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38"/>
  </p:notesMasterIdLst>
  <p:sldIdLst>
    <p:sldId id="259" r:id="rId3"/>
    <p:sldId id="308" r:id="rId4"/>
    <p:sldId id="276" r:id="rId5"/>
    <p:sldId id="278" r:id="rId6"/>
    <p:sldId id="341" r:id="rId7"/>
    <p:sldId id="329" r:id="rId8"/>
    <p:sldId id="379" r:id="rId9"/>
    <p:sldId id="378" r:id="rId10"/>
    <p:sldId id="374" r:id="rId11"/>
    <p:sldId id="285" r:id="rId12"/>
    <p:sldId id="375" r:id="rId13"/>
    <p:sldId id="280" r:id="rId14"/>
    <p:sldId id="287" r:id="rId15"/>
    <p:sldId id="321" r:id="rId16"/>
    <p:sldId id="322" r:id="rId17"/>
    <p:sldId id="323" r:id="rId18"/>
    <p:sldId id="319" r:id="rId19"/>
    <p:sldId id="349" r:id="rId20"/>
    <p:sldId id="350" r:id="rId21"/>
    <p:sldId id="324" r:id="rId22"/>
    <p:sldId id="325" r:id="rId23"/>
    <p:sldId id="353" r:id="rId24"/>
    <p:sldId id="286" r:id="rId25"/>
    <p:sldId id="372" r:id="rId26"/>
    <p:sldId id="314" r:id="rId27"/>
    <p:sldId id="295" r:id="rId28"/>
    <p:sldId id="369" r:id="rId29"/>
    <p:sldId id="370" r:id="rId30"/>
    <p:sldId id="371" r:id="rId31"/>
    <p:sldId id="326" r:id="rId32"/>
    <p:sldId id="340" r:id="rId33"/>
    <p:sldId id="376" r:id="rId34"/>
    <p:sldId id="337" r:id="rId35"/>
    <p:sldId id="351" r:id="rId36"/>
    <p:sldId id="354"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25" autoAdjust="0"/>
    <p:restoredTop sz="94660"/>
  </p:normalViewPr>
  <p:slideViewPr>
    <p:cSldViewPr snapToGrid="0">
      <p:cViewPr varScale="1">
        <p:scale>
          <a:sx n="119" d="100"/>
          <a:sy n="119" d="100"/>
        </p:scale>
        <p:origin x="96" y="1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s>
</file>

<file path=ppt/diagrams/_rels/data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image" Target="../media/image4.jpeg"/><Relationship Id="rId5" Type="http://schemas.openxmlformats.org/officeDocument/2006/relationships/image" Target="../media/image8.jpeg"/><Relationship Id="rId4" Type="http://schemas.openxmlformats.org/officeDocument/2006/relationships/image" Target="../media/image7.jpeg"/></Relationships>
</file>

<file path=ppt/diagrams/_rels/data2.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svg"/><Relationship Id="rId1" Type="http://schemas.openxmlformats.org/officeDocument/2006/relationships/image" Target="../media/image11.png"/><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diagrams/_rels/data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image" Target="../media/image20.jpg"/></Relationships>
</file>

<file path=ppt/diagrams/_rels/drawing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image" Target="../media/image4.jpeg"/><Relationship Id="rId5" Type="http://schemas.openxmlformats.org/officeDocument/2006/relationships/image" Target="../media/image8.jpeg"/><Relationship Id="rId4" Type="http://schemas.openxmlformats.org/officeDocument/2006/relationships/image" Target="../media/image7.jpeg"/></Relationships>
</file>

<file path=ppt/diagrams/_rels/drawing2.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svg"/><Relationship Id="rId1" Type="http://schemas.openxmlformats.org/officeDocument/2006/relationships/image" Target="../media/image11.png"/><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diagrams/_rels/drawing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image" Target="../media/image20.jpg"/></Relationships>
</file>

<file path=ppt/diagrams/colors1.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bg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a:alpha val="0"/>
      </a:schemeClr>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3B52011-D7AF-420C-B05E-3976CDBDBDEE}" type="doc">
      <dgm:prSet loTypeId="urn:microsoft.com/office/officeart/2018/2/layout/IconVerticalSolidList" loCatId="icon" qsTypeId="urn:microsoft.com/office/officeart/2005/8/quickstyle/simple1" qsCatId="simple" csTypeId="urn:microsoft.com/office/officeart/2005/8/colors/accent5_2" csCatId="accent5" phldr="1"/>
      <dgm:spPr/>
      <dgm:t>
        <a:bodyPr/>
        <a:lstStyle/>
        <a:p>
          <a:endParaRPr lang="en-US"/>
        </a:p>
      </dgm:t>
    </dgm:pt>
    <dgm:pt modelId="{8ED57530-6D36-4304-BC13-CCE45C6B8A3D}">
      <dgm:prSet/>
      <dgm:spPr/>
      <dgm:t>
        <a:bodyPr/>
        <a:lstStyle/>
        <a:p>
          <a:pPr>
            <a:lnSpc>
              <a:spcPct val="100000"/>
            </a:lnSpc>
          </a:pPr>
          <a:r>
            <a:rPr lang="en-US" b="1" dirty="0"/>
            <a:t>Consider upcoming needs. </a:t>
          </a:r>
          <a:r>
            <a:rPr lang="en-US" b="0" dirty="0"/>
            <a:t>How’s your equipment? Will staff receive merit / cost of living increases? What are the collection needs? </a:t>
          </a:r>
        </a:p>
      </dgm:t>
    </dgm:pt>
    <dgm:pt modelId="{6D738024-AF04-43ED-A369-E06947720287}" type="parTrans" cxnId="{8B8E887D-CF92-447D-9D40-D21E406EEEEC}">
      <dgm:prSet/>
      <dgm:spPr/>
      <dgm:t>
        <a:bodyPr/>
        <a:lstStyle/>
        <a:p>
          <a:endParaRPr lang="en-US"/>
        </a:p>
      </dgm:t>
    </dgm:pt>
    <dgm:pt modelId="{F63F5BA7-3EBD-484C-8AA3-2E9ABD5AB881}" type="sibTrans" cxnId="{8B8E887D-CF92-447D-9D40-D21E406EEEEC}">
      <dgm:prSet/>
      <dgm:spPr/>
      <dgm:t>
        <a:bodyPr/>
        <a:lstStyle/>
        <a:p>
          <a:endParaRPr lang="en-US"/>
        </a:p>
      </dgm:t>
    </dgm:pt>
    <dgm:pt modelId="{BACCD66B-37D8-4592-BFD8-CF432A134759}">
      <dgm:prSet/>
      <dgm:spPr/>
      <dgm:t>
        <a:bodyPr/>
        <a:lstStyle/>
        <a:p>
          <a:pPr>
            <a:lnSpc>
              <a:spcPct val="100000"/>
            </a:lnSpc>
          </a:pPr>
          <a:r>
            <a:rPr lang="en-US" b="1" dirty="0"/>
            <a:t>Determine whether you will need to submit a business case. </a:t>
          </a:r>
          <a:r>
            <a:rPr lang="en-US" b="0" dirty="0"/>
            <a:t>Circumstances requiring a business case are outlined below. </a:t>
          </a:r>
          <a:endParaRPr lang="en-US" dirty="0"/>
        </a:p>
      </dgm:t>
    </dgm:pt>
    <dgm:pt modelId="{66B2C6AA-8A64-44A4-9CEF-A6902775F7F4}" type="parTrans" cxnId="{D56623A6-8CD4-4591-8FEF-B02510960089}">
      <dgm:prSet/>
      <dgm:spPr/>
      <dgm:t>
        <a:bodyPr/>
        <a:lstStyle/>
        <a:p>
          <a:endParaRPr lang="en-US"/>
        </a:p>
      </dgm:t>
    </dgm:pt>
    <dgm:pt modelId="{D0B6A89B-50A8-431E-BA17-2FEDB4FA2617}" type="sibTrans" cxnId="{D56623A6-8CD4-4591-8FEF-B02510960089}">
      <dgm:prSet/>
      <dgm:spPr/>
      <dgm:t>
        <a:bodyPr/>
        <a:lstStyle/>
        <a:p>
          <a:endParaRPr lang="en-US"/>
        </a:p>
      </dgm:t>
    </dgm:pt>
    <dgm:pt modelId="{8AA9F7F0-5839-4902-B2FF-F14F2A2FDF50}">
      <dgm:prSet/>
      <dgm:spPr/>
      <dgm:t>
        <a:bodyPr/>
        <a:lstStyle/>
        <a:p>
          <a:pPr>
            <a:lnSpc>
              <a:spcPct val="100000"/>
            </a:lnSpc>
          </a:pPr>
          <a:r>
            <a:rPr lang="en-US" b="1" dirty="0"/>
            <a:t>Ensure your submissions signed and are complete. </a:t>
          </a:r>
          <a:endParaRPr lang="en-US" dirty="0"/>
        </a:p>
      </dgm:t>
    </dgm:pt>
    <dgm:pt modelId="{EAEBC9F6-1222-451B-ACBE-BCFCF65FCB36}" type="parTrans" cxnId="{DF26EE77-0EA3-491E-8323-335977325595}">
      <dgm:prSet/>
      <dgm:spPr/>
      <dgm:t>
        <a:bodyPr/>
        <a:lstStyle/>
        <a:p>
          <a:endParaRPr lang="en-US"/>
        </a:p>
      </dgm:t>
    </dgm:pt>
    <dgm:pt modelId="{346F7974-0624-4FF5-9372-C592B867FDFA}" type="sibTrans" cxnId="{DF26EE77-0EA3-491E-8323-335977325595}">
      <dgm:prSet/>
      <dgm:spPr/>
      <dgm:t>
        <a:bodyPr/>
        <a:lstStyle/>
        <a:p>
          <a:endParaRPr lang="en-US"/>
        </a:p>
      </dgm:t>
    </dgm:pt>
    <dgm:pt modelId="{6739EF46-97B6-4F87-9B43-7E1245B4A8D7}">
      <dgm:prSet/>
      <dgm:spPr/>
      <dgm:t>
        <a:bodyPr/>
        <a:lstStyle/>
        <a:p>
          <a:pPr>
            <a:lnSpc>
              <a:spcPct val="100000"/>
            </a:lnSpc>
          </a:pPr>
          <a:r>
            <a:rPr lang="en-US" b="1" dirty="0"/>
            <a:t>Review the timeline. </a:t>
          </a:r>
          <a:r>
            <a:rPr lang="en-US" b="0" dirty="0"/>
            <a:t>We ask that you time any committee or board meetings necessary to approve your budget to meet the LiRN’s deadlines. If an extension is necessary, please let us know as soon as possible so we can work with you. </a:t>
          </a:r>
          <a:endParaRPr lang="en-CA" dirty="0"/>
        </a:p>
      </dgm:t>
    </dgm:pt>
    <dgm:pt modelId="{5CF2C33A-7F62-43EF-9290-F0D70CEA1597}" type="parTrans" cxnId="{3BC603C1-058B-4068-83A7-0CD4FFB8BF0B}">
      <dgm:prSet/>
      <dgm:spPr/>
      <dgm:t>
        <a:bodyPr/>
        <a:lstStyle/>
        <a:p>
          <a:endParaRPr lang="en-CA"/>
        </a:p>
      </dgm:t>
    </dgm:pt>
    <dgm:pt modelId="{51A29ACE-BDAC-4DCB-9247-87F67A23BB95}" type="sibTrans" cxnId="{3BC603C1-058B-4068-83A7-0CD4FFB8BF0B}">
      <dgm:prSet/>
      <dgm:spPr/>
      <dgm:t>
        <a:bodyPr/>
        <a:lstStyle/>
        <a:p>
          <a:endParaRPr lang="en-CA"/>
        </a:p>
      </dgm:t>
    </dgm:pt>
    <dgm:pt modelId="{E533CB8B-17ED-4B33-A003-FB73C4F36AE6}">
      <dgm:prSet/>
      <dgm:spPr/>
      <dgm:t>
        <a:bodyPr/>
        <a:lstStyle/>
        <a:p>
          <a:pPr>
            <a:lnSpc>
              <a:spcPct val="100000"/>
            </a:lnSpc>
          </a:pPr>
          <a:r>
            <a:rPr lang="en-US" b="1" dirty="0"/>
            <a:t>Review the available information! </a:t>
          </a:r>
          <a:r>
            <a:rPr lang="en-US" dirty="0"/>
            <a:t>Check our website or reach out to accounting [at] lirn.ca for templates, tips, and copies of this presentation. </a:t>
          </a:r>
          <a:endParaRPr lang="en-CA" dirty="0"/>
        </a:p>
      </dgm:t>
    </dgm:pt>
    <dgm:pt modelId="{789C7F4D-A15A-4053-A62F-18E303B58F3E}" type="parTrans" cxnId="{EED6B99A-BE21-44A3-B9A3-B6F1854AD5D2}">
      <dgm:prSet/>
      <dgm:spPr/>
      <dgm:t>
        <a:bodyPr/>
        <a:lstStyle/>
        <a:p>
          <a:endParaRPr lang="en-CA"/>
        </a:p>
      </dgm:t>
    </dgm:pt>
    <dgm:pt modelId="{3454B859-C30C-4617-A5A7-0BD9BCF52D44}" type="sibTrans" cxnId="{EED6B99A-BE21-44A3-B9A3-B6F1854AD5D2}">
      <dgm:prSet/>
      <dgm:spPr/>
      <dgm:t>
        <a:bodyPr/>
        <a:lstStyle/>
        <a:p>
          <a:endParaRPr lang="en-CA"/>
        </a:p>
      </dgm:t>
    </dgm:pt>
    <dgm:pt modelId="{EE93D5C4-1352-4A22-B1C0-66415453CD0A}" type="pres">
      <dgm:prSet presAssocID="{53B52011-D7AF-420C-B05E-3976CDBDBDEE}" presName="root" presStyleCnt="0">
        <dgm:presLayoutVars>
          <dgm:dir/>
          <dgm:resizeHandles val="exact"/>
        </dgm:presLayoutVars>
      </dgm:prSet>
      <dgm:spPr/>
    </dgm:pt>
    <dgm:pt modelId="{14E2757F-FE6A-4770-96C1-E26F654BF267}" type="pres">
      <dgm:prSet presAssocID="{8ED57530-6D36-4304-BC13-CCE45C6B8A3D}" presName="compNode" presStyleCnt="0"/>
      <dgm:spPr/>
    </dgm:pt>
    <dgm:pt modelId="{13781742-C1DD-4128-877E-599476943457}" type="pres">
      <dgm:prSet presAssocID="{8ED57530-6D36-4304-BC13-CCE45C6B8A3D}" presName="bgRect" presStyleLbl="bgShp" presStyleIdx="0" presStyleCnt="5"/>
      <dgm:spPr/>
    </dgm:pt>
    <dgm:pt modelId="{2C1EEEA7-E7DF-432E-A020-98B4B36A3581}" type="pres">
      <dgm:prSet presAssocID="{8ED57530-6D36-4304-BC13-CCE45C6B8A3D}"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Lst>
          </a:blip>
          <a:srcRect/>
          <a:stretch>
            <a:fillRect l="-17000" r="-17000"/>
          </a:stretch>
        </a:blipFill>
      </dgm:spPr>
      <dgm:extLst>
        <a:ext uri="{E40237B7-FDA0-4F09-8148-C483321AD2D9}">
          <dgm14:cNvPr xmlns:dgm14="http://schemas.microsoft.com/office/drawing/2010/diagram" id="0" name="" descr="Vintage movie countdown 1"/>
        </a:ext>
      </dgm:extLst>
    </dgm:pt>
    <dgm:pt modelId="{85802671-AFC9-4B74-8EBC-471B54CADFE0}" type="pres">
      <dgm:prSet presAssocID="{8ED57530-6D36-4304-BC13-CCE45C6B8A3D}" presName="spaceRect" presStyleCnt="0"/>
      <dgm:spPr/>
    </dgm:pt>
    <dgm:pt modelId="{EB47B6CE-3298-4526-B691-D084A36A3AFA}" type="pres">
      <dgm:prSet presAssocID="{8ED57530-6D36-4304-BC13-CCE45C6B8A3D}" presName="parTx" presStyleLbl="revTx" presStyleIdx="0" presStyleCnt="5">
        <dgm:presLayoutVars>
          <dgm:chMax val="0"/>
          <dgm:chPref val="0"/>
        </dgm:presLayoutVars>
      </dgm:prSet>
      <dgm:spPr/>
    </dgm:pt>
    <dgm:pt modelId="{9B029058-5FBA-47F1-8968-9315CBCDD4F1}" type="pres">
      <dgm:prSet presAssocID="{F63F5BA7-3EBD-484C-8AA3-2E9ABD5AB881}" presName="sibTrans" presStyleCnt="0"/>
      <dgm:spPr/>
    </dgm:pt>
    <dgm:pt modelId="{25DF6FDB-085F-463F-8C8A-54D20A7DA4CB}" type="pres">
      <dgm:prSet presAssocID="{BACCD66B-37D8-4592-BFD8-CF432A134759}" presName="compNode" presStyleCnt="0"/>
      <dgm:spPr/>
    </dgm:pt>
    <dgm:pt modelId="{69643B3F-ABA4-426F-BFDE-9AAA951112C3}" type="pres">
      <dgm:prSet presAssocID="{BACCD66B-37D8-4592-BFD8-CF432A134759}" presName="bgRect" presStyleLbl="bgShp" presStyleIdx="1" presStyleCnt="5"/>
      <dgm:spPr/>
    </dgm:pt>
    <dgm:pt modelId="{4E2ED9A9-990C-41E5-ACA3-490C326B8CC7}" type="pres">
      <dgm:prSet presAssocID="{BACCD66B-37D8-4592-BFD8-CF432A134759}" presName="iconRect" presStyleLbl="node1" presStyleIdx="1" presStyleCnt="5"/>
      <dgm:spPr>
        <a:blipFill>
          <a:blip xmlns:r="http://schemas.openxmlformats.org/officeDocument/2006/relationships" r:embed="rId2"/>
          <a:srcRect/>
          <a:stretch>
            <a:fillRect l="-17000" r="-17000"/>
          </a:stretch>
        </a:blipFill>
      </dgm:spPr>
      <dgm:extLst>
        <a:ext uri="{E40237B7-FDA0-4F09-8148-C483321AD2D9}">
          <dgm14:cNvPr xmlns:dgm14="http://schemas.microsoft.com/office/drawing/2010/diagram" id="0" name="" descr="Vintage movie countdown 2"/>
        </a:ext>
      </dgm:extLst>
    </dgm:pt>
    <dgm:pt modelId="{F1044071-AC21-49AC-AC06-804B122AA7AD}" type="pres">
      <dgm:prSet presAssocID="{BACCD66B-37D8-4592-BFD8-CF432A134759}" presName="spaceRect" presStyleCnt="0"/>
      <dgm:spPr/>
    </dgm:pt>
    <dgm:pt modelId="{3B5CE6FE-9B88-45F5-B3A7-857280E25AF5}" type="pres">
      <dgm:prSet presAssocID="{BACCD66B-37D8-4592-BFD8-CF432A134759}" presName="parTx" presStyleLbl="revTx" presStyleIdx="1" presStyleCnt="5">
        <dgm:presLayoutVars>
          <dgm:chMax val="0"/>
          <dgm:chPref val="0"/>
        </dgm:presLayoutVars>
      </dgm:prSet>
      <dgm:spPr/>
    </dgm:pt>
    <dgm:pt modelId="{1E5FE66A-819C-4A87-9C10-1EA3A0F07E1D}" type="pres">
      <dgm:prSet presAssocID="{D0B6A89B-50A8-431E-BA17-2FEDB4FA2617}" presName="sibTrans" presStyleCnt="0"/>
      <dgm:spPr/>
    </dgm:pt>
    <dgm:pt modelId="{E8F2C6F1-319D-4D34-875A-99A3EC7D08B8}" type="pres">
      <dgm:prSet presAssocID="{6739EF46-97B6-4F87-9B43-7E1245B4A8D7}" presName="compNode" presStyleCnt="0"/>
      <dgm:spPr/>
    </dgm:pt>
    <dgm:pt modelId="{F3D4B1E6-5525-4278-908E-48604C7844E5}" type="pres">
      <dgm:prSet presAssocID="{6739EF46-97B6-4F87-9B43-7E1245B4A8D7}" presName="bgRect" presStyleLbl="bgShp" presStyleIdx="2" presStyleCnt="5" custLinFactNeighborX="-345"/>
      <dgm:spPr/>
    </dgm:pt>
    <dgm:pt modelId="{0C8FCE22-552D-42C5-832A-067C8D75AFC2}" type="pres">
      <dgm:prSet presAssocID="{6739EF46-97B6-4F87-9B43-7E1245B4A8D7}" presName="iconRect" presStyleLbl="node1" presStyleIdx="2" presStyleCnt="5"/>
      <dgm:spPr>
        <a:blipFill>
          <a:blip xmlns:r="http://schemas.openxmlformats.org/officeDocument/2006/relationships" r:embed="rId3"/>
          <a:srcRect/>
          <a:stretch>
            <a:fillRect l="-17000" r="-17000"/>
          </a:stretch>
        </a:blipFill>
      </dgm:spPr>
      <dgm:extLst>
        <a:ext uri="{E40237B7-FDA0-4F09-8148-C483321AD2D9}">
          <dgm14:cNvPr xmlns:dgm14="http://schemas.microsoft.com/office/drawing/2010/diagram" id="0" name="" descr="Vintage movie countdown 3"/>
        </a:ext>
      </dgm:extLst>
    </dgm:pt>
    <dgm:pt modelId="{5AFD8C3F-3658-4FE0-AEF7-4CBD35F2E6F1}" type="pres">
      <dgm:prSet presAssocID="{6739EF46-97B6-4F87-9B43-7E1245B4A8D7}" presName="spaceRect" presStyleCnt="0"/>
      <dgm:spPr/>
    </dgm:pt>
    <dgm:pt modelId="{076CA87C-F15D-47DF-BF60-C3474D164E66}" type="pres">
      <dgm:prSet presAssocID="{6739EF46-97B6-4F87-9B43-7E1245B4A8D7}" presName="parTx" presStyleLbl="revTx" presStyleIdx="2" presStyleCnt="5">
        <dgm:presLayoutVars>
          <dgm:chMax val="0"/>
          <dgm:chPref val="0"/>
        </dgm:presLayoutVars>
      </dgm:prSet>
      <dgm:spPr/>
    </dgm:pt>
    <dgm:pt modelId="{F018BCC8-9B5A-44BC-80BC-A072138D1E8A}" type="pres">
      <dgm:prSet presAssocID="{51A29ACE-BDAC-4DCB-9247-87F67A23BB95}" presName="sibTrans" presStyleCnt="0"/>
      <dgm:spPr/>
    </dgm:pt>
    <dgm:pt modelId="{CEA3DF5F-359C-41E2-AA8F-3746CAC8B9BC}" type="pres">
      <dgm:prSet presAssocID="{8AA9F7F0-5839-4902-B2FF-F14F2A2FDF50}" presName="compNode" presStyleCnt="0"/>
      <dgm:spPr/>
    </dgm:pt>
    <dgm:pt modelId="{410B9E77-4743-44AC-B171-35A6CBF712B5}" type="pres">
      <dgm:prSet presAssocID="{8AA9F7F0-5839-4902-B2FF-F14F2A2FDF50}" presName="bgRect" presStyleLbl="bgShp" presStyleIdx="3" presStyleCnt="5"/>
      <dgm:spPr/>
    </dgm:pt>
    <dgm:pt modelId="{49845136-631D-4AE4-A188-735A7C9F969D}" type="pres">
      <dgm:prSet presAssocID="{8AA9F7F0-5839-4902-B2FF-F14F2A2FDF50}" presName="iconRect" presStyleLbl="node1" presStyleIdx="3" presStyleCnt="5"/>
      <dgm:spPr>
        <a:blipFill>
          <a:blip xmlns:r="http://schemas.openxmlformats.org/officeDocument/2006/relationships" r:embed="rId4">
            <a:extLst>
              <a:ext uri="{28A0092B-C50C-407E-A947-70E740481C1C}">
                <a14:useLocalDpi xmlns:a14="http://schemas.microsoft.com/office/drawing/2010/main" val="0"/>
              </a:ext>
            </a:extLst>
          </a:blip>
          <a:srcRect/>
          <a:stretch>
            <a:fillRect l="-17000" r="-17000"/>
          </a:stretch>
        </a:blipFill>
      </dgm:spPr>
      <dgm:extLst>
        <a:ext uri="{E40237B7-FDA0-4F09-8148-C483321AD2D9}">
          <dgm14:cNvPr xmlns:dgm14="http://schemas.microsoft.com/office/drawing/2010/diagram" id="0" name="" descr="Vintage movie countdown 4"/>
        </a:ext>
      </dgm:extLst>
    </dgm:pt>
    <dgm:pt modelId="{A35D0D1D-6507-4B16-9248-7C7501DBED16}" type="pres">
      <dgm:prSet presAssocID="{8AA9F7F0-5839-4902-B2FF-F14F2A2FDF50}" presName="spaceRect" presStyleCnt="0"/>
      <dgm:spPr/>
    </dgm:pt>
    <dgm:pt modelId="{6B67530F-2AB9-4B36-BE6E-241C9FFDD0DB}" type="pres">
      <dgm:prSet presAssocID="{8AA9F7F0-5839-4902-B2FF-F14F2A2FDF50}" presName="parTx" presStyleLbl="revTx" presStyleIdx="3" presStyleCnt="5">
        <dgm:presLayoutVars>
          <dgm:chMax val="0"/>
          <dgm:chPref val="0"/>
        </dgm:presLayoutVars>
      </dgm:prSet>
      <dgm:spPr/>
    </dgm:pt>
    <dgm:pt modelId="{438531CF-DE7C-446E-8412-BD8BFEB2E309}" type="pres">
      <dgm:prSet presAssocID="{346F7974-0624-4FF5-9372-C592B867FDFA}" presName="sibTrans" presStyleCnt="0"/>
      <dgm:spPr/>
    </dgm:pt>
    <dgm:pt modelId="{2FF8EE87-EB48-49B6-BAB4-CADEDC26E20D}" type="pres">
      <dgm:prSet presAssocID="{E533CB8B-17ED-4B33-A003-FB73C4F36AE6}" presName="compNode" presStyleCnt="0"/>
      <dgm:spPr/>
    </dgm:pt>
    <dgm:pt modelId="{2ED37CD1-C68A-436E-ABB4-783C50062A5A}" type="pres">
      <dgm:prSet presAssocID="{E533CB8B-17ED-4B33-A003-FB73C4F36AE6}" presName="bgRect" presStyleLbl="bgShp" presStyleIdx="4" presStyleCnt="5" custLinFactNeighborX="264" custLinFactNeighborY="-1314"/>
      <dgm:spPr/>
    </dgm:pt>
    <dgm:pt modelId="{5E9163A2-DBE1-400E-BC01-FCAE4FD56D7A}" type="pres">
      <dgm:prSet presAssocID="{E533CB8B-17ED-4B33-A003-FB73C4F36AE6}" presName="iconRect" presStyleLbl="node1" presStyleIdx="4" presStyleCnt="5"/>
      <dgm:spPr>
        <a:blipFill>
          <a:blip xmlns:r="http://schemas.openxmlformats.org/officeDocument/2006/relationships" r:embed="rId5">
            <a:extLst>
              <a:ext uri="{28A0092B-C50C-407E-A947-70E740481C1C}">
                <a14:useLocalDpi xmlns:a14="http://schemas.microsoft.com/office/drawing/2010/main" val="0"/>
              </a:ext>
            </a:extLst>
          </a:blip>
          <a:srcRect/>
          <a:stretch>
            <a:fillRect l="-17000" r="-17000"/>
          </a:stretch>
        </a:blipFill>
      </dgm:spPr>
      <dgm:extLst>
        <a:ext uri="{E40237B7-FDA0-4F09-8148-C483321AD2D9}">
          <dgm14:cNvPr xmlns:dgm14="http://schemas.microsoft.com/office/drawing/2010/diagram" id="0" name="" descr="Vintage movie countdown 5"/>
        </a:ext>
      </dgm:extLst>
    </dgm:pt>
    <dgm:pt modelId="{26DA2DF3-0110-40B8-B6EE-31E1011D0DF7}" type="pres">
      <dgm:prSet presAssocID="{E533CB8B-17ED-4B33-A003-FB73C4F36AE6}" presName="spaceRect" presStyleCnt="0"/>
      <dgm:spPr/>
    </dgm:pt>
    <dgm:pt modelId="{CE388A5D-803B-4C18-8F7C-D3ED6E059456}" type="pres">
      <dgm:prSet presAssocID="{E533CB8B-17ED-4B33-A003-FB73C4F36AE6}" presName="parTx" presStyleLbl="revTx" presStyleIdx="4" presStyleCnt="5">
        <dgm:presLayoutVars>
          <dgm:chMax val="0"/>
          <dgm:chPref val="0"/>
        </dgm:presLayoutVars>
      </dgm:prSet>
      <dgm:spPr/>
    </dgm:pt>
  </dgm:ptLst>
  <dgm:cxnLst>
    <dgm:cxn modelId="{7535290B-66F5-40FF-BB27-F84FCE449DD3}" type="presOf" srcId="{BACCD66B-37D8-4592-BFD8-CF432A134759}" destId="{3B5CE6FE-9B88-45F5-B3A7-857280E25AF5}" srcOrd="0" destOrd="0" presId="urn:microsoft.com/office/officeart/2018/2/layout/IconVerticalSolidList"/>
    <dgm:cxn modelId="{59C24C23-DA3C-4272-BF48-0E85D47F7795}" type="presOf" srcId="{6739EF46-97B6-4F87-9B43-7E1245B4A8D7}" destId="{076CA87C-F15D-47DF-BF60-C3474D164E66}" srcOrd="0" destOrd="0" presId="urn:microsoft.com/office/officeart/2018/2/layout/IconVerticalSolidList"/>
    <dgm:cxn modelId="{F19DB72A-0224-4DBF-802E-869E0EB4B7E1}" type="presOf" srcId="{E533CB8B-17ED-4B33-A003-FB73C4F36AE6}" destId="{CE388A5D-803B-4C18-8F7C-D3ED6E059456}" srcOrd="0" destOrd="0" presId="urn:microsoft.com/office/officeart/2018/2/layout/IconVerticalSolidList"/>
    <dgm:cxn modelId="{94825A38-50D2-4305-8B62-6C21317B4CEC}" type="presOf" srcId="{53B52011-D7AF-420C-B05E-3976CDBDBDEE}" destId="{EE93D5C4-1352-4A22-B1C0-66415453CD0A}" srcOrd="0" destOrd="0" presId="urn:microsoft.com/office/officeart/2018/2/layout/IconVerticalSolidList"/>
    <dgm:cxn modelId="{DF26EE77-0EA3-491E-8323-335977325595}" srcId="{53B52011-D7AF-420C-B05E-3976CDBDBDEE}" destId="{8AA9F7F0-5839-4902-B2FF-F14F2A2FDF50}" srcOrd="3" destOrd="0" parTransId="{EAEBC9F6-1222-451B-ACBE-BCFCF65FCB36}" sibTransId="{346F7974-0624-4FF5-9372-C592B867FDFA}"/>
    <dgm:cxn modelId="{7759A678-9040-4CDA-9191-78799D58415E}" type="presOf" srcId="{8AA9F7F0-5839-4902-B2FF-F14F2A2FDF50}" destId="{6B67530F-2AB9-4B36-BE6E-241C9FFDD0DB}" srcOrd="0" destOrd="0" presId="urn:microsoft.com/office/officeart/2018/2/layout/IconVerticalSolidList"/>
    <dgm:cxn modelId="{8B8E887D-CF92-447D-9D40-D21E406EEEEC}" srcId="{53B52011-D7AF-420C-B05E-3976CDBDBDEE}" destId="{8ED57530-6D36-4304-BC13-CCE45C6B8A3D}" srcOrd="0" destOrd="0" parTransId="{6D738024-AF04-43ED-A369-E06947720287}" sibTransId="{F63F5BA7-3EBD-484C-8AA3-2E9ABD5AB881}"/>
    <dgm:cxn modelId="{EED6B99A-BE21-44A3-B9A3-B6F1854AD5D2}" srcId="{53B52011-D7AF-420C-B05E-3976CDBDBDEE}" destId="{E533CB8B-17ED-4B33-A003-FB73C4F36AE6}" srcOrd="4" destOrd="0" parTransId="{789C7F4D-A15A-4053-A62F-18E303B58F3E}" sibTransId="{3454B859-C30C-4617-A5A7-0BD9BCF52D44}"/>
    <dgm:cxn modelId="{D56623A6-8CD4-4591-8FEF-B02510960089}" srcId="{53B52011-D7AF-420C-B05E-3976CDBDBDEE}" destId="{BACCD66B-37D8-4592-BFD8-CF432A134759}" srcOrd="1" destOrd="0" parTransId="{66B2C6AA-8A64-44A4-9CEF-A6902775F7F4}" sibTransId="{D0B6A89B-50A8-431E-BA17-2FEDB4FA2617}"/>
    <dgm:cxn modelId="{93852CAE-0046-43B2-B74D-D41CBE1DFE6D}" type="presOf" srcId="{8ED57530-6D36-4304-BC13-CCE45C6B8A3D}" destId="{EB47B6CE-3298-4526-B691-D084A36A3AFA}" srcOrd="0" destOrd="0" presId="urn:microsoft.com/office/officeart/2018/2/layout/IconVerticalSolidList"/>
    <dgm:cxn modelId="{3BC603C1-058B-4068-83A7-0CD4FFB8BF0B}" srcId="{53B52011-D7AF-420C-B05E-3976CDBDBDEE}" destId="{6739EF46-97B6-4F87-9B43-7E1245B4A8D7}" srcOrd="2" destOrd="0" parTransId="{5CF2C33A-7F62-43EF-9290-F0D70CEA1597}" sibTransId="{51A29ACE-BDAC-4DCB-9247-87F67A23BB95}"/>
    <dgm:cxn modelId="{695656FD-2B73-4EAC-9AF9-EE4AC343C0E7}" type="presParOf" srcId="{EE93D5C4-1352-4A22-B1C0-66415453CD0A}" destId="{14E2757F-FE6A-4770-96C1-E26F654BF267}" srcOrd="0" destOrd="0" presId="urn:microsoft.com/office/officeart/2018/2/layout/IconVerticalSolidList"/>
    <dgm:cxn modelId="{8432631E-2EC8-4C3C-B7AF-2EDAF2BF3E34}" type="presParOf" srcId="{14E2757F-FE6A-4770-96C1-E26F654BF267}" destId="{13781742-C1DD-4128-877E-599476943457}" srcOrd="0" destOrd="0" presId="urn:microsoft.com/office/officeart/2018/2/layout/IconVerticalSolidList"/>
    <dgm:cxn modelId="{BD5A5069-33DD-4449-AC2B-36B20809FB4B}" type="presParOf" srcId="{14E2757F-FE6A-4770-96C1-E26F654BF267}" destId="{2C1EEEA7-E7DF-432E-A020-98B4B36A3581}" srcOrd="1" destOrd="0" presId="urn:microsoft.com/office/officeart/2018/2/layout/IconVerticalSolidList"/>
    <dgm:cxn modelId="{7C2B22C2-90B7-407A-B402-4069D38C468F}" type="presParOf" srcId="{14E2757F-FE6A-4770-96C1-E26F654BF267}" destId="{85802671-AFC9-4B74-8EBC-471B54CADFE0}" srcOrd="2" destOrd="0" presId="urn:microsoft.com/office/officeart/2018/2/layout/IconVerticalSolidList"/>
    <dgm:cxn modelId="{520448D8-946E-4B18-A8B9-A4F905A9AE98}" type="presParOf" srcId="{14E2757F-FE6A-4770-96C1-E26F654BF267}" destId="{EB47B6CE-3298-4526-B691-D084A36A3AFA}" srcOrd="3" destOrd="0" presId="urn:microsoft.com/office/officeart/2018/2/layout/IconVerticalSolidList"/>
    <dgm:cxn modelId="{1F2EEC11-BCB7-45F0-BAB7-F99D9E3863B3}" type="presParOf" srcId="{EE93D5C4-1352-4A22-B1C0-66415453CD0A}" destId="{9B029058-5FBA-47F1-8968-9315CBCDD4F1}" srcOrd="1" destOrd="0" presId="urn:microsoft.com/office/officeart/2018/2/layout/IconVerticalSolidList"/>
    <dgm:cxn modelId="{B8FEB316-EFEB-4413-9F44-C57F304ECF3B}" type="presParOf" srcId="{EE93D5C4-1352-4A22-B1C0-66415453CD0A}" destId="{25DF6FDB-085F-463F-8C8A-54D20A7DA4CB}" srcOrd="2" destOrd="0" presId="urn:microsoft.com/office/officeart/2018/2/layout/IconVerticalSolidList"/>
    <dgm:cxn modelId="{BA5990EE-DFF7-4F35-A09E-0DA5009974C1}" type="presParOf" srcId="{25DF6FDB-085F-463F-8C8A-54D20A7DA4CB}" destId="{69643B3F-ABA4-426F-BFDE-9AAA951112C3}" srcOrd="0" destOrd="0" presId="urn:microsoft.com/office/officeart/2018/2/layout/IconVerticalSolidList"/>
    <dgm:cxn modelId="{D5FA2562-0D35-44AE-B11B-6592DF0CDF52}" type="presParOf" srcId="{25DF6FDB-085F-463F-8C8A-54D20A7DA4CB}" destId="{4E2ED9A9-990C-41E5-ACA3-490C326B8CC7}" srcOrd="1" destOrd="0" presId="urn:microsoft.com/office/officeart/2018/2/layout/IconVerticalSolidList"/>
    <dgm:cxn modelId="{B2DF6139-EC55-49B1-90D5-4E34D018ECAA}" type="presParOf" srcId="{25DF6FDB-085F-463F-8C8A-54D20A7DA4CB}" destId="{F1044071-AC21-49AC-AC06-804B122AA7AD}" srcOrd="2" destOrd="0" presId="urn:microsoft.com/office/officeart/2018/2/layout/IconVerticalSolidList"/>
    <dgm:cxn modelId="{9DEB3698-815A-410E-A7C2-4E710991DDF3}" type="presParOf" srcId="{25DF6FDB-085F-463F-8C8A-54D20A7DA4CB}" destId="{3B5CE6FE-9B88-45F5-B3A7-857280E25AF5}" srcOrd="3" destOrd="0" presId="urn:microsoft.com/office/officeart/2018/2/layout/IconVerticalSolidList"/>
    <dgm:cxn modelId="{F192AE16-2201-4768-B44E-7E070A715B93}" type="presParOf" srcId="{EE93D5C4-1352-4A22-B1C0-66415453CD0A}" destId="{1E5FE66A-819C-4A87-9C10-1EA3A0F07E1D}" srcOrd="3" destOrd="0" presId="urn:microsoft.com/office/officeart/2018/2/layout/IconVerticalSolidList"/>
    <dgm:cxn modelId="{980025FA-3EF5-45E4-BACF-E407204042A6}" type="presParOf" srcId="{EE93D5C4-1352-4A22-B1C0-66415453CD0A}" destId="{E8F2C6F1-319D-4D34-875A-99A3EC7D08B8}" srcOrd="4" destOrd="0" presId="urn:microsoft.com/office/officeart/2018/2/layout/IconVerticalSolidList"/>
    <dgm:cxn modelId="{CA4C2D48-72BD-4FE4-AC6D-F4CD309754A4}" type="presParOf" srcId="{E8F2C6F1-319D-4D34-875A-99A3EC7D08B8}" destId="{F3D4B1E6-5525-4278-908E-48604C7844E5}" srcOrd="0" destOrd="0" presId="urn:microsoft.com/office/officeart/2018/2/layout/IconVerticalSolidList"/>
    <dgm:cxn modelId="{9C872DFA-0FA0-44CD-8F4A-9E03ED9C3198}" type="presParOf" srcId="{E8F2C6F1-319D-4D34-875A-99A3EC7D08B8}" destId="{0C8FCE22-552D-42C5-832A-067C8D75AFC2}" srcOrd="1" destOrd="0" presId="urn:microsoft.com/office/officeart/2018/2/layout/IconVerticalSolidList"/>
    <dgm:cxn modelId="{409993E8-E123-4E7F-B942-758EF4D3F0C7}" type="presParOf" srcId="{E8F2C6F1-319D-4D34-875A-99A3EC7D08B8}" destId="{5AFD8C3F-3658-4FE0-AEF7-4CBD35F2E6F1}" srcOrd="2" destOrd="0" presId="urn:microsoft.com/office/officeart/2018/2/layout/IconVerticalSolidList"/>
    <dgm:cxn modelId="{5373025D-4021-422F-ABB0-D06CAFFE107F}" type="presParOf" srcId="{E8F2C6F1-319D-4D34-875A-99A3EC7D08B8}" destId="{076CA87C-F15D-47DF-BF60-C3474D164E66}" srcOrd="3" destOrd="0" presId="urn:microsoft.com/office/officeart/2018/2/layout/IconVerticalSolidList"/>
    <dgm:cxn modelId="{A780F041-7EA7-4104-87D5-2FB52D9FA3B2}" type="presParOf" srcId="{EE93D5C4-1352-4A22-B1C0-66415453CD0A}" destId="{F018BCC8-9B5A-44BC-80BC-A072138D1E8A}" srcOrd="5" destOrd="0" presId="urn:microsoft.com/office/officeart/2018/2/layout/IconVerticalSolidList"/>
    <dgm:cxn modelId="{AA588636-DDC3-417D-91F6-9DDD73260543}" type="presParOf" srcId="{EE93D5C4-1352-4A22-B1C0-66415453CD0A}" destId="{CEA3DF5F-359C-41E2-AA8F-3746CAC8B9BC}" srcOrd="6" destOrd="0" presId="urn:microsoft.com/office/officeart/2018/2/layout/IconVerticalSolidList"/>
    <dgm:cxn modelId="{3E08FDAC-2085-4F5D-8C26-F76D08FE6E6C}" type="presParOf" srcId="{CEA3DF5F-359C-41E2-AA8F-3746CAC8B9BC}" destId="{410B9E77-4743-44AC-B171-35A6CBF712B5}" srcOrd="0" destOrd="0" presId="urn:microsoft.com/office/officeart/2018/2/layout/IconVerticalSolidList"/>
    <dgm:cxn modelId="{DCC2E18D-18E3-4B89-B6C1-0FA58FF81201}" type="presParOf" srcId="{CEA3DF5F-359C-41E2-AA8F-3746CAC8B9BC}" destId="{49845136-631D-4AE4-A188-735A7C9F969D}" srcOrd="1" destOrd="0" presId="urn:microsoft.com/office/officeart/2018/2/layout/IconVerticalSolidList"/>
    <dgm:cxn modelId="{8C14F46A-8EFE-40B6-A340-2888F6584882}" type="presParOf" srcId="{CEA3DF5F-359C-41E2-AA8F-3746CAC8B9BC}" destId="{A35D0D1D-6507-4B16-9248-7C7501DBED16}" srcOrd="2" destOrd="0" presId="urn:microsoft.com/office/officeart/2018/2/layout/IconVerticalSolidList"/>
    <dgm:cxn modelId="{C79E8875-57D8-4BAA-AE18-1E124A142EF6}" type="presParOf" srcId="{CEA3DF5F-359C-41E2-AA8F-3746CAC8B9BC}" destId="{6B67530F-2AB9-4B36-BE6E-241C9FFDD0DB}" srcOrd="3" destOrd="0" presId="urn:microsoft.com/office/officeart/2018/2/layout/IconVerticalSolidList"/>
    <dgm:cxn modelId="{7659EB56-31F1-4D70-8610-703536186989}" type="presParOf" srcId="{EE93D5C4-1352-4A22-B1C0-66415453CD0A}" destId="{438531CF-DE7C-446E-8412-BD8BFEB2E309}" srcOrd="7" destOrd="0" presId="urn:microsoft.com/office/officeart/2018/2/layout/IconVerticalSolidList"/>
    <dgm:cxn modelId="{E1CC5A6F-5665-4B25-A723-7E22AF104BD3}" type="presParOf" srcId="{EE93D5C4-1352-4A22-B1C0-66415453CD0A}" destId="{2FF8EE87-EB48-49B6-BAB4-CADEDC26E20D}" srcOrd="8" destOrd="0" presId="urn:microsoft.com/office/officeart/2018/2/layout/IconVerticalSolidList"/>
    <dgm:cxn modelId="{4048BE89-ADDF-49DA-AFC2-B65357E22DAC}" type="presParOf" srcId="{2FF8EE87-EB48-49B6-BAB4-CADEDC26E20D}" destId="{2ED37CD1-C68A-436E-ABB4-783C50062A5A}" srcOrd="0" destOrd="0" presId="urn:microsoft.com/office/officeart/2018/2/layout/IconVerticalSolidList"/>
    <dgm:cxn modelId="{82B1DCC4-FE79-4732-9736-7A09846A2FE1}" type="presParOf" srcId="{2FF8EE87-EB48-49B6-BAB4-CADEDC26E20D}" destId="{5E9163A2-DBE1-400E-BC01-FCAE4FD56D7A}" srcOrd="1" destOrd="0" presId="urn:microsoft.com/office/officeart/2018/2/layout/IconVerticalSolidList"/>
    <dgm:cxn modelId="{E048ADCD-A221-466E-920C-FA7ABBB98F06}" type="presParOf" srcId="{2FF8EE87-EB48-49B6-BAB4-CADEDC26E20D}" destId="{26DA2DF3-0110-40B8-B6EE-31E1011D0DF7}" srcOrd="2" destOrd="0" presId="urn:microsoft.com/office/officeart/2018/2/layout/IconVerticalSolidList"/>
    <dgm:cxn modelId="{6D0AD3BC-0B89-49EF-9A9F-3C695F0E3600}" type="presParOf" srcId="{2FF8EE87-EB48-49B6-BAB4-CADEDC26E20D}" destId="{CE388A5D-803B-4C18-8F7C-D3ED6E059456}"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3B52011-D7AF-420C-B05E-3976CDBDBDEE}" type="doc">
      <dgm:prSet loTypeId="urn:microsoft.com/office/officeart/2018/2/layout/IconVerticalSolidList" loCatId="icon" qsTypeId="urn:microsoft.com/office/officeart/2005/8/quickstyle/simple1" qsCatId="simple" csTypeId="urn:microsoft.com/office/officeart/2005/8/colors/accent5_2" csCatId="accent5" phldr="1"/>
      <dgm:spPr/>
      <dgm:t>
        <a:bodyPr/>
        <a:lstStyle/>
        <a:p>
          <a:endParaRPr lang="en-US"/>
        </a:p>
      </dgm:t>
    </dgm:pt>
    <dgm:pt modelId="{8ED57530-6D36-4304-BC13-CCE45C6B8A3D}">
      <dgm:prSet/>
      <dgm:spPr/>
      <dgm:t>
        <a:bodyPr/>
        <a:lstStyle/>
        <a:p>
          <a:pPr>
            <a:lnSpc>
              <a:spcPct val="100000"/>
            </a:lnSpc>
          </a:pPr>
          <a:r>
            <a:rPr lang="en-US" b="1" dirty="0" err="1"/>
            <a:t>LiRN</a:t>
          </a:r>
          <a:r>
            <a:rPr lang="en-US" b="1" dirty="0"/>
            <a:t> Grant </a:t>
          </a:r>
          <a:r>
            <a:rPr lang="en-US" b="0" dirty="0"/>
            <a:t>is the bulk of the revenue. This is the amount you are requesting from </a:t>
          </a:r>
          <a:r>
            <a:rPr lang="en-US" b="0" dirty="0" err="1"/>
            <a:t>LiRN</a:t>
          </a:r>
          <a:r>
            <a:rPr lang="en-US" b="0" dirty="0"/>
            <a:t>.</a:t>
          </a:r>
          <a:r>
            <a:rPr lang="en-US" b="0" dirty="0">
              <a:latin typeface="Calibri Light" panose="020F0302020204030204"/>
            </a:rPr>
            <a:t> </a:t>
          </a:r>
          <a:endParaRPr lang="en-US" b="0" dirty="0"/>
        </a:p>
      </dgm:t>
    </dgm:pt>
    <dgm:pt modelId="{6D738024-AF04-43ED-A369-E06947720287}" type="parTrans" cxnId="{8B8E887D-CF92-447D-9D40-D21E406EEEEC}">
      <dgm:prSet/>
      <dgm:spPr/>
      <dgm:t>
        <a:bodyPr/>
        <a:lstStyle/>
        <a:p>
          <a:endParaRPr lang="en-US"/>
        </a:p>
      </dgm:t>
    </dgm:pt>
    <dgm:pt modelId="{F63F5BA7-3EBD-484C-8AA3-2E9ABD5AB881}" type="sibTrans" cxnId="{8B8E887D-CF92-447D-9D40-D21E406EEEEC}">
      <dgm:prSet/>
      <dgm:spPr/>
      <dgm:t>
        <a:bodyPr/>
        <a:lstStyle/>
        <a:p>
          <a:endParaRPr lang="en-US"/>
        </a:p>
      </dgm:t>
    </dgm:pt>
    <dgm:pt modelId="{BACCD66B-37D8-4592-BFD8-CF432A134759}">
      <dgm:prSet/>
      <dgm:spPr/>
      <dgm:t>
        <a:bodyPr/>
        <a:lstStyle/>
        <a:p>
          <a:pPr>
            <a:lnSpc>
              <a:spcPct val="100000"/>
            </a:lnSpc>
          </a:pPr>
          <a:r>
            <a:rPr lang="en-US" b="1" dirty="0"/>
            <a:t>Association Contribution (if any). </a:t>
          </a:r>
          <a:r>
            <a:rPr lang="en-US" dirty="0"/>
            <a:t>Some associations contribute to the cost of operating the library – this amount, if any, and what it pays for should be noted.</a:t>
          </a:r>
        </a:p>
      </dgm:t>
    </dgm:pt>
    <dgm:pt modelId="{66B2C6AA-8A64-44A4-9CEF-A6902775F7F4}" type="parTrans" cxnId="{D56623A6-8CD4-4591-8FEF-B02510960089}">
      <dgm:prSet/>
      <dgm:spPr/>
      <dgm:t>
        <a:bodyPr/>
        <a:lstStyle/>
        <a:p>
          <a:endParaRPr lang="en-US"/>
        </a:p>
      </dgm:t>
    </dgm:pt>
    <dgm:pt modelId="{D0B6A89B-50A8-431E-BA17-2FEDB4FA2617}" type="sibTrans" cxnId="{D56623A6-8CD4-4591-8FEF-B02510960089}">
      <dgm:prSet/>
      <dgm:spPr/>
      <dgm:t>
        <a:bodyPr/>
        <a:lstStyle/>
        <a:p>
          <a:endParaRPr lang="en-US"/>
        </a:p>
      </dgm:t>
    </dgm:pt>
    <dgm:pt modelId="{8AA9F7F0-5839-4902-B2FF-F14F2A2FDF50}">
      <dgm:prSet/>
      <dgm:spPr/>
      <dgm:t>
        <a:bodyPr/>
        <a:lstStyle/>
        <a:p>
          <a:pPr>
            <a:lnSpc>
              <a:spcPct val="100000"/>
            </a:lnSpc>
          </a:pPr>
          <a:r>
            <a:rPr lang="en-US" b="1" dirty="0"/>
            <a:t>Other revenue </a:t>
          </a:r>
          <a:r>
            <a:rPr lang="en-US" dirty="0"/>
            <a:t>includes things like photocopier or printer revenue.</a:t>
          </a:r>
        </a:p>
      </dgm:t>
    </dgm:pt>
    <dgm:pt modelId="{EAEBC9F6-1222-451B-ACBE-BCFCF65FCB36}" type="parTrans" cxnId="{DF26EE77-0EA3-491E-8323-335977325595}">
      <dgm:prSet/>
      <dgm:spPr/>
      <dgm:t>
        <a:bodyPr/>
        <a:lstStyle/>
        <a:p>
          <a:endParaRPr lang="en-US"/>
        </a:p>
      </dgm:t>
    </dgm:pt>
    <dgm:pt modelId="{346F7974-0624-4FF5-9372-C592B867FDFA}" type="sibTrans" cxnId="{DF26EE77-0EA3-491E-8323-335977325595}">
      <dgm:prSet/>
      <dgm:spPr/>
      <dgm:t>
        <a:bodyPr/>
        <a:lstStyle/>
        <a:p>
          <a:endParaRPr lang="en-US"/>
        </a:p>
      </dgm:t>
    </dgm:pt>
    <dgm:pt modelId="{6739EF46-97B6-4F87-9B43-7E1245B4A8D7}">
      <dgm:prSet/>
      <dgm:spPr/>
      <dgm:t>
        <a:bodyPr/>
        <a:lstStyle/>
        <a:p>
          <a:pPr>
            <a:lnSpc>
              <a:spcPct val="100000"/>
            </a:lnSpc>
          </a:pPr>
          <a:r>
            <a:rPr lang="en-US" b="1" dirty="0"/>
            <a:t>Use of Excess Fund Balance (if any). </a:t>
          </a:r>
          <a:r>
            <a:rPr lang="en-US" dirty="0"/>
            <a:t>The amount of an accepted Excess Fund Balance proposal should be included on this line. </a:t>
          </a:r>
          <a:endParaRPr lang="en-CA" dirty="0"/>
        </a:p>
      </dgm:t>
    </dgm:pt>
    <dgm:pt modelId="{5CF2C33A-7F62-43EF-9290-F0D70CEA1597}" type="parTrans" cxnId="{3BC603C1-058B-4068-83A7-0CD4FFB8BF0B}">
      <dgm:prSet/>
      <dgm:spPr/>
      <dgm:t>
        <a:bodyPr/>
        <a:lstStyle/>
        <a:p>
          <a:endParaRPr lang="en-CA"/>
        </a:p>
      </dgm:t>
    </dgm:pt>
    <dgm:pt modelId="{51A29ACE-BDAC-4DCB-9247-87F67A23BB95}" type="sibTrans" cxnId="{3BC603C1-058B-4068-83A7-0CD4FFB8BF0B}">
      <dgm:prSet/>
      <dgm:spPr/>
      <dgm:t>
        <a:bodyPr/>
        <a:lstStyle/>
        <a:p>
          <a:endParaRPr lang="en-CA"/>
        </a:p>
      </dgm:t>
    </dgm:pt>
    <dgm:pt modelId="{EE93D5C4-1352-4A22-B1C0-66415453CD0A}" type="pres">
      <dgm:prSet presAssocID="{53B52011-D7AF-420C-B05E-3976CDBDBDEE}" presName="root" presStyleCnt="0">
        <dgm:presLayoutVars>
          <dgm:dir/>
          <dgm:resizeHandles val="exact"/>
        </dgm:presLayoutVars>
      </dgm:prSet>
      <dgm:spPr/>
    </dgm:pt>
    <dgm:pt modelId="{14E2757F-FE6A-4770-96C1-E26F654BF267}" type="pres">
      <dgm:prSet presAssocID="{8ED57530-6D36-4304-BC13-CCE45C6B8A3D}" presName="compNode" presStyleCnt="0"/>
      <dgm:spPr/>
    </dgm:pt>
    <dgm:pt modelId="{13781742-C1DD-4128-877E-599476943457}" type="pres">
      <dgm:prSet presAssocID="{8ED57530-6D36-4304-BC13-CCE45C6B8A3D}" presName="bgRect" presStyleLbl="bgShp" presStyleIdx="0" presStyleCnt="4"/>
      <dgm:spPr/>
    </dgm:pt>
    <dgm:pt modelId="{2C1EEEA7-E7DF-432E-A020-98B4B36A3581}" type="pres">
      <dgm:prSet presAssocID="{8ED57530-6D36-4304-BC13-CCE45C6B8A3D}" presName="iconRect" presStyleLbl="node1" presStyleIdx="0" presStyleCnt="4"/>
      <dgm:spPr>
        <a:blipFill>
          <a:blip xmlns:r="http://schemas.openxmlformats.org/officeDocument/2006/relationships" r:embed="rId1">
            <a:extLs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Bank check with solid fill"/>
        </a:ext>
      </dgm:extLst>
    </dgm:pt>
    <dgm:pt modelId="{85802671-AFC9-4B74-8EBC-471B54CADFE0}" type="pres">
      <dgm:prSet presAssocID="{8ED57530-6D36-4304-BC13-CCE45C6B8A3D}" presName="spaceRect" presStyleCnt="0"/>
      <dgm:spPr/>
    </dgm:pt>
    <dgm:pt modelId="{EB47B6CE-3298-4526-B691-D084A36A3AFA}" type="pres">
      <dgm:prSet presAssocID="{8ED57530-6D36-4304-BC13-CCE45C6B8A3D}" presName="parTx" presStyleLbl="revTx" presStyleIdx="0" presStyleCnt="4">
        <dgm:presLayoutVars>
          <dgm:chMax val="0"/>
          <dgm:chPref val="0"/>
        </dgm:presLayoutVars>
      </dgm:prSet>
      <dgm:spPr/>
    </dgm:pt>
    <dgm:pt modelId="{9B029058-5FBA-47F1-8968-9315CBCDD4F1}" type="pres">
      <dgm:prSet presAssocID="{F63F5BA7-3EBD-484C-8AA3-2E9ABD5AB881}" presName="sibTrans" presStyleCnt="0"/>
      <dgm:spPr/>
    </dgm:pt>
    <dgm:pt modelId="{25DF6FDB-085F-463F-8C8A-54D20A7DA4CB}" type="pres">
      <dgm:prSet presAssocID="{BACCD66B-37D8-4592-BFD8-CF432A134759}" presName="compNode" presStyleCnt="0"/>
      <dgm:spPr/>
    </dgm:pt>
    <dgm:pt modelId="{69643B3F-ABA4-426F-BFDE-9AAA951112C3}" type="pres">
      <dgm:prSet presAssocID="{BACCD66B-37D8-4592-BFD8-CF432A134759}" presName="bgRect" presStyleLbl="bgShp" presStyleIdx="1" presStyleCnt="4"/>
      <dgm:spPr/>
    </dgm:pt>
    <dgm:pt modelId="{4E2ED9A9-990C-41E5-ACA3-490C326B8CC7}" type="pres">
      <dgm:prSet presAssocID="{BACCD66B-37D8-4592-BFD8-CF432A134759}"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Books"/>
        </a:ext>
      </dgm:extLst>
    </dgm:pt>
    <dgm:pt modelId="{F1044071-AC21-49AC-AC06-804B122AA7AD}" type="pres">
      <dgm:prSet presAssocID="{BACCD66B-37D8-4592-BFD8-CF432A134759}" presName="spaceRect" presStyleCnt="0"/>
      <dgm:spPr/>
    </dgm:pt>
    <dgm:pt modelId="{3B5CE6FE-9B88-45F5-B3A7-857280E25AF5}" type="pres">
      <dgm:prSet presAssocID="{BACCD66B-37D8-4592-BFD8-CF432A134759}" presName="parTx" presStyleLbl="revTx" presStyleIdx="1" presStyleCnt="4">
        <dgm:presLayoutVars>
          <dgm:chMax val="0"/>
          <dgm:chPref val="0"/>
        </dgm:presLayoutVars>
      </dgm:prSet>
      <dgm:spPr/>
    </dgm:pt>
    <dgm:pt modelId="{1E5FE66A-819C-4A87-9C10-1EA3A0F07E1D}" type="pres">
      <dgm:prSet presAssocID="{D0B6A89B-50A8-431E-BA17-2FEDB4FA2617}" presName="sibTrans" presStyleCnt="0"/>
      <dgm:spPr/>
    </dgm:pt>
    <dgm:pt modelId="{E8F2C6F1-319D-4D34-875A-99A3EC7D08B8}" type="pres">
      <dgm:prSet presAssocID="{6739EF46-97B6-4F87-9B43-7E1245B4A8D7}" presName="compNode" presStyleCnt="0"/>
      <dgm:spPr/>
    </dgm:pt>
    <dgm:pt modelId="{F3D4B1E6-5525-4278-908E-48604C7844E5}" type="pres">
      <dgm:prSet presAssocID="{6739EF46-97B6-4F87-9B43-7E1245B4A8D7}" presName="bgRect" presStyleLbl="bgShp" presStyleIdx="2" presStyleCnt="4" custLinFactNeighborX="-345"/>
      <dgm:spPr/>
    </dgm:pt>
    <dgm:pt modelId="{0C8FCE22-552D-42C5-832A-067C8D75AFC2}" type="pres">
      <dgm:prSet presAssocID="{6739EF46-97B6-4F87-9B43-7E1245B4A8D7}" presName="iconRect" presStyleLbl="node1" presStyleIdx="2" presStyleCnt="4"/>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Dollar with solid fill"/>
        </a:ext>
      </dgm:extLst>
    </dgm:pt>
    <dgm:pt modelId="{5AFD8C3F-3658-4FE0-AEF7-4CBD35F2E6F1}" type="pres">
      <dgm:prSet presAssocID="{6739EF46-97B6-4F87-9B43-7E1245B4A8D7}" presName="spaceRect" presStyleCnt="0"/>
      <dgm:spPr/>
    </dgm:pt>
    <dgm:pt modelId="{076CA87C-F15D-47DF-BF60-C3474D164E66}" type="pres">
      <dgm:prSet presAssocID="{6739EF46-97B6-4F87-9B43-7E1245B4A8D7}" presName="parTx" presStyleLbl="revTx" presStyleIdx="2" presStyleCnt="4">
        <dgm:presLayoutVars>
          <dgm:chMax val="0"/>
          <dgm:chPref val="0"/>
        </dgm:presLayoutVars>
      </dgm:prSet>
      <dgm:spPr/>
    </dgm:pt>
    <dgm:pt modelId="{F018BCC8-9B5A-44BC-80BC-A072138D1E8A}" type="pres">
      <dgm:prSet presAssocID="{51A29ACE-BDAC-4DCB-9247-87F67A23BB95}" presName="sibTrans" presStyleCnt="0"/>
      <dgm:spPr/>
    </dgm:pt>
    <dgm:pt modelId="{CEA3DF5F-359C-41E2-AA8F-3746CAC8B9BC}" type="pres">
      <dgm:prSet presAssocID="{8AA9F7F0-5839-4902-B2FF-F14F2A2FDF50}" presName="compNode" presStyleCnt="0"/>
      <dgm:spPr/>
    </dgm:pt>
    <dgm:pt modelId="{410B9E77-4743-44AC-B171-35A6CBF712B5}" type="pres">
      <dgm:prSet presAssocID="{8AA9F7F0-5839-4902-B2FF-F14F2A2FDF50}" presName="bgRect" presStyleLbl="bgShp" presStyleIdx="3" presStyleCnt="4"/>
      <dgm:spPr/>
    </dgm:pt>
    <dgm:pt modelId="{49845136-631D-4AE4-A188-735A7C9F969D}" type="pres">
      <dgm:prSet presAssocID="{8AA9F7F0-5839-4902-B2FF-F14F2A2FDF50}"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Printer"/>
        </a:ext>
      </dgm:extLst>
    </dgm:pt>
    <dgm:pt modelId="{A35D0D1D-6507-4B16-9248-7C7501DBED16}" type="pres">
      <dgm:prSet presAssocID="{8AA9F7F0-5839-4902-B2FF-F14F2A2FDF50}" presName="spaceRect" presStyleCnt="0"/>
      <dgm:spPr/>
    </dgm:pt>
    <dgm:pt modelId="{6B67530F-2AB9-4B36-BE6E-241C9FFDD0DB}" type="pres">
      <dgm:prSet presAssocID="{8AA9F7F0-5839-4902-B2FF-F14F2A2FDF50}" presName="parTx" presStyleLbl="revTx" presStyleIdx="3" presStyleCnt="4">
        <dgm:presLayoutVars>
          <dgm:chMax val="0"/>
          <dgm:chPref val="0"/>
        </dgm:presLayoutVars>
      </dgm:prSet>
      <dgm:spPr/>
    </dgm:pt>
  </dgm:ptLst>
  <dgm:cxnLst>
    <dgm:cxn modelId="{7535290B-66F5-40FF-BB27-F84FCE449DD3}" type="presOf" srcId="{BACCD66B-37D8-4592-BFD8-CF432A134759}" destId="{3B5CE6FE-9B88-45F5-B3A7-857280E25AF5}" srcOrd="0" destOrd="0" presId="urn:microsoft.com/office/officeart/2018/2/layout/IconVerticalSolidList"/>
    <dgm:cxn modelId="{59C24C23-DA3C-4272-BF48-0E85D47F7795}" type="presOf" srcId="{6739EF46-97B6-4F87-9B43-7E1245B4A8D7}" destId="{076CA87C-F15D-47DF-BF60-C3474D164E66}" srcOrd="0" destOrd="0" presId="urn:microsoft.com/office/officeart/2018/2/layout/IconVerticalSolidList"/>
    <dgm:cxn modelId="{94825A38-50D2-4305-8B62-6C21317B4CEC}" type="presOf" srcId="{53B52011-D7AF-420C-B05E-3976CDBDBDEE}" destId="{EE93D5C4-1352-4A22-B1C0-66415453CD0A}" srcOrd="0" destOrd="0" presId="urn:microsoft.com/office/officeart/2018/2/layout/IconVerticalSolidList"/>
    <dgm:cxn modelId="{DF26EE77-0EA3-491E-8323-335977325595}" srcId="{53B52011-D7AF-420C-B05E-3976CDBDBDEE}" destId="{8AA9F7F0-5839-4902-B2FF-F14F2A2FDF50}" srcOrd="3" destOrd="0" parTransId="{EAEBC9F6-1222-451B-ACBE-BCFCF65FCB36}" sibTransId="{346F7974-0624-4FF5-9372-C592B867FDFA}"/>
    <dgm:cxn modelId="{7759A678-9040-4CDA-9191-78799D58415E}" type="presOf" srcId="{8AA9F7F0-5839-4902-B2FF-F14F2A2FDF50}" destId="{6B67530F-2AB9-4B36-BE6E-241C9FFDD0DB}" srcOrd="0" destOrd="0" presId="urn:microsoft.com/office/officeart/2018/2/layout/IconVerticalSolidList"/>
    <dgm:cxn modelId="{8B8E887D-CF92-447D-9D40-D21E406EEEEC}" srcId="{53B52011-D7AF-420C-B05E-3976CDBDBDEE}" destId="{8ED57530-6D36-4304-BC13-CCE45C6B8A3D}" srcOrd="0" destOrd="0" parTransId="{6D738024-AF04-43ED-A369-E06947720287}" sibTransId="{F63F5BA7-3EBD-484C-8AA3-2E9ABD5AB881}"/>
    <dgm:cxn modelId="{D56623A6-8CD4-4591-8FEF-B02510960089}" srcId="{53B52011-D7AF-420C-B05E-3976CDBDBDEE}" destId="{BACCD66B-37D8-4592-BFD8-CF432A134759}" srcOrd="1" destOrd="0" parTransId="{66B2C6AA-8A64-44A4-9CEF-A6902775F7F4}" sibTransId="{D0B6A89B-50A8-431E-BA17-2FEDB4FA2617}"/>
    <dgm:cxn modelId="{93852CAE-0046-43B2-B74D-D41CBE1DFE6D}" type="presOf" srcId="{8ED57530-6D36-4304-BC13-CCE45C6B8A3D}" destId="{EB47B6CE-3298-4526-B691-D084A36A3AFA}" srcOrd="0" destOrd="0" presId="urn:microsoft.com/office/officeart/2018/2/layout/IconVerticalSolidList"/>
    <dgm:cxn modelId="{3BC603C1-058B-4068-83A7-0CD4FFB8BF0B}" srcId="{53B52011-D7AF-420C-B05E-3976CDBDBDEE}" destId="{6739EF46-97B6-4F87-9B43-7E1245B4A8D7}" srcOrd="2" destOrd="0" parTransId="{5CF2C33A-7F62-43EF-9290-F0D70CEA1597}" sibTransId="{51A29ACE-BDAC-4DCB-9247-87F67A23BB95}"/>
    <dgm:cxn modelId="{695656FD-2B73-4EAC-9AF9-EE4AC343C0E7}" type="presParOf" srcId="{EE93D5C4-1352-4A22-B1C0-66415453CD0A}" destId="{14E2757F-FE6A-4770-96C1-E26F654BF267}" srcOrd="0" destOrd="0" presId="urn:microsoft.com/office/officeart/2018/2/layout/IconVerticalSolidList"/>
    <dgm:cxn modelId="{8432631E-2EC8-4C3C-B7AF-2EDAF2BF3E34}" type="presParOf" srcId="{14E2757F-FE6A-4770-96C1-E26F654BF267}" destId="{13781742-C1DD-4128-877E-599476943457}" srcOrd="0" destOrd="0" presId="urn:microsoft.com/office/officeart/2018/2/layout/IconVerticalSolidList"/>
    <dgm:cxn modelId="{BD5A5069-33DD-4449-AC2B-36B20809FB4B}" type="presParOf" srcId="{14E2757F-FE6A-4770-96C1-E26F654BF267}" destId="{2C1EEEA7-E7DF-432E-A020-98B4B36A3581}" srcOrd="1" destOrd="0" presId="urn:microsoft.com/office/officeart/2018/2/layout/IconVerticalSolidList"/>
    <dgm:cxn modelId="{7C2B22C2-90B7-407A-B402-4069D38C468F}" type="presParOf" srcId="{14E2757F-FE6A-4770-96C1-E26F654BF267}" destId="{85802671-AFC9-4B74-8EBC-471B54CADFE0}" srcOrd="2" destOrd="0" presId="urn:microsoft.com/office/officeart/2018/2/layout/IconVerticalSolidList"/>
    <dgm:cxn modelId="{520448D8-946E-4B18-A8B9-A4F905A9AE98}" type="presParOf" srcId="{14E2757F-FE6A-4770-96C1-E26F654BF267}" destId="{EB47B6CE-3298-4526-B691-D084A36A3AFA}" srcOrd="3" destOrd="0" presId="urn:microsoft.com/office/officeart/2018/2/layout/IconVerticalSolidList"/>
    <dgm:cxn modelId="{1F2EEC11-BCB7-45F0-BAB7-F99D9E3863B3}" type="presParOf" srcId="{EE93D5C4-1352-4A22-B1C0-66415453CD0A}" destId="{9B029058-5FBA-47F1-8968-9315CBCDD4F1}" srcOrd="1" destOrd="0" presId="urn:microsoft.com/office/officeart/2018/2/layout/IconVerticalSolidList"/>
    <dgm:cxn modelId="{B8FEB316-EFEB-4413-9F44-C57F304ECF3B}" type="presParOf" srcId="{EE93D5C4-1352-4A22-B1C0-66415453CD0A}" destId="{25DF6FDB-085F-463F-8C8A-54D20A7DA4CB}" srcOrd="2" destOrd="0" presId="urn:microsoft.com/office/officeart/2018/2/layout/IconVerticalSolidList"/>
    <dgm:cxn modelId="{BA5990EE-DFF7-4F35-A09E-0DA5009974C1}" type="presParOf" srcId="{25DF6FDB-085F-463F-8C8A-54D20A7DA4CB}" destId="{69643B3F-ABA4-426F-BFDE-9AAA951112C3}" srcOrd="0" destOrd="0" presId="urn:microsoft.com/office/officeart/2018/2/layout/IconVerticalSolidList"/>
    <dgm:cxn modelId="{D5FA2562-0D35-44AE-B11B-6592DF0CDF52}" type="presParOf" srcId="{25DF6FDB-085F-463F-8C8A-54D20A7DA4CB}" destId="{4E2ED9A9-990C-41E5-ACA3-490C326B8CC7}" srcOrd="1" destOrd="0" presId="urn:microsoft.com/office/officeart/2018/2/layout/IconVerticalSolidList"/>
    <dgm:cxn modelId="{B2DF6139-EC55-49B1-90D5-4E34D018ECAA}" type="presParOf" srcId="{25DF6FDB-085F-463F-8C8A-54D20A7DA4CB}" destId="{F1044071-AC21-49AC-AC06-804B122AA7AD}" srcOrd="2" destOrd="0" presId="urn:microsoft.com/office/officeart/2018/2/layout/IconVerticalSolidList"/>
    <dgm:cxn modelId="{9DEB3698-815A-410E-A7C2-4E710991DDF3}" type="presParOf" srcId="{25DF6FDB-085F-463F-8C8A-54D20A7DA4CB}" destId="{3B5CE6FE-9B88-45F5-B3A7-857280E25AF5}" srcOrd="3" destOrd="0" presId="urn:microsoft.com/office/officeart/2018/2/layout/IconVerticalSolidList"/>
    <dgm:cxn modelId="{F192AE16-2201-4768-B44E-7E070A715B93}" type="presParOf" srcId="{EE93D5C4-1352-4A22-B1C0-66415453CD0A}" destId="{1E5FE66A-819C-4A87-9C10-1EA3A0F07E1D}" srcOrd="3" destOrd="0" presId="urn:microsoft.com/office/officeart/2018/2/layout/IconVerticalSolidList"/>
    <dgm:cxn modelId="{980025FA-3EF5-45E4-BACF-E407204042A6}" type="presParOf" srcId="{EE93D5C4-1352-4A22-B1C0-66415453CD0A}" destId="{E8F2C6F1-319D-4D34-875A-99A3EC7D08B8}" srcOrd="4" destOrd="0" presId="urn:microsoft.com/office/officeart/2018/2/layout/IconVerticalSolidList"/>
    <dgm:cxn modelId="{CA4C2D48-72BD-4FE4-AC6D-F4CD309754A4}" type="presParOf" srcId="{E8F2C6F1-319D-4D34-875A-99A3EC7D08B8}" destId="{F3D4B1E6-5525-4278-908E-48604C7844E5}" srcOrd="0" destOrd="0" presId="urn:microsoft.com/office/officeart/2018/2/layout/IconVerticalSolidList"/>
    <dgm:cxn modelId="{9C872DFA-0FA0-44CD-8F4A-9E03ED9C3198}" type="presParOf" srcId="{E8F2C6F1-319D-4D34-875A-99A3EC7D08B8}" destId="{0C8FCE22-552D-42C5-832A-067C8D75AFC2}" srcOrd="1" destOrd="0" presId="urn:microsoft.com/office/officeart/2018/2/layout/IconVerticalSolidList"/>
    <dgm:cxn modelId="{409993E8-E123-4E7F-B942-758EF4D3F0C7}" type="presParOf" srcId="{E8F2C6F1-319D-4D34-875A-99A3EC7D08B8}" destId="{5AFD8C3F-3658-4FE0-AEF7-4CBD35F2E6F1}" srcOrd="2" destOrd="0" presId="urn:microsoft.com/office/officeart/2018/2/layout/IconVerticalSolidList"/>
    <dgm:cxn modelId="{5373025D-4021-422F-ABB0-D06CAFFE107F}" type="presParOf" srcId="{E8F2C6F1-319D-4D34-875A-99A3EC7D08B8}" destId="{076CA87C-F15D-47DF-BF60-C3474D164E66}" srcOrd="3" destOrd="0" presId="urn:microsoft.com/office/officeart/2018/2/layout/IconVerticalSolidList"/>
    <dgm:cxn modelId="{A780F041-7EA7-4104-87D5-2FB52D9FA3B2}" type="presParOf" srcId="{EE93D5C4-1352-4A22-B1C0-66415453CD0A}" destId="{F018BCC8-9B5A-44BC-80BC-A072138D1E8A}" srcOrd="5" destOrd="0" presId="urn:microsoft.com/office/officeart/2018/2/layout/IconVerticalSolidList"/>
    <dgm:cxn modelId="{AA588636-DDC3-417D-91F6-9DDD73260543}" type="presParOf" srcId="{EE93D5C4-1352-4A22-B1C0-66415453CD0A}" destId="{CEA3DF5F-359C-41E2-AA8F-3746CAC8B9BC}" srcOrd="6" destOrd="0" presId="urn:microsoft.com/office/officeart/2018/2/layout/IconVerticalSolidList"/>
    <dgm:cxn modelId="{3E08FDAC-2085-4F5D-8C26-F76D08FE6E6C}" type="presParOf" srcId="{CEA3DF5F-359C-41E2-AA8F-3746CAC8B9BC}" destId="{410B9E77-4743-44AC-B171-35A6CBF712B5}" srcOrd="0" destOrd="0" presId="urn:microsoft.com/office/officeart/2018/2/layout/IconVerticalSolidList"/>
    <dgm:cxn modelId="{DCC2E18D-18E3-4B89-B6C1-0FA58FF81201}" type="presParOf" srcId="{CEA3DF5F-359C-41E2-AA8F-3746CAC8B9BC}" destId="{49845136-631D-4AE4-A188-735A7C9F969D}" srcOrd="1" destOrd="0" presId="urn:microsoft.com/office/officeart/2018/2/layout/IconVerticalSolidList"/>
    <dgm:cxn modelId="{8C14F46A-8EFE-40B6-A340-2888F6584882}" type="presParOf" srcId="{CEA3DF5F-359C-41E2-AA8F-3746CAC8B9BC}" destId="{A35D0D1D-6507-4B16-9248-7C7501DBED16}" srcOrd="2" destOrd="0" presId="urn:microsoft.com/office/officeart/2018/2/layout/IconVerticalSolidList"/>
    <dgm:cxn modelId="{C79E8875-57D8-4BAA-AE18-1E124A142EF6}" type="presParOf" srcId="{CEA3DF5F-359C-41E2-AA8F-3746CAC8B9BC}" destId="{6B67530F-2AB9-4B36-BE6E-241C9FFDD0DB}"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EB8F361-C185-4F1E-8B51-C77624EF323B}" type="doc">
      <dgm:prSet loTypeId="urn:microsoft.com/office/officeart/2018/2/layout/IconVerticalSolidList" loCatId="icon" qsTypeId="urn:microsoft.com/office/officeart/2005/8/quickstyle/simple1" qsCatId="simple" csTypeId="urn:microsoft.com/office/officeart/2018/5/colors/Iconchunking_neutralbg_colorful5" csCatId="colorful" phldr="1"/>
      <dgm:spPr/>
      <dgm:t>
        <a:bodyPr/>
        <a:lstStyle/>
        <a:p>
          <a:endParaRPr lang="en-US"/>
        </a:p>
      </dgm:t>
    </dgm:pt>
    <dgm:pt modelId="{1645F528-F96E-4608-9A8E-31160AD4BD01}">
      <dgm:prSet/>
      <dgm:spPr/>
      <dgm:t>
        <a:bodyPr/>
        <a:lstStyle/>
        <a:p>
          <a:pPr rtl="0">
            <a:lnSpc>
              <a:spcPct val="100000"/>
            </a:lnSpc>
          </a:pPr>
          <a:r>
            <a:rPr lang="en-US" b="1" dirty="0">
              <a:latin typeface="Arial"/>
              <a:cs typeface="Arial"/>
            </a:rPr>
            <a:t>The Chart of Accounts ("COA")  </a:t>
          </a:r>
          <a:r>
            <a:rPr lang="en-US" dirty="0">
              <a:latin typeface="Arial"/>
              <a:cs typeface="Arial"/>
            </a:rPr>
            <a:t>sets out the General Ledger account numbers used in the network library system of accounting. </a:t>
          </a:r>
          <a:r>
            <a:rPr lang="en-US" b="1" dirty="0">
              <a:latin typeface="Arial"/>
              <a:cs typeface="Arial"/>
            </a:rPr>
            <a:t>Use the COA to determine the “bucket” in which to put an expense.</a:t>
          </a:r>
          <a:endParaRPr lang="en-US" dirty="0">
            <a:latin typeface="Arial"/>
            <a:cs typeface="Arial"/>
          </a:endParaRPr>
        </a:p>
      </dgm:t>
    </dgm:pt>
    <dgm:pt modelId="{0FAFB4D4-E37A-4427-B89F-BEFFA4A641CE}" type="parTrans" cxnId="{C529272A-7A36-4502-80B9-E4A36C6BBC0F}">
      <dgm:prSet/>
      <dgm:spPr/>
      <dgm:t>
        <a:bodyPr/>
        <a:lstStyle/>
        <a:p>
          <a:endParaRPr lang="en-US"/>
        </a:p>
      </dgm:t>
    </dgm:pt>
    <dgm:pt modelId="{7B04DCB7-D864-47A5-AE73-70ED51EEFBFF}" type="sibTrans" cxnId="{C529272A-7A36-4502-80B9-E4A36C6BBC0F}">
      <dgm:prSet/>
      <dgm:spPr/>
      <dgm:t>
        <a:bodyPr/>
        <a:lstStyle/>
        <a:p>
          <a:endParaRPr lang="en-US"/>
        </a:p>
      </dgm:t>
    </dgm:pt>
    <dgm:pt modelId="{83DF35C3-7421-4825-BF26-889164E57121}">
      <dgm:prSet/>
      <dgm:spPr/>
      <dgm:t>
        <a:bodyPr/>
        <a:lstStyle/>
        <a:p>
          <a:pPr rtl="0">
            <a:lnSpc>
              <a:spcPct val="100000"/>
            </a:lnSpc>
          </a:pPr>
          <a:r>
            <a:rPr lang="en-US" dirty="0">
              <a:latin typeface="Arial"/>
              <a:cs typeface="Arial"/>
            </a:rPr>
            <a:t>Consistency across the network is important for accurate accounting and reporting and allows </a:t>
          </a:r>
          <a:r>
            <a:rPr lang="en-US" dirty="0" err="1">
              <a:latin typeface="Arial"/>
              <a:cs typeface="Arial"/>
            </a:rPr>
            <a:t>LiRN</a:t>
          </a:r>
          <a:r>
            <a:rPr lang="en-US" dirty="0">
              <a:latin typeface="Arial"/>
              <a:cs typeface="Arial"/>
            </a:rPr>
            <a:t> to track trends in spending that can help provide data supporting </a:t>
          </a:r>
          <a:r>
            <a:rPr lang="en-US" dirty="0" err="1">
              <a:latin typeface="Arial"/>
              <a:cs typeface="Arial"/>
            </a:rPr>
            <a:t>LiRN’s</a:t>
          </a:r>
          <a:r>
            <a:rPr lang="en-US" dirty="0">
              <a:latin typeface="Arial"/>
              <a:cs typeface="Arial"/>
            </a:rPr>
            <a:t> budget requests to its funder. </a:t>
          </a:r>
        </a:p>
      </dgm:t>
    </dgm:pt>
    <dgm:pt modelId="{025D78EF-081A-454E-A30C-E4845E6C9C74}" type="parTrans" cxnId="{99F86284-B223-439D-BBD4-0EFBC680FF4E}">
      <dgm:prSet/>
      <dgm:spPr/>
      <dgm:t>
        <a:bodyPr/>
        <a:lstStyle/>
        <a:p>
          <a:endParaRPr lang="en-US"/>
        </a:p>
      </dgm:t>
    </dgm:pt>
    <dgm:pt modelId="{CB41027E-06FB-48C0-8C40-0E73C00DABE8}" type="sibTrans" cxnId="{99F86284-B223-439D-BBD4-0EFBC680FF4E}">
      <dgm:prSet/>
      <dgm:spPr/>
      <dgm:t>
        <a:bodyPr/>
        <a:lstStyle/>
        <a:p>
          <a:endParaRPr lang="en-US"/>
        </a:p>
      </dgm:t>
    </dgm:pt>
    <dgm:pt modelId="{D1FDE167-9601-4E49-ACCD-C8D9EE5BA2D6}">
      <dgm:prSet/>
      <dgm:spPr/>
      <dgm:t>
        <a:bodyPr/>
        <a:lstStyle/>
        <a:p>
          <a:pPr rtl="0">
            <a:lnSpc>
              <a:spcPct val="100000"/>
            </a:lnSpc>
          </a:pPr>
          <a:r>
            <a:rPr lang="en-US" dirty="0">
              <a:latin typeface="Arial"/>
              <a:cs typeface="Arial"/>
            </a:rPr>
            <a:t>The current COA was introduced in 2023, with a slight revision in 2024. No revisions have been made for 2025 as yet. </a:t>
          </a:r>
        </a:p>
      </dgm:t>
    </dgm:pt>
    <dgm:pt modelId="{6BD9D987-24BA-4CF5-9541-9BC666CBFEFB}" type="parTrans" cxnId="{FC1F537F-1002-4EE8-B67E-16DD2DD3EB90}">
      <dgm:prSet/>
      <dgm:spPr/>
      <dgm:t>
        <a:bodyPr/>
        <a:lstStyle/>
        <a:p>
          <a:endParaRPr lang="en-US"/>
        </a:p>
      </dgm:t>
    </dgm:pt>
    <dgm:pt modelId="{03F1AA02-407E-46FB-9D44-2D5CF734CCD5}" type="sibTrans" cxnId="{FC1F537F-1002-4EE8-B67E-16DD2DD3EB90}">
      <dgm:prSet/>
      <dgm:spPr/>
      <dgm:t>
        <a:bodyPr/>
        <a:lstStyle/>
        <a:p>
          <a:endParaRPr lang="en-US"/>
        </a:p>
      </dgm:t>
    </dgm:pt>
    <dgm:pt modelId="{269CB69C-4682-4239-956A-9FFC7EA9A29A}" type="pres">
      <dgm:prSet presAssocID="{7EB8F361-C185-4F1E-8B51-C77624EF323B}" presName="root" presStyleCnt="0">
        <dgm:presLayoutVars>
          <dgm:dir/>
          <dgm:resizeHandles val="exact"/>
        </dgm:presLayoutVars>
      </dgm:prSet>
      <dgm:spPr/>
    </dgm:pt>
    <dgm:pt modelId="{C3B5E35D-D06C-4A30-A74D-5ED62CF0EE85}" type="pres">
      <dgm:prSet presAssocID="{1645F528-F96E-4608-9A8E-31160AD4BD01}" presName="compNode" presStyleCnt="0"/>
      <dgm:spPr/>
    </dgm:pt>
    <dgm:pt modelId="{7EC2A504-B55A-4F13-88A3-950735D9ABBB}" type="pres">
      <dgm:prSet presAssocID="{1645F528-F96E-4608-9A8E-31160AD4BD01}" presName="bgRect" presStyleLbl="bgShp" presStyleIdx="0" presStyleCnt="3"/>
      <dgm:spPr/>
    </dgm:pt>
    <dgm:pt modelId="{0B80F929-ADB0-4A53-B47C-C1D955BB7384}" type="pres">
      <dgm:prSet presAssocID="{1645F528-F96E-4608-9A8E-31160AD4BD01}"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t="-3000" b="-3000"/>
          </a:stretch>
        </a:blipFill>
        <a:ln>
          <a:noFill/>
        </a:ln>
      </dgm:spPr>
    </dgm:pt>
    <dgm:pt modelId="{4852C247-777F-4593-8481-104B0C8F435A}" type="pres">
      <dgm:prSet presAssocID="{1645F528-F96E-4608-9A8E-31160AD4BD01}" presName="spaceRect" presStyleCnt="0"/>
      <dgm:spPr/>
    </dgm:pt>
    <dgm:pt modelId="{C45BC15F-0CAA-40D0-ABEA-BECC034850AA}" type="pres">
      <dgm:prSet presAssocID="{1645F528-F96E-4608-9A8E-31160AD4BD01}" presName="parTx" presStyleLbl="revTx" presStyleIdx="0" presStyleCnt="3">
        <dgm:presLayoutVars>
          <dgm:chMax val="0"/>
          <dgm:chPref val="0"/>
        </dgm:presLayoutVars>
      </dgm:prSet>
      <dgm:spPr/>
    </dgm:pt>
    <dgm:pt modelId="{BBBD9974-DFAD-4715-8EDA-C30F6E7EAE63}" type="pres">
      <dgm:prSet presAssocID="{7B04DCB7-D864-47A5-AE73-70ED51EEFBFF}" presName="sibTrans" presStyleCnt="0"/>
      <dgm:spPr/>
    </dgm:pt>
    <dgm:pt modelId="{E9713D04-A297-4E34-987A-19DA2292F11B}" type="pres">
      <dgm:prSet presAssocID="{83DF35C3-7421-4825-BF26-889164E57121}" presName="compNode" presStyleCnt="0"/>
      <dgm:spPr/>
    </dgm:pt>
    <dgm:pt modelId="{9D0E1599-4326-4656-BB91-9F32AE674B47}" type="pres">
      <dgm:prSet presAssocID="{83DF35C3-7421-4825-BF26-889164E57121}" presName="bgRect" presStyleLbl="bgShp" presStyleIdx="1" presStyleCnt="3"/>
      <dgm:spPr/>
    </dgm:pt>
    <dgm:pt modelId="{CA48AEE0-F785-4D7F-866F-83DD2B1716C5}" type="pres">
      <dgm:prSet presAssocID="{83DF35C3-7421-4825-BF26-889164E57121}" presName="iconRect" presStyleLbl="nod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l="-26000" r="-26000"/>
          </a:stretch>
        </a:blipFill>
        <a:ln>
          <a:noFill/>
        </a:ln>
      </dgm:spPr>
    </dgm:pt>
    <dgm:pt modelId="{6DD5A301-93C8-4E53-B385-F33C209D0AB8}" type="pres">
      <dgm:prSet presAssocID="{83DF35C3-7421-4825-BF26-889164E57121}" presName="spaceRect" presStyleCnt="0"/>
      <dgm:spPr/>
    </dgm:pt>
    <dgm:pt modelId="{D677C718-862D-448E-A668-2004E2488440}" type="pres">
      <dgm:prSet presAssocID="{83DF35C3-7421-4825-BF26-889164E57121}" presName="parTx" presStyleLbl="revTx" presStyleIdx="1" presStyleCnt="3">
        <dgm:presLayoutVars>
          <dgm:chMax val="0"/>
          <dgm:chPref val="0"/>
        </dgm:presLayoutVars>
      </dgm:prSet>
      <dgm:spPr/>
    </dgm:pt>
    <dgm:pt modelId="{479FE073-FA27-42F4-8619-B694BCDE6E0C}" type="pres">
      <dgm:prSet presAssocID="{CB41027E-06FB-48C0-8C40-0E73C00DABE8}" presName="sibTrans" presStyleCnt="0"/>
      <dgm:spPr/>
    </dgm:pt>
    <dgm:pt modelId="{FFB51FD5-0870-4EA7-A677-3AD629453B2E}" type="pres">
      <dgm:prSet presAssocID="{D1FDE167-9601-4E49-ACCD-C8D9EE5BA2D6}" presName="compNode" presStyleCnt="0"/>
      <dgm:spPr/>
    </dgm:pt>
    <dgm:pt modelId="{CA10F571-A0C5-4C5B-9610-2682B37C51FA}" type="pres">
      <dgm:prSet presAssocID="{D1FDE167-9601-4E49-ACCD-C8D9EE5BA2D6}" presName="bgRect" presStyleLbl="bgShp" presStyleIdx="2" presStyleCnt="3"/>
      <dgm:spPr/>
    </dgm:pt>
    <dgm:pt modelId="{1D283A7E-B6F3-4862-91F5-1EFE52CA65B4}" type="pres">
      <dgm:prSet presAssocID="{D1FDE167-9601-4E49-ACCD-C8D9EE5BA2D6}" presName="iconRect" presStyleLbl="nod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t="-6000" b="-6000"/>
          </a:stretch>
        </a:blipFill>
        <a:ln>
          <a:noFill/>
        </a:ln>
      </dgm:spPr>
    </dgm:pt>
    <dgm:pt modelId="{01511154-7DD0-49A5-A776-74FF399EC0D7}" type="pres">
      <dgm:prSet presAssocID="{D1FDE167-9601-4E49-ACCD-C8D9EE5BA2D6}" presName="spaceRect" presStyleCnt="0"/>
      <dgm:spPr/>
    </dgm:pt>
    <dgm:pt modelId="{D561EAA7-DC3B-4817-85C7-8BE781DB6809}" type="pres">
      <dgm:prSet presAssocID="{D1FDE167-9601-4E49-ACCD-C8D9EE5BA2D6}" presName="parTx" presStyleLbl="revTx" presStyleIdx="2" presStyleCnt="3">
        <dgm:presLayoutVars>
          <dgm:chMax val="0"/>
          <dgm:chPref val="0"/>
        </dgm:presLayoutVars>
      </dgm:prSet>
      <dgm:spPr/>
    </dgm:pt>
  </dgm:ptLst>
  <dgm:cxnLst>
    <dgm:cxn modelId="{C529272A-7A36-4502-80B9-E4A36C6BBC0F}" srcId="{7EB8F361-C185-4F1E-8B51-C77624EF323B}" destId="{1645F528-F96E-4608-9A8E-31160AD4BD01}" srcOrd="0" destOrd="0" parTransId="{0FAFB4D4-E37A-4427-B89F-BEFFA4A641CE}" sibTransId="{7B04DCB7-D864-47A5-AE73-70ED51EEFBFF}"/>
    <dgm:cxn modelId="{5DA7846F-1195-4627-8437-79307D4CFBFF}" type="presOf" srcId="{7EB8F361-C185-4F1E-8B51-C77624EF323B}" destId="{269CB69C-4682-4239-956A-9FFC7EA9A29A}" srcOrd="0" destOrd="0" presId="urn:microsoft.com/office/officeart/2018/2/layout/IconVerticalSolidList"/>
    <dgm:cxn modelId="{FC1F537F-1002-4EE8-B67E-16DD2DD3EB90}" srcId="{7EB8F361-C185-4F1E-8B51-C77624EF323B}" destId="{D1FDE167-9601-4E49-ACCD-C8D9EE5BA2D6}" srcOrd="2" destOrd="0" parTransId="{6BD9D987-24BA-4CF5-9541-9BC666CBFEFB}" sibTransId="{03F1AA02-407E-46FB-9D44-2D5CF734CCD5}"/>
    <dgm:cxn modelId="{99F86284-B223-439D-BBD4-0EFBC680FF4E}" srcId="{7EB8F361-C185-4F1E-8B51-C77624EF323B}" destId="{83DF35C3-7421-4825-BF26-889164E57121}" srcOrd="1" destOrd="0" parTransId="{025D78EF-081A-454E-A30C-E4845E6C9C74}" sibTransId="{CB41027E-06FB-48C0-8C40-0E73C00DABE8}"/>
    <dgm:cxn modelId="{ADCD648E-5C7E-4D1E-A6D4-B6B8C55C9016}" type="presOf" srcId="{1645F528-F96E-4608-9A8E-31160AD4BD01}" destId="{C45BC15F-0CAA-40D0-ABEA-BECC034850AA}" srcOrd="0" destOrd="0" presId="urn:microsoft.com/office/officeart/2018/2/layout/IconVerticalSolidList"/>
    <dgm:cxn modelId="{1985A9AB-6432-4C28-8E0D-A502A94BF2A3}" type="presOf" srcId="{83DF35C3-7421-4825-BF26-889164E57121}" destId="{D677C718-862D-448E-A668-2004E2488440}" srcOrd="0" destOrd="0" presId="urn:microsoft.com/office/officeart/2018/2/layout/IconVerticalSolidList"/>
    <dgm:cxn modelId="{9875B1B6-407A-4C20-A57D-A38C8222CB22}" type="presOf" srcId="{D1FDE167-9601-4E49-ACCD-C8D9EE5BA2D6}" destId="{D561EAA7-DC3B-4817-85C7-8BE781DB6809}" srcOrd="0" destOrd="0" presId="urn:microsoft.com/office/officeart/2018/2/layout/IconVerticalSolidList"/>
    <dgm:cxn modelId="{FF32E45B-33C8-42DC-8962-145201C4BF26}" type="presParOf" srcId="{269CB69C-4682-4239-956A-9FFC7EA9A29A}" destId="{C3B5E35D-D06C-4A30-A74D-5ED62CF0EE85}" srcOrd="0" destOrd="0" presId="urn:microsoft.com/office/officeart/2018/2/layout/IconVerticalSolidList"/>
    <dgm:cxn modelId="{55D1C8B2-687F-4691-A005-A7481652D8E6}" type="presParOf" srcId="{C3B5E35D-D06C-4A30-A74D-5ED62CF0EE85}" destId="{7EC2A504-B55A-4F13-88A3-950735D9ABBB}" srcOrd="0" destOrd="0" presId="urn:microsoft.com/office/officeart/2018/2/layout/IconVerticalSolidList"/>
    <dgm:cxn modelId="{1EA64621-CA85-4531-B23C-0218E24471E8}" type="presParOf" srcId="{C3B5E35D-D06C-4A30-A74D-5ED62CF0EE85}" destId="{0B80F929-ADB0-4A53-B47C-C1D955BB7384}" srcOrd="1" destOrd="0" presId="urn:microsoft.com/office/officeart/2018/2/layout/IconVerticalSolidList"/>
    <dgm:cxn modelId="{C5F04810-8570-4BB0-AE5F-3FFB287CF914}" type="presParOf" srcId="{C3B5E35D-D06C-4A30-A74D-5ED62CF0EE85}" destId="{4852C247-777F-4593-8481-104B0C8F435A}" srcOrd="2" destOrd="0" presId="urn:microsoft.com/office/officeart/2018/2/layout/IconVerticalSolidList"/>
    <dgm:cxn modelId="{80122060-A8CC-40EA-919B-E85B1E463633}" type="presParOf" srcId="{C3B5E35D-D06C-4A30-A74D-5ED62CF0EE85}" destId="{C45BC15F-0CAA-40D0-ABEA-BECC034850AA}" srcOrd="3" destOrd="0" presId="urn:microsoft.com/office/officeart/2018/2/layout/IconVerticalSolidList"/>
    <dgm:cxn modelId="{D7264297-BF7C-4C08-A622-A4D494A8BF3D}" type="presParOf" srcId="{269CB69C-4682-4239-956A-9FFC7EA9A29A}" destId="{BBBD9974-DFAD-4715-8EDA-C30F6E7EAE63}" srcOrd="1" destOrd="0" presId="urn:microsoft.com/office/officeart/2018/2/layout/IconVerticalSolidList"/>
    <dgm:cxn modelId="{8339FD06-20C4-4B82-8E1B-6F46771D6255}" type="presParOf" srcId="{269CB69C-4682-4239-956A-9FFC7EA9A29A}" destId="{E9713D04-A297-4E34-987A-19DA2292F11B}" srcOrd="2" destOrd="0" presId="urn:microsoft.com/office/officeart/2018/2/layout/IconVerticalSolidList"/>
    <dgm:cxn modelId="{1AC0A264-705A-4F42-8AE1-3798E8AEF26D}" type="presParOf" srcId="{E9713D04-A297-4E34-987A-19DA2292F11B}" destId="{9D0E1599-4326-4656-BB91-9F32AE674B47}" srcOrd="0" destOrd="0" presId="urn:microsoft.com/office/officeart/2018/2/layout/IconVerticalSolidList"/>
    <dgm:cxn modelId="{03E6166C-F56C-4F7D-A2A3-279A5C9E1C65}" type="presParOf" srcId="{E9713D04-A297-4E34-987A-19DA2292F11B}" destId="{CA48AEE0-F785-4D7F-866F-83DD2B1716C5}" srcOrd="1" destOrd="0" presId="urn:microsoft.com/office/officeart/2018/2/layout/IconVerticalSolidList"/>
    <dgm:cxn modelId="{36808223-04A8-4EA2-843F-A20ACC731DBF}" type="presParOf" srcId="{E9713D04-A297-4E34-987A-19DA2292F11B}" destId="{6DD5A301-93C8-4E53-B385-F33C209D0AB8}" srcOrd="2" destOrd="0" presId="urn:microsoft.com/office/officeart/2018/2/layout/IconVerticalSolidList"/>
    <dgm:cxn modelId="{CD6CB398-2974-444F-90AE-B00492393BAE}" type="presParOf" srcId="{E9713D04-A297-4E34-987A-19DA2292F11B}" destId="{D677C718-862D-448E-A668-2004E2488440}" srcOrd="3" destOrd="0" presId="urn:microsoft.com/office/officeart/2018/2/layout/IconVerticalSolidList"/>
    <dgm:cxn modelId="{3571F4D0-26F5-4294-9136-69734F71470B}" type="presParOf" srcId="{269CB69C-4682-4239-956A-9FFC7EA9A29A}" destId="{479FE073-FA27-42F4-8619-B694BCDE6E0C}" srcOrd="3" destOrd="0" presId="urn:microsoft.com/office/officeart/2018/2/layout/IconVerticalSolidList"/>
    <dgm:cxn modelId="{9584CFFE-0767-462B-9022-38BEAA73A5BE}" type="presParOf" srcId="{269CB69C-4682-4239-956A-9FFC7EA9A29A}" destId="{FFB51FD5-0870-4EA7-A677-3AD629453B2E}" srcOrd="4" destOrd="0" presId="urn:microsoft.com/office/officeart/2018/2/layout/IconVerticalSolidList"/>
    <dgm:cxn modelId="{F0DF75C0-8922-4ABA-B993-644475D3322B}" type="presParOf" srcId="{FFB51FD5-0870-4EA7-A677-3AD629453B2E}" destId="{CA10F571-A0C5-4C5B-9610-2682B37C51FA}" srcOrd="0" destOrd="0" presId="urn:microsoft.com/office/officeart/2018/2/layout/IconVerticalSolidList"/>
    <dgm:cxn modelId="{99DB226B-5CF4-407B-AF6B-A81627BCAB4C}" type="presParOf" srcId="{FFB51FD5-0870-4EA7-A677-3AD629453B2E}" destId="{1D283A7E-B6F3-4862-91F5-1EFE52CA65B4}" srcOrd="1" destOrd="0" presId="urn:microsoft.com/office/officeart/2018/2/layout/IconVerticalSolidList"/>
    <dgm:cxn modelId="{A19DAEEE-7879-4525-95B6-066A525FD953}" type="presParOf" srcId="{FFB51FD5-0870-4EA7-A677-3AD629453B2E}" destId="{01511154-7DD0-49A5-A776-74FF399EC0D7}" srcOrd="2" destOrd="0" presId="urn:microsoft.com/office/officeart/2018/2/layout/IconVerticalSolidList"/>
    <dgm:cxn modelId="{A050722A-B618-42A3-BF1D-F8E68DED488B}" type="presParOf" srcId="{FFB51FD5-0870-4EA7-A677-3AD629453B2E}" destId="{D561EAA7-DC3B-4817-85C7-8BE781DB6809}"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781742-C1DD-4128-877E-599476943457}">
      <dsp:nvSpPr>
        <dsp:cNvPr id="0" name=""/>
        <dsp:cNvSpPr/>
      </dsp:nvSpPr>
      <dsp:spPr>
        <a:xfrm>
          <a:off x="0" y="5528"/>
          <a:ext cx="8305800" cy="626517"/>
        </a:xfrm>
        <a:prstGeom prst="roundRect">
          <a:avLst>
            <a:gd name="adj" fmla="val 10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C1EEEA7-E7DF-432E-A020-98B4B36A3581}">
      <dsp:nvSpPr>
        <dsp:cNvPr id="0" name=""/>
        <dsp:cNvSpPr/>
      </dsp:nvSpPr>
      <dsp:spPr>
        <a:xfrm>
          <a:off x="189521" y="146495"/>
          <a:ext cx="344921" cy="344584"/>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7000" r="-1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B47B6CE-3298-4526-B691-D084A36A3AFA}">
      <dsp:nvSpPr>
        <dsp:cNvPr id="0" name=""/>
        <dsp:cNvSpPr/>
      </dsp:nvSpPr>
      <dsp:spPr>
        <a:xfrm>
          <a:off x="723964" y="5528"/>
          <a:ext cx="7527570" cy="7244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667" tIns="76667" rIns="76667" bIns="76667" numCol="1" spcCol="1270" anchor="ctr" anchorCtr="0">
          <a:noAutofit/>
        </a:bodyPr>
        <a:lstStyle/>
        <a:p>
          <a:pPr marL="0" lvl="0" indent="0" algn="l" defTabSz="622300">
            <a:lnSpc>
              <a:spcPct val="100000"/>
            </a:lnSpc>
            <a:spcBef>
              <a:spcPct val="0"/>
            </a:spcBef>
            <a:spcAft>
              <a:spcPct val="35000"/>
            </a:spcAft>
            <a:buNone/>
          </a:pPr>
          <a:r>
            <a:rPr lang="en-US" sz="1400" b="1" kern="1200" dirty="0"/>
            <a:t>Consider upcoming needs. </a:t>
          </a:r>
          <a:r>
            <a:rPr lang="en-US" sz="1400" b="0" kern="1200" dirty="0"/>
            <a:t>How’s your equipment? Will staff receive merit / cost of living increases? What are the collection needs? </a:t>
          </a:r>
        </a:p>
      </dsp:txBody>
      <dsp:txXfrm>
        <a:off x="723964" y="5528"/>
        <a:ext cx="7527570" cy="724411"/>
      </dsp:txXfrm>
    </dsp:sp>
    <dsp:sp modelId="{69643B3F-ABA4-426F-BFDE-9AAA951112C3}">
      <dsp:nvSpPr>
        <dsp:cNvPr id="0" name=""/>
        <dsp:cNvSpPr/>
      </dsp:nvSpPr>
      <dsp:spPr>
        <a:xfrm>
          <a:off x="0" y="911042"/>
          <a:ext cx="8305800" cy="626517"/>
        </a:xfrm>
        <a:prstGeom prst="roundRect">
          <a:avLst>
            <a:gd name="adj" fmla="val 10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E2ED9A9-990C-41E5-ACA3-490C326B8CC7}">
      <dsp:nvSpPr>
        <dsp:cNvPr id="0" name=""/>
        <dsp:cNvSpPr/>
      </dsp:nvSpPr>
      <dsp:spPr>
        <a:xfrm>
          <a:off x="189521" y="1052009"/>
          <a:ext cx="344921" cy="344584"/>
        </a:xfrm>
        <a:prstGeom prst="rect">
          <a:avLst/>
        </a:prstGeom>
        <a:blipFill>
          <a:blip xmlns:r="http://schemas.openxmlformats.org/officeDocument/2006/relationships" r:embed="rId2"/>
          <a:srcRect/>
          <a:stretch>
            <a:fillRect l="-17000" r="-1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B5CE6FE-9B88-45F5-B3A7-857280E25AF5}">
      <dsp:nvSpPr>
        <dsp:cNvPr id="0" name=""/>
        <dsp:cNvSpPr/>
      </dsp:nvSpPr>
      <dsp:spPr>
        <a:xfrm>
          <a:off x="723964" y="911042"/>
          <a:ext cx="7527570" cy="7244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667" tIns="76667" rIns="76667" bIns="76667" numCol="1" spcCol="1270" anchor="ctr" anchorCtr="0">
          <a:noAutofit/>
        </a:bodyPr>
        <a:lstStyle/>
        <a:p>
          <a:pPr marL="0" lvl="0" indent="0" algn="l" defTabSz="622300">
            <a:lnSpc>
              <a:spcPct val="100000"/>
            </a:lnSpc>
            <a:spcBef>
              <a:spcPct val="0"/>
            </a:spcBef>
            <a:spcAft>
              <a:spcPct val="35000"/>
            </a:spcAft>
            <a:buNone/>
          </a:pPr>
          <a:r>
            <a:rPr lang="en-US" sz="1400" b="1" kern="1200" dirty="0"/>
            <a:t>Determine whether you will need to submit a business case. </a:t>
          </a:r>
          <a:r>
            <a:rPr lang="en-US" sz="1400" b="0" kern="1200" dirty="0"/>
            <a:t>Circumstances requiring a business case are outlined below. </a:t>
          </a:r>
          <a:endParaRPr lang="en-US" sz="1400" kern="1200" dirty="0"/>
        </a:p>
      </dsp:txBody>
      <dsp:txXfrm>
        <a:off x="723964" y="911042"/>
        <a:ext cx="7527570" cy="724411"/>
      </dsp:txXfrm>
    </dsp:sp>
    <dsp:sp modelId="{F3D4B1E6-5525-4278-908E-48604C7844E5}">
      <dsp:nvSpPr>
        <dsp:cNvPr id="0" name=""/>
        <dsp:cNvSpPr/>
      </dsp:nvSpPr>
      <dsp:spPr>
        <a:xfrm>
          <a:off x="0" y="1816556"/>
          <a:ext cx="8305800" cy="626517"/>
        </a:xfrm>
        <a:prstGeom prst="roundRect">
          <a:avLst>
            <a:gd name="adj" fmla="val 10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C8FCE22-552D-42C5-832A-067C8D75AFC2}">
      <dsp:nvSpPr>
        <dsp:cNvPr id="0" name=""/>
        <dsp:cNvSpPr/>
      </dsp:nvSpPr>
      <dsp:spPr>
        <a:xfrm>
          <a:off x="189521" y="1957522"/>
          <a:ext cx="344921" cy="344584"/>
        </a:xfrm>
        <a:prstGeom prst="rect">
          <a:avLst/>
        </a:prstGeom>
        <a:blipFill>
          <a:blip xmlns:r="http://schemas.openxmlformats.org/officeDocument/2006/relationships" r:embed="rId3"/>
          <a:srcRect/>
          <a:stretch>
            <a:fillRect l="-17000" r="-1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76CA87C-F15D-47DF-BF60-C3474D164E66}">
      <dsp:nvSpPr>
        <dsp:cNvPr id="0" name=""/>
        <dsp:cNvSpPr/>
      </dsp:nvSpPr>
      <dsp:spPr>
        <a:xfrm>
          <a:off x="723964" y="1816556"/>
          <a:ext cx="7527570" cy="7244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667" tIns="76667" rIns="76667" bIns="76667" numCol="1" spcCol="1270" anchor="ctr" anchorCtr="0">
          <a:noAutofit/>
        </a:bodyPr>
        <a:lstStyle/>
        <a:p>
          <a:pPr marL="0" lvl="0" indent="0" algn="l" defTabSz="622300">
            <a:lnSpc>
              <a:spcPct val="100000"/>
            </a:lnSpc>
            <a:spcBef>
              <a:spcPct val="0"/>
            </a:spcBef>
            <a:spcAft>
              <a:spcPct val="35000"/>
            </a:spcAft>
            <a:buNone/>
          </a:pPr>
          <a:r>
            <a:rPr lang="en-US" sz="1400" b="1" kern="1200" dirty="0"/>
            <a:t>Review the timeline. </a:t>
          </a:r>
          <a:r>
            <a:rPr lang="en-US" sz="1400" b="0" kern="1200" dirty="0"/>
            <a:t>We ask that you time any committee or board meetings necessary to approve your budget to meet the LiRN’s deadlines. If an extension is necessary, please let us know as soon as possible so we can work with you. </a:t>
          </a:r>
          <a:endParaRPr lang="en-CA" sz="1400" kern="1200" dirty="0"/>
        </a:p>
      </dsp:txBody>
      <dsp:txXfrm>
        <a:off x="723964" y="1816556"/>
        <a:ext cx="7527570" cy="724411"/>
      </dsp:txXfrm>
    </dsp:sp>
    <dsp:sp modelId="{410B9E77-4743-44AC-B171-35A6CBF712B5}">
      <dsp:nvSpPr>
        <dsp:cNvPr id="0" name=""/>
        <dsp:cNvSpPr/>
      </dsp:nvSpPr>
      <dsp:spPr>
        <a:xfrm>
          <a:off x="0" y="2722070"/>
          <a:ext cx="8305800" cy="626517"/>
        </a:xfrm>
        <a:prstGeom prst="roundRect">
          <a:avLst>
            <a:gd name="adj" fmla="val 10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9845136-631D-4AE4-A188-735A7C9F969D}">
      <dsp:nvSpPr>
        <dsp:cNvPr id="0" name=""/>
        <dsp:cNvSpPr/>
      </dsp:nvSpPr>
      <dsp:spPr>
        <a:xfrm>
          <a:off x="189521" y="2863036"/>
          <a:ext cx="344921" cy="344584"/>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17000" r="-1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B67530F-2AB9-4B36-BE6E-241C9FFDD0DB}">
      <dsp:nvSpPr>
        <dsp:cNvPr id="0" name=""/>
        <dsp:cNvSpPr/>
      </dsp:nvSpPr>
      <dsp:spPr>
        <a:xfrm>
          <a:off x="723964" y="2722070"/>
          <a:ext cx="7527570" cy="7244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667" tIns="76667" rIns="76667" bIns="76667" numCol="1" spcCol="1270" anchor="ctr" anchorCtr="0">
          <a:noAutofit/>
        </a:bodyPr>
        <a:lstStyle/>
        <a:p>
          <a:pPr marL="0" lvl="0" indent="0" algn="l" defTabSz="622300">
            <a:lnSpc>
              <a:spcPct val="100000"/>
            </a:lnSpc>
            <a:spcBef>
              <a:spcPct val="0"/>
            </a:spcBef>
            <a:spcAft>
              <a:spcPct val="35000"/>
            </a:spcAft>
            <a:buNone/>
          </a:pPr>
          <a:r>
            <a:rPr lang="en-US" sz="1400" b="1" kern="1200" dirty="0"/>
            <a:t>Ensure your submissions signed and are complete. </a:t>
          </a:r>
          <a:endParaRPr lang="en-US" sz="1400" kern="1200" dirty="0"/>
        </a:p>
      </dsp:txBody>
      <dsp:txXfrm>
        <a:off x="723964" y="2722070"/>
        <a:ext cx="7527570" cy="724411"/>
      </dsp:txXfrm>
    </dsp:sp>
    <dsp:sp modelId="{2ED37CD1-C68A-436E-ABB4-783C50062A5A}">
      <dsp:nvSpPr>
        <dsp:cNvPr id="0" name=""/>
        <dsp:cNvSpPr/>
      </dsp:nvSpPr>
      <dsp:spPr>
        <a:xfrm>
          <a:off x="0" y="3619351"/>
          <a:ext cx="8305800" cy="626517"/>
        </a:xfrm>
        <a:prstGeom prst="roundRect">
          <a:avLst>
            <a:gd name="adj" fmla="val 10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E9163A2-DBE1-400E-BC01-FCAE4FD56D7A}">
      <dsp:nvSpPr>
        <dsp:cNvPr id="0" name=""/>
        <dsp:cNvSpPr/>
      </dsp:nvSpPr>
      <dsp:spPr>
        <a:xfrm>
          <a:off x="189521" y="3768550"/>
          <a:ext cx="344921" cy="344584"/>
        </a:xfrm>
        <a:prstGeom prst="rect">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l="-17000" r="-1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E388A5D-803B-4C18-8F7C-D3ED6E059456}">
      <dsp:nvSpPr>
        <dsp:cNvPr id="0" name=""/>
        <dsp:cNvSpPr/>
      </dsp:nvSpPr>
      <dsp:spPr>
        <a:xfrm>
          <a:off x="723964" y="3627584"/>
          <a:ext cx="7527570" cy="7244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667" tIns="76667" rIns="76667" bIns="76667" numCol="1" spcCol="1270" anchor="ctr" anchorCtr="0">
          <a:noAutofit/>
        </a:bodyPr>
        <a:lstStyle/>
        <a:p>
          <a:pPr marL="0" lvl="0" indent="0" algn="l" defTabSz="622300">
            <a:lnSpc>
              <a:spcPct val="100000"/>
            </a:lnSpc>
            <a:spcBef>
              <a:spcPct val="0"/>
            </a:spcBef>
            <a:spcAft>
              <a:spcPct val="35000"/>
            </a:spcAft>
            <a:buNone/>
          </a:pPr>
          <a:r>
            <a:rPr lang="en-US" sz="1400" b="1" kern="1200" dirty="0"/>
            <a:t>Review the available information! </a:t>
          </a:r>
          <a:r>
            <a:rPr lang="en-US" sz="1400" kern="1200" dirty="0"/>
            <a:t>Check our website or reach out to accounting [at] lirn.ca for templates, tips, and copies of this presentation. </a:t>
          </a:r>
          <a:endParaRPr lang="en-CA" sz="1400" kern="1200" dirty="0"/>
        </a:p>
      </dsp:txBody>
      <dsp:txXfrm>
        <a:off x="723964" y="3627584"/>
        <a:ext cx="7527570" cy="72441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781742-C1DD-4128-877E-599476943457}">
      <dsp:nvSpPr>
        <dsp:cNvPr id="0" name=""/>
        <dsp:cNvSpPr/>
      </dsp:nvSpPr>
      <dsp:spPr>
        <a:xfrm>
          <a:off x="0" y="1808"/>
          <a:ext cx="10515600" cy="916611"/>
        </a:xfrm>
        <a:prstGeom prst="roundRect">
          <a:avLst>
            <a:gd name="adj" fmla="val 10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C1EEEA7-E7DF-432E-A020-98B4B36A3581}">
      <dsp:nvSpPr>
        <dsp:cNvPr id="0" name=""/>
        <dsp:cNvSpPr/>
      </dsp:nvSpPr>
      <dsp:spPr>
        <a:xfrm>
          <a:off x="277275" y="208046"/>
          <a:ext cx="504136" cy="504136"/>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B47B6CE-3298-4526-B691-D084A36A3AFA}">
      <dsp:nvSpPr>
        <dsp:cNvPr id="0" name=""/>
        <dsp:cNvSpPr/>
      </dsp:nvSpPr>
      <dsp:spPr>
        <a:xfrm>
          <a:off x="1058686" y="1808"/>
          <a:ext cx="9456913" cy="9166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7008" tIns="97008" rIns="97008" bIns="97008" numCol="1" spcCol="1270" anchor="ctr" anchorCtr="0">
          <a:noAutofit/>
        </a:bodyPr>
        <a:lstStyle/>
        <a:p>
          <a:pPr marL="0" lvl="0" indent="0" algn="l" defTabSz="977900">
            <a:lnSpc>
              <a:spcPct val="100000"/>
            </a:lnSpc>
            <a:spcBef>
              <a:spcPct val="0"/>
            </a:spcBef>
            <a:spcAft>
              <a:spcPct val="35000"/>
            </a:spcAft>
            <a:buNone/>
          </a:pPr>
          <a:r>
            <a:rPr lang="en-US" sz="2200" b="1" kern="1200" dirty="0" err="1"/>
            <a:t>LiRN</a:t>
          </a:r>
          <a:r>
            <a:rPr lang="en-US" sz="2200" b="1" kern="1200" dirty="0"/>
            <a:t> Grant </a:t>
          </a:r>
          <a:r>
            <a:rPr lang="en-US" sz="2200" b="0" kern="1200" dirty="0"/>
            <a:t>is the bulk of the revenue. This is the amount you are requesting from </a:t>
          </a:r>
          <a:r>
            <a:rPr lang="en-US" sz="2200" b="0" kern="1200" dirty="0" err="1"/>
            <a:t>LiRN</a:t>
          </a:r>
          <a:r>
            <a:rPr lang="en-US" sz="2200" b="0" kern="1200" dirty="0"/>
            <a:t>.</a:t>
          </a:r>
          <a:r>
            <a:rPr lang="en-US" sz="2200" b="0" kern="1200" dirty="0">
              <a:latin typeface="Calibri Light" panose="020F0302020204030204"/>
            </a:rPr>
            <a:t> </a:t>
          </a:r>
          <a:endParaRPr lang="en-US" sz="2200" b="0" kern="1200" dirty="0"/>
        </a:p>
      </dsp:txBody>
      <dsp:txXfrm>
        <a:off x="1058686" y="1808"/>
        <a:ext cx="9456913" cy="916611"/>
      </dsp:txXfrm>
    </dsp:sp>
    <dsp:sp modelId="{69643B3F-ABA4-426F-BFDE-9AAA951112C3}">
      <dsp:nvSpPr>
        <dsp:cNvPr id="0" name=""/>
        <dsp:cNvSpPr/>
      </dsp:nvSpPr>
      <dsp:spPr>
        <a:xfrm>
          <a:off x="0" y="1147573"/>
          <a:ext cx="10515600" cy="916611"/>
        </a:xfrm>
        <a:prstGeom prst="roundRect">
          <a:avLst>
            <a:gd name="adj" fmla="val 10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E2ED9A9-990C-41E5-ACA3-490C326B8CC7}">
      <dsp:nvSpPr>
        <dsp:cNvPr id="0" name=""/>
        <dsp:cNvSpPr/>
      </dsp:nvSpPr>
      <dsp:spPr>
        <a:xfrm>
          <a:off x="277275" y="1353811"/>
          <a:ext cx="504136" cy="50413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B5CE6FE-9B88-45F5-B3A7-857280E25AF5}">
      <dsp:nvSpPr>
        <dsp:cNvPr id="0" name=""/>
        <dsp:cNvSpPr/>
      </dsp:nvSpPr>
      <dsp:spPr>
        <a:xfrm>
          <a:off x="1058686" y="1147573"/>
          <a:ext cx="9456913" cy="9166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7008" tIns="97008" rIns="97008" bIns="97008" numCol="1" spcCol="1270" anchor="ctr" anchorCtr="0">
          <a:noAutofit/>
        </a:bodyPr>
        <a:lstStyle/>
        <a:p>
          <a:pPr marL="0" lvl="0" indent="0" algn="l" defTabSz="977900">
            <a:lnSpc>
              <a:spcPct val="100000"/>
            </a:lnSpc>
            <a:spcBef>
              <a:spcPct val="0"/>
            </a:spcBef>
            <a:spcAft>
              <a:spcPct val="35000"/>
            </a:spcAft>
            <a:buNone/>
          </a:pPr>
          <a:r>
            <a:rPr lang="en-US" sz="2200" b="1" kern="1200" dirty="0"/>
            <a:t>Association Contribution (if any). </a:t>
          </a:r>
          <a:r>
            <a:rPr lang="en-US" sz="2200" kern="1200" dirty="0"/>
            <a:t>Some associations contribute to the cost of operating the library – this amount, if any, and what it pays for should be noted.</a:t>
          </a:r>
        </a:p>
      </dsp:txBody>
      <dsp:txXfrm>
        <a:off x="1058686" y="1147573"/>
        <a:ext cx="9456913" cy="916611"/>
      </dsp:txXfrm>
    </dsp:sp>
    <dsp:sp modelId="{F3D4B1E6-5525-4278-908E-48604C7844E5}">
      <dsp:nvSpPr>
        <dsp:cNvPr id="0" name=""/>
        <dsp:cNvSpPr/>
      </dsp:nvSpPr>
      <dsp:spPr>
        <a:xfrm>
          <a:off x="0" y="2293338"/>
          <a:ext cx="10515600" cy="916611"/>
        </a:xfrm>
        <a:prstGeom prst="roundRect">
          <a:avLst>
            <a:gd name="adj" fmla="val 10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C8FCE22-552D-42C5-832A-067C8D75AFC2}">
      <dsp:nvSpPr>
        <dsp:cNvPr id="0" name=""/>
        <dsp:cNvSpPr/>
      </dsp:nvSpPr>
      <dsp:spPr>
        <a:xfrm>
          <a:off x="277275" y="2499576"/>
          <a:ext cx="504136" cy="504136"/>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76CA87C-F15D-47DF-BF60-C3474D164E66}">
      <dsp:nvSpPr>
        <dsp:cNvPr id="0" name=""/>
        <dsp:cNvSpPr/>
      </dsp:nvSpPr>
      <dsp:spPr>
        <a:xfrm>
          <a:off x="1058686" y="2293338"/>
          <a:ext cx="9456913" cy="9166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7008" tIns="97008" rIns="97008" bIns="97008" numCol="1" spcCol="1270" anchor="ctr" anchorCtr="0">
          <a:noAutofit/>
        </a:bodyPr>
        <a:lstStyle/>
        <a:p>
          <a:pPr marL="0" lvl="0" indent="0" algn="l" defTabSz="977900">
            <a:lnSpc>
              <a:spcPct val="100000"/>
            </a:lnSpc>
            <a:spcBef>
              <a:spcPct val="0"/>
            </a:spcBef>
            <a:spcAft>
              <a:spcPct val="35000"/>
            </a:spcAft>
            <a:buNone/>
          </a:pPr>
          <a:r>
            <a:rPr lang="en-US" sz="2200" b="1" kern="1200" dirty="0"/>
            <a:t>Use of Excess Fund Balance (if any). </a:t>
          </a:r>
          <a:r>
            <a:rPr lang="en-US" sz="2200" kern="1200" dirty="0"/>
            <a:t>The amount of an accepted Excess Fund Balance proposal should be included on this line. </a:t>
          </a:r>
          <a:endParaRPr lang="en-CA" sz="2200" kern="1200" dirty="0"/>
        </a:p>
      </dsp:txBody>
      <dsp:txXfrm>
        <a:off x="1058686" y="2293338"/>
        <a:ext cx="9456913" cy="916611"/>
      </dsp:txXfrm>
    </dsp:sp>
    <dsp:sp modelId="{410B9E77-4743-44AC-B171-35A6CBF712B5}">
      <dsp:nvSpPr>
        <dsp:cNvPr id="0" name=""/>
        <dsp:cNvSpPr/>
      </dsp:nvSpPr>
      <dsp:spPr>
        <a:xfrm>
          <a:off x="0" y="3439103"/>
          <a:ext cx="10515600" cy="916611"/>
        </a:xfrm>
        <a:prstGeom prst="roundRect">
          <a:avLst>
            <a:gd name="adj" fmla="val 10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9845136-631D-4AE4-A188-735A7C9F969D}">
      <dsp:nvSpPr>
        <dsp:cNvPr id="0" name=""/>
        <dsp:cNvSpPr/>
      </dsp:nvSpPr>
      <dsp:spPr>
        <a:xfrm>
          <a:off x="277275" y="3645341"/>
          <a:ext cx="504136" cy="504136"/>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B67530F-2AB9-4B36-BE6E-241C9FFDD0DB}">
      <dsp:nvSpPr>
        <dsp:cNvPr id="0" name=""/>
        <dsp:cNvSpPr/>
      </dsp:nvSpPr>
      <dsp:spPr>
        <a:xfrm>
          <a:off x="1058686" y="3439103"/>
          <a:ext cx="9456913" cy="9166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7008" tIns="97008" rIns="97008" bIns="97008" numCol="1" spcCol="1270" anchor="ctr" anchorCtr="0">
          <a:noAutofit/>
        </a:bodyPr>
        <a:lstStyle/>
        <a:p>
          <a:pPr marL="0" lvl="0" indent="0" algn="l" defTabSz="977900">
            <a:lnSpc>
              <a:spcPct val="100000"/>
            </a:lnSpc>
            <a:spcBef>
              <a:spcPct val="0"/>
            </a:spcBef>
            <a:spcAft>
              <a:spcPct val="35000"/>
            </a:spcAft>
            <a:buNone/>
          </a:pPr>
          <a:r>
            <a:rPr lang="en-US" sz="2200" b="1" kern="1200" dirty="0"/>
            <a:t>Other revenue </a:t>
          </a:r>
          <a:r>
            <a:rPr lang="en-US" sz="2200" kern="1200" dirty="0"/>
            <a:t>includes things like photocopier or printer revenue.</a:t>
          </a:r>
        </a:p>
      </dsp:txBody>
      <dsp:txXfrm>
        <a:off x="1058686" y="3439103"/>
        <a:ext cx="9456913" cy="91661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C2A504-B55A-4F13-88A3-950735D9ABBB}">
      <dsp:nvSpPr>
        <dsp:cNvPr id="0" name=""/>
        <dsp:cNvSpPr/>
      </dsp:nvSpPr>
      <dsp:spPr>
        <a:xfrm>
          <a:off x="0" y="531"/>
          <a:ext cx="10515600" cy="124470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B80F929-ADB0-4A53-B47C-C1D955BB7384}">
      <dsp:nvSpPr>
        <dsp:cNvPr id="0" name=""/>
        <dsp:cNvSpPr/>
      </dsp:nvSpPr>
      <dsp:spPr>
        <a:xfrm>
          <a:off x="376522" y="280590"/>
          <a:ext cx="684586" cy="684586"/>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3000" b="-3000"/>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45BC15F-0CAA-40D0-ABEA-BECC034850AA}">
      <dsp:nvSpPr>
        <dsp:cNvPr id="0" name=""/>
        <dsp:cNvSpPr/>
      </dsp:nvSpPr>
      <dsp:spPr>
        <a:xfrm>
          <a:off x="1437631" y="531"/>
          <a:ext cx="9077968" cy="1244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731" tIns="131731" rIns="131731" bIns="131731" numCol="1" spcCol="1270" anchor="ctr" anchorCtr="0">
          <a:noAutofit/>
        </a:bodyPr>
        <a:lstStyle/>
        <a:p>
          <a:pPr marL="0" lvl="0" indent="0" algn="l" defTabSz="933450" rtl="0">
            <a:lnSpc>
              <a:spcPct val="100000"/>
            </a:lnSpc>
            <a:spcBef>
              <a:spcPct val="0"/>
            </a:spcBef>
            <a:spcAft>
              <a:spcPct val="35000"/>
            </a:spcAft>
            <a:buNone/>
          </a:pPr>
          <a:r>
            <a:rPr lang="en-US" sz="2100" b="1" kern="1200" dirty="0">
              <a:latin typeface="Arial"/>
              <a:cs typeface="Arial"/>
            </a:rPr>
            <a:t>The Chart of Accounts ("COA")  </a:t>
          </a:r>
          <a:r>
            <a:rPr lang="en-US" sz="2100" kern="1200" dirty="0">
              <a:latin typeface="Arial"/>
              <a:cs typeface="Arial"/>
            </a:rPr>
            <a:t>sets out the General Ledger account numbers used in the network library system of accounting. </a:t>
          </a:r>
          <a:r>
            <a:rPr lang="en-US" sz="2100" b="1" kern="1200" dirty="0">
              <a:latin typeface="Arial"/>
              <a:cs typeface="Arial"/>
            </a:rPr>
            <a:t>Use the COA to determine the “bucket” in which to put an expense.</a:t>
          </a:r>
          <a:endParaRPr lang="en-US" sz="2100" kern="1200" dirty="0">
            <a:latin typeface="Arial"/>
            <a:cs typeface="Arial"/>
          </a:endParaRPr>
        </a:p>
      </dsp:txBody>
      <dsp:txXfrm>
        <a:off x="1437631" y="531"/>
        <a:ext cx="9077968" cy="1244702"/>
      </dsp:txXfrm>
    </dsp:sp>
    <dsp:sp modelId="{9D0E1599-4326-4656-BB91-9F32AE674B47}">
      <dsp:nvSpPr>
        <dsp:cNvPr id="0" name=""/>
        <dsp:cNvSpPr/>
      </dsp:nvSpPr>
      <dsp:spPr>
        <a:xfrm>
          <a:off x="0" y="1556410"/>
          <a:ext cx="10515600" cy="124470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A48AEE0-F785-4D7F-866F-83DD2B1716C5}">
      <dsp:nvSpPr>
        <dsp:cNvPr id="0" name=""/>
        <dsp:cNvSpPr/>
      </dsp:nvSpPr>
      <dsp:spPr>
        <a:xfrm>
          <a:off x="376522" y="1836468"/>
          <a:ext cx="684586" cy="684586"/>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26000" r="-26000"/>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677C718-862D-448E-A668-2004E2488440}">
      <dsp:nvSpPr>
        <dsp:cNvPr id="0" name=""/>
        <dsp:cNvSpPr/>
      </dsp:nvSpPr>
      <dsp:spPr>
        <a:xfrm>
          <a:off x="1437631" y="1556410"/>
          <a:ext cx="9077968" cy="1244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731" tIns="131731" rIns="131731" bIns="131731" numCol="1" spcCol="1270" anchor="ctr" anchorCtr="0">
          <a:noAutofit/>
        </a:bodyPr>
        <a:lstStyle/>
        <a:p>
          <a:pPr marL="0" lvl="0" indent="0" algn="l" defTabSz="933450" rtl="0">
            <a:lnSpc>
              <a:spcPct val="100000"/>
            </a:lnSpc>
            <a:spcBef>
              <a:spcPct val="0"/>
            </a:spcBef>
            <a:spcAft>
              <a:spcPct val="35000"/>
            </a:spcAft>
            <a:buNone/>
          </a:pPr>
          <a:r>
            <a:rPr lang="en-US" sz="2100" kern="1200" dirty="0">
              <a:latin typeface="Arial"/>
              <a:cs typeface="Arial"/>
            </a:rPr>
            <a:t>Consistency across the network is important for accurate accounting and reporting and allows </a:t>
          </a:r>
          <a:r>
            <a:rPr lang="en-US" sz="2100" kern="1200" dirty="0" err="1">
              <a:latin typeface="Arial"/>
              <a:cs typeface="Arial"/>
            </a:rPr>
            <a:t>LiRN</a:t>
          </a:r>
          <a:r>
            <a:rPr lang="en-US" sz="2100" kern="1200" dirty="0">
              <a:latin typeface="Arial"/>
              <a:cs typeface="Arial"/>
            </a:rPr>
            <a:t> to track trends in spending that can help provide data supporting </a:t>
          </a:r>
          <a:r>
            <a:rPr lang="en-US" sz="2100" kern="1200" dirty="0" err="1">
              <a:latin typeface="Arial"/>
              <a:cs typeface="Arial"/>
            </a:rPr>
            <a:t>LiRN’s</a:t>
          </a:r>
          <a:r>
            <a:rPr lang="en-US" sz="2100" kern="1200" dirty="0">
              <a:latin typeface="Arial"/>
              <a:cs typeface="Arial"/>
            </a:rPr>
            <a:t> budget requests to its funder. </a:t>
          </a:r>
        </a:p>
      </dsp:txBody>
      <dsp:txXfrm>
        <a:off x="1437631" y="1556410"/>
        <a:ext cx="9077968" cy="1244702"/>
      </dsp:txXfrm>
    </dsp:sp>
    <dsp:sp modelId="{CA10F571-A0C5-4C5B-9610-2682B37C51FA}">
      <dsp:nvSpPr>
        <dsp:cNvPr id="0" name=""/>
        <dsp:cNvSpPr/>
      </dsp:nvSpPr>
      <dsp:spPr>
        <a:xfrm>
          <a:off x="0" y="3112289"/>
          <a:ext cx="10515600" cy="124470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D283A7E-B6F3-4862-91F5-1EFE52CA65B4}">
      <dsp:nvSpPr>
        <dsp:cNvPr id="0" name=""/>
        <dsp:cNvSpPr/>
      </dsp:nvSpPr>
      <dsp:spPr>
        <a:xfrm>
          <a:off x="376522" y="3392347"/>
          <a:ext cx="684586" cy="684586"/>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6000" b="-6000"/>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561EAA7-DC3B-4817-85C7-8BE781DB6809}">
      <dsp:nvSpPr>
        <dsp:cNvPr id="0" name=""/>
        <dsp:cNvSpPr/>
      </dsp:nvSpPr>
      <dsp:spPr>
        <a:xfrm>
          <a:off x="1437631" y="3112289"/>
          <a:ext cx="9077968" cy="1244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731" tIns="131731" rIns="131731" bIns="131731" numCol="1" spcCol="1270" anchor="ctr" anchorCtr="0">
          <a:noAutofit/>
        </a:bodyPr>
        <a:lstStyle/>
        <a:p>
          <a:pPr marL="0" lvl="0" indent="0" algn="l" defTabSz="933450" rtl="0">
            <a:lnSpc>
              <a:spcPct val="100000"/>
            </a:lnSpc>
            <a:spcBef>
              <a:spcPct val="0"/>
            </a:spcBef>
            <a:spcAft>
              <a:spcPct val="35000"/>
            </a:spcAft>
            <a:buNone/>
          </a:pPr>
          <a:r>
            <a:rPr lang="en-US" sz="2100" kern="1200" dirty="0">
              <a:latin typeface="Arial"/>
              <a:cs typeface="Arial"/>
            </a:rPr>
            <a:t>The current COA was introduced in 2023, with a slight revision in 2024. No revisions have been made for 2025 as yet. </a:t>
          </a:r>
        </a:p>
      </dsp:txBody>
      <dsp:txXfrm>
        <a:off x="1437631" y="3112289"/>
        <a:ext cx="9077968" cy="1244702"/>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471FFA-2DEF-4CA0-84E3-A162E2960663}" type="datetimeFigureOut">
              <a:rPr lang="en-CA" smtClean="0"/>
              <a:t>2024-11-19</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77DE0D1-EDAB-42A9-BFF4-D4F27B48927A}" type="slidenum">
              <a:rPr lang="en-CA" smtClean="0"/>
              <a:t>‹#›</a:t>
            </a:fld>
            <a:endParaRPr lang="en-CA"/>
          </a:p>
        </p:txBody>
      </p:sp>
    </p:spTree>
    <p:extLst>
      <p:ext uri="{BB962C8B-B14F-4D97-AF65-F5344CB8AC3E}">
        <p14:creationId xmlns:p14="http://schemas.microsoft.com/office/powerpoint/2010/main" val="4701949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1F2ACD0-44AE-4C5E-B3CB-D9D2CE98A3EB}"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54023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1F2ACD0-44AE-4C5E-B3CB-D9D2CE98A3EB}"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72200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1F2ACD0-44AE-4C5E-B3CB-D9D2CE98A3EB}"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07309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1F2ACD0-44AE-4C5E-B3CB-D9D2CE98A3EB}"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33965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1F2ACD0-44AE-4C5E-B3CB-D9D2CE98A3EB}"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56313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1F2ACD0-44AE-4C5E-B3CB-D9D2CE98A3EB}"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50867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1F2ACD0-44AE-4C5E-B3CB-D9D2CE98A3EB}"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19680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Conferences like CALL and even AALL are commonly attended </a:t>
            </a:r>
            <a:endParaRPr lang="en-CA"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1F2ACD0-44AE-4C5E-B3CB-D9D2CE98A3EB}"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49340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1F2ACD0-44AE-4C5E-B3CB-D9D2CE98A3EB}"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5165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1F2ACD0-44AE-4C5E-B3CB-D9D2CE98A3EB}"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73324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1F2ACD0-44AE-4C5E-B3CB-D9D2CE98A3EB}"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07729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1F2ACD0-44AE-4C5E-B3CB-D9D2CE98A3EB}"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16634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1F2ACD0-44AE-4C5E-B3CB-D9D2CE98A3EB}"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10063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1F2ACD0-44AE-4C5E-B3CB-D9D2CE98A3EB}"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53434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1F2ACD0-44AE-4C5E-B3CB-D9D2CE98A3EB}"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5492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1F2ACD0-44AE-4C5E-B3CB-D9D2CE98A3EB}"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22081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1F2ACD0-44AE-4C5E-B3CB-D9D2CE98A3EB}"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55344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1F2ACD0-44AE-4C5E-B3CB-D9D2CE98A3EB}"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27715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1F2ACD0-44AE-4C5E-B3CB-D9D2CE98A3EB}"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926410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1F2ACD0-44AE-4C5E-B3CB-D9D2CE98A3EB}"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76918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1F2ACD0-44AE-4C5E-B3CB-D9D2CE98A3EB}"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10915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1F2ACD0-44AE-4C5E-B3CB-D9D2CE98A3EB}"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44797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1F2ACD0-44AE-4C5E-B3CB-D9D2CE98A3EB}"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39693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1F2ACD0-44AE-4C5E-B3CB-D9D2CE98A3EB}"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687394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1F2ACD0-44AE-4C5E-B3CB-D9D2CE98A3EB}"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809197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1F2ACD0-44AE-4C5E-B3CB-D9D2CE98A3EB}"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55305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07000"/>
              </a:lnSpc>
              <a:spcAft>
                <a:spcPts val="800"/>
              </a:spcAft>
              <a:buNone/>
            </a:pPr>
            <a:endParaRPr lang="en-US" sz="1200" dirty="0">
              <a:effectLst/>
              <a:latin typeface="Arial" panose="020B0604020202020204" pitchFamily="34" charset="0"/>
              <a:ea typeface="Century Gothic" panose="020B0502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1F2ACD0-44AE-4C5E-B3CB-D9D2CE98A3EB}"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700032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sz="1800" dirty="0">
              <a:effectLst/>
              <a:latin typeface="Century Gothic" panose="020B0502020202020204" pitchFamily="34" charset="0"/>
              <a:ea typeface="Century Gothic" panose="020B0502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1F2ACD0-44AE-4C5E-B3CB-D9D2CE98A3EB}"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65939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sz="1800" dirty="0">
              <a:effectLst/>
              <a:latin typeface="Century Gothic" panose="020B0502020202020204" pitchFamily="34" charset="0"/>
              <a:ea typeface="Century Gothic" panose="020B0502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1F2ACD0-44AE-4C5E-B3CB-D9D2CE98A3EB}"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99397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1F2ACD0-44AE-4C5E-B3CB-D9D2CE98A3EB}"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32616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1F2ACD0-44AE-4C5E-B3CB-D9D2CE98A3EB}"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50532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1F2ACD0-44AE-4C5E-B3CB-D9D2CE98A3EB}"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93664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1F2ACD0-44AE-4C5E-B3CB-D9D2CE98A3EB}"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47534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1F2ACD0-44AE-4C5E-B3CB-D9D2CE98A3EB}"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36798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1F2ACD0-44AE-4C5E-B3CB-D9D2CE98A3EB}"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19684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CD77D0-F05F-6DDA-33C5-AC33ED03287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A0C260F4-8BA6-F8B2-350B-4E03CB07512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3B53571D-10E2-C171-C88C-419CCA4325B4}"/>
              </a:ext>
            </a:extLst>
          </p:cNvPr>
          <p:cNvSpPr>
            <a:spLocks noGrp="1"/>
          </p:cNvSpPr>
          <p:nvPr>
            <p:ph type="dt" sz="half" idx="10"/>
          </p:nvPr>
        </p:nvSpPr>
        <p:spPr/>
        <p:txBody>
          <a:bodyPr/>
          <a:lstStyle/>
          <a:p>
            <a:fld id="{803C0C16-EFC8-4773-9EC9-85F9954821E0}" type="datetimeFigureOut">
              <a:rPr lang="en-CA" smtClean="0"/>
              <a:t>2024-11-19</a:t>
            </a:fld>
            <a:endParaRPr lang="en-CA"/>
          </a:p>
        </p:txBody>
      </p:sp>
      <p:sp>
        <p:nvSpPr>
          <p:cNvPr id="5" name="Footer Placeholder 4">
            <a:extLst>
              <a:ext uri="{FF2B5EF4-FFF2-40B4-BE49-F238E27FC236}">
                <a16:creationId xmlns:a16="http://schemas.microsoft.com/office/drawing/2014/main" id="{9D6CEECB-65EB-E42B-4D7B-F3B329548E14}"/>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56351D02-5C79-3016-7C9C-5550A296F9FD}"/>
              </a:ext>
            </a:extLst>
          </p:cNvPr>
          <p:cNvSpPr>
            <a:spLocks noGrp="1"/>
          </p:cNvSpPr>
          <p:nvPr>
            <p:ph type="sldNum" sz="quarter" idx="12"/>
          </p:nvPr>
        </p:nvSpPr>
        <p:spPr/>
        <p:txBody>
          <a:bodyPr/>
          <a:lstStyle/>
          <a:p>
            <a:fld id="{E5443CD6-2D11-463C-A4EC-EAF76B7C13E3}" type="slidenum">
              <a:rPr lang="en-CA" smtClean="0"/>
              <a:t>‹#›</a:t>
            </a:fld>
            <a:endParaRPr lang="en-CA"/>
          </a:p>
        </p:txBody>
      </p:sp>
    </p:spTree>
    <p:extLst>
      <p:ext uri="{BB962C8B-B14F-4D97-AF65-F5344CB8AC3E}">
        <p14:creationId xmlns:p14="http://schemas.microsoft.com/office/powerpoint/2010/main" val="20504668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6D5152-D854-68B3-3181-14E148562940}"/>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118BD9AF-D349-2F24-444D-5BAB555758C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84754D3D-CBBF-483D-29C2-8EFB341E7FA8}"/>
              </a:ext>
            </a:extLst>
          </p:cNvPr>
          <p:cNvSpPr>
            <a:spLocks noGrp="1"/>
          </p:cNvSpPr>
          <p:nvPr>
            <p:ph type="dt" sz="half" idx="10"/>
          </p:nvPr>
        </p:nvSpPr>
        <p:spPr/>
        <p:txBody>
          <a:bodyPr/>
          <a:lstStyle/>
          <a:p>
            <a:fld id="{803C0C16-EFC8-4773-9EC9-85F9954821E0}" type="datetimeFigureOut">
              <a:rPr lang="en-CA" smtClean="0"/>
              <a:t>2024-11-19</a:t>
            </a:fld>
            <a:endParaRPr lang="en-CA"/>
          </a:p>
        </p:txBody>
      </p:sp>
      <p:sp>
        <p:nvSpPr>
          <p:cNvPr id="5" name="Footer Placeholder 4">
            <a:extLst>
              <a:ext uri="{FF2B5EF4-FFF2-40B4-BE49-F238E27FC236}">
                <a16:creationId xmlns:a16="http://schemas.microsoft.com/office/drawing/2014/main" id="{78D3AAFE-85CC-D901-26CC-EEBCE3229BC7}"/>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609C6C66-F55A-BE70-A0DE-9E548D46558D}"/>
              </a:ext>
            </a:extLst>
          </p:cNvPr>
          <p:cNvSpPr>
            <a:spLocks noGrp="1"/>
          </p:cNvSpPr>
          <p:nvPr>
            <p:ph type="sldNum" sz="quarter" idx="12"/>
          </p:nvPr>
        </p:nvSpPr>
        <p:spPr/>
        <p:txBody>
          <a:bodyPr/>
          <a:lstStyle/>
          <a:p>
            <a:fld id="{E5443CD6-2D11-463C-A4EC-EAF76B7C13E3}" type="slidenum">
              <a:rPr lang="en-CA" smtClean="0"/>
              <a:t>‹#›</a:t>
            </a:fld>
            <a:endParaRPr lang="en-CA"/>
          </a:p>
        </p:txBody>
      </p:sp>
    </p:spTree>
    <p:extLst>
      <p:ext uri="{BB962C8B-B14F-4D97-AF65-F5344CB8AC3E}">
        <p14:creationId xmlns:p14="http://schemas.microsoft.com/office/powerpoint/2010/main" val="21874193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3131638-57FF-B63D-E787-E79C154D125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B3406EA2-17BD-3E0C-C790-88F92DB36AB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0ED99742-3FF2-30A0-670E-2B395295A83F}"/>
              </a:ext>
            </a:extLst>
          </p:cNvPr>
          <p:cNvSpPr>
            <a:spLocks noGrp="1"/>
          </p:cNvSpPr>
          <p:nvPr>
            <p:ph type="dt" sz="half" idx="10"/>
          </p:nvPr>
        </p:nvSpPr>
        <p:spPr/>
        <p:txBody>
          <a:bodyPr/>
          <a:lstStyle/>
          <a:p>
            <a:fld id="{803C0C16-EFC8-4773-9EC9-85F9954821E0}" type="datetimeFigureOut">
              <a:rPr lang="en-CA" smtClean="0"/>
              <a:t>2024-11-19</a:t>
            </a:fld>
            <a:endParaRPr lang="en-CA"/>
          </a:p>
        </p:txBody>
      </p:sp>
      <p:sp>
        <p:nvSpPr>
          <p:cNvPr id="5" name="Footer Placeholder 4">
            <a:extLst>
              <a:ext uri="{FF2B5EF4-FFF2-40B4-BE49-F238E27FC236}">
                <a16:creationId xmlns:a16="http://schemas.microsoft.com/office/drawing/2014/main" id="{BDD2F2A4-F06A-A0CC-819F-5DA4F678FBA7}"/>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EE71106C-E292-012C-B3CB-B15114CB66B0}"/>
              </a:ext>
            </a:extLst>
          </p:cNvPr>
          <p:cNvSpPr>
            <a:spLocks noGrp="1"/>
          </p:cNvSpPr>
          <p:nvPr>
            <p:ph type="sldNum" sz="quarter" idx="12"/>
          </p:nvPr>
        </p:nvSpPr>
        <p:spPr/>
        <p:txBody>
          <a:bodyPr/>
          <a:lstStyle/>
          <a:p>
            <a:fld id="{E5443CD6-2D11-463C-A4EC-EAF76B7C13E3}" type="slidenum">
              <a:rPr lang="en-CA" smtClean="0"/>
              <a:t>‹#›</a:t>
            </a:fld>
            <a:endParaRPr lang="en-CA"/>
          </a:p>
        </p:txBody>
      </p:sp>
    </p:spTree>
    <p:extLst>
      <p:ext uri="{BB962C8B-B14F-4D97-AF65-F5344CB8AC3E}">
        <p14:creationId xmlns:p14="http://schemas.microsoft.com/office/powerpoint/2010/main" val="6119406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userDrawn="1"/>
        </p:nvGrpSpPr>
        <p:grpSpPr>
          <a:xfrm>
            <a:off x="0" y="-8467"/>
            <a:ext cx="12192000" cy="6866467"/>
            <a:chOff x="0" y="-8467"/>
            <a:chExt cx="12192000" cy="6866467"/>
          </a:xfrm>
        </p:grpSpPr>
        <p:cxnSp>
          <p:nvCxnSpPr>
            <p:cNvPr id="32" name="Straight Connector 31"/>
            <p:cNvCxnSpPr/>
            <p:nvPr userDrawn="1"/>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a:solidFill>
                <a:srgbClr val="FFC000"/>
              </a:solidFill>
            </a:ln>
          </p:spPr>
          <p:style>
            <a:lnRef idx="1">
              <a:schemeClr val="dk1"/>
            </a:lnRef>
            <a:fillRef idx="0">
              <a:schemeClr val="dk1"/>
            </a:fillRef>
            <a:effectRef idx="0">
              <a:schemeClr val="dk1"/>
            </a:effectRef>
            <a:fontRef idx="minor">
              <a:schemeClr val="tx1"/>
            </a:fontRef>
          </p:style>
        </p:cxnSp>
        <p:sp>
          <p:nvSpPr>
            <p:cNvPr id="24" name="Rectangle 23"/>
            <p:cNvSpPr/>
            <p:nvPr userDrawn="1"/>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dirty="0"/>
            </a:p>
          </p:txBody>
        </p:sp>
        <p:sp>
          <p:nvSpPr>
            <p:cNvPr id="26" name="Rectangle 25"/>
            <p:cNvSpPr/>
            <p:nvPr userDrawn="1"/>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userDrawn="1"/>
          </p:nvSpPr>
          <p:spPr>
            <a:xfrm>
              <a:off x="8932333" y="3048000"/>
              <a:ext cx="3259667" cy="3810000"/>
            </a:xfrm>
            <a:prstGeom prst="triangle">
              <a:avLst>
                <a:gd name="adj" fmla="val 100000"/>
              </a:avLst>
            </a:prstGeom>
            <a:solidFill>
              <a:schemeClr val="accent2">
                <a:lumMod val="50000"/>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userDrawn="1"/>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CA" dirty="0"/>
            </a:p>
          </p:txBody>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userDrawn="1"/>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702D3AE-AAA5-47E5-B4D2-5A2782A2FCB3}" type="datetimeFigureOut">
              <a:rPr lang="en-CA" smtClean="0"/>
              <a:t>2024-11-19</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6F5BB0F7-3BBD-4EA1-8DA0-7F961C246C1F}" type="slidenum">
              <a:rPr lang="en-CA" smtClean="0"/>
              <a:t>‹#›</a:t>
            </a:fld>
            <a:endParaRPr lang="en-CA"/>
          </a:p>
        </p:txBody>
      </p:sp>
    </p:spTree>
    <p:extLst>
      <p:ext uri="{BB962C8B-B14F-4D97-AF65-F5344CB8AC3E}">
        <p14:creationId xmlns:p14="http://schemas.microsoft.com/office/powerpoint/2010/main" val="13570753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7702D3AE-AAA5-47E5-B4D2-5A2782A2FCB3}" type="datetimeFigureOut">
              <a:rPr lang="en-CA" smtClean="0"/>
              <a:t>2024-11-19</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6F5BB0F7-3BBD-4EA1-8DA0-7F961C246C1F}" type="slidenum">
              <a:rPr lang="en-CA" smtClean="0"/>
              <a:t>‹#›</a:t>
            </a:fld>
            <a:endParaRPr lang="en-CA"/>
          </a:p>
        </p:txBody>
      </p:sp>
    </p:spTree>
    <p:extLst>
      <p:ext uri="{BB962C8B-B14F-4D97-AF65-F5344CB8AC3E}">
        <p14:creationId xmlns:p14="http://schemas.microsoft.com/office/powerpoint/2010/main" val="5855465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4" y="2700867"/>
            <a:ext cx="10836457"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4" y="4527448"/>
            <a:ext cx="10836457"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702D3AE-AAA5-47E5-B4D2-5A2782A2FCB3}" type="datetimeFigureOut">
              <a:rPr lang="en-CA" smtClean="0"/>
              <a:t>2024-11-19</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6F5BB0F7-3BBD-4EA1-8DA0-7F961C246C1F}" type="slidenum">
              <a:rPr lang="en-CA" smtClean="0"/>
              <a:t>‹#›</a:t>
            </a:fld>
            <a:endParaRPr lang="en-CA"/>
          </a:p>
        </p:txBody>
      </p:sp>
    </p:spTree>
    <p:extLst>
      <p:ext uri="{BB962C8B-B14F-4D97-AF65-F5344CB8AC3E}">
        <p14:creationId xmlns:p14="http://schemas.microsoft.com/office/powerpoint/2010/main" val="39792455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3" y="2160589"/>
            <a:ext cx="5220000" cy="388077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293792" y="2160588"/>
            <a:ext cx="5220000" cy="388077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7702D3AE-AAA5-47E5-B4D2-5A2782A2FCB3}" type="datetimeFigureOut">
              <a:rPr lang="en-CA" smtClean="0"/>
              <a:t>2024-11-19</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6F5BB0F7-3BBD-4EA1-8DA0-7F961C246C1F}" type="slidenum">
              <a:rPr lang="en-CA" smtClean="0"/>
              <a:t>‹#›</a:t>
            </a:fld>
            <a:endParaRPr lang="en-CA"/>
          </a:p>
        </p:txBody>
      </p:sp>
    </p:spTree>
    <p:extLst>
      <p:ext uri="{BB962C8B-B14F-4D97-AF65-F5344CB8AC3E}">
        <p14:creationId xmlns:p14="http://schemas.microsoft.com/office/powerpoint/2010/main" val="16959910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5220000"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5220000"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93789" y="2208368"/>
            <a:ext cx="5220000"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93792" y="2784630"/>
            <a:ext cx="5220000"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702D3AE-AAA5-47E5-B4D2-5A2782A2FCB3}" type="datetimeFigureOut">
              <a:rPr lang="en-CA" smtClean="0"/>
              <a:t>2024-11-19</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6F5BB0F7-3BBD-4EA1-8DA0-7F961C246C1F}" type="slidenum">
              <a:rPr lang="en-CA" smtClean="0"/>
              <a:t>‹#›</a:t>
            </a:fld>
            <a:endParaRPr lang="en-CA"/>
          </a:p>
        </p:txBody>
      </p:sp>
    </p:spTree>
    <p:extLst>
      <p:ext uri="{BB962C8B-B14F-4D97-AF65-F5344CB8AC3E}">
        <p14:creationId xmlns:p14="http://schemas.microsoft.com/office/powerpoint/2010/main" val="27581143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702D3AE-AAA5-47E5-B4D2-5A2782A2FCB3}" type="datetimeFigureOut">
              <a:rPr lang="en-CA" smtClean="0"/>
              <a:t>2024-11-19</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6F5BB0F7-3BBD-4EA1-8DA0-7F961C246C1F}" type="slidenum">
              <a:rPr lang="en-CA" smtClean="0"/>
              <a:t>‹#›</a:t>
            </a:fld>
            <a:endParaRPr lang="en-CA"/>
          </a:p>
        </p:txBody>
      </p:sp>
    </p:spTree>
    <p:extLst>
      <p:ext uri="{BB962C8B-B14F-4D97-AF65-F5344CB8AC3E}">
        <p14:creationId xmlns:p14="http://schemas.microsoft.com/office/powerpoint/2010/main" val="40578952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702D3AE-AAA5-47E5-B4D2-5A2782A2FCB3}" type="datetimeFigureOut">
              <a:rPr lang="en-CA" smtClean="0"/>
              <a:t>2024-11-19</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6F5BB0F7-3BBD-4EA1-8DA0-7F961C246C1F}" type="slidenum">
              <a:rPr lang="en-CA" smtClean="0"/>
              <a:t>‹#›</a:t>
            </a:fld>
            <a:endParaRPr lang="en-CA"/>
          </a:p>
        </p:txBody>
      </p:sp>
    </p:spTree>
    <p:extLst>
      <p:ext uri="{BB962C8B-B14F-4D97-AF65-F5344CB8AC3E}">
        <p14:creationId xmlns:p14="http://schemas.microsoft.com/office/powerpoint/2010/main" val="30340275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675333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702D3AE-AAA5-47E5-B4D2-5A2782A2FCB3}" type="datetimeFigureOut">
              <a:rPr lang="en-CA" smtClean="0"/>
              <a:t>2024-11-19</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6F5BB0F7-3BBD-4EA1-8DA0-7F961C246C1F}" type="slidenum">
              <a:rPr lang="en-CA" smtClean="0"/>
              <a:t>‹#›</a:t>
            </a:fld>
            <a:endParaRPr lang="en-CA"/>
          </a:p>
        </p:txBody>
      </p:sp>
    </p:spTree>
    <p:extLst>
      <p:ext uri="{BB962C8B-B14F-4D97-AF65-F5344CB8AC3E}">
        <p14:creationId xmlns:p14="http://schemas.microsoft.com/office/powerpoint/2010/main" val="8140291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6AFEB3-0561-45A3-341D-C528AC592E44}"/>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EC606F99-6E90-5A4D-A351-28EA40E2E7C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0616454A-BFD6-4465-3BA2-AA5C95DFD943}"/>
              </a:ext>
            </a:extLst>
          </p:cNvPr>
          <p:cNvSpPr>
            <a:spLocks noGrp="1"/>
          </p:cNvSpPr>
          <p:nvPr>
            <p:ph type="dt" sz="half" idx="10"/>
          </p:nvPr>
        </p:nvSpPr>
        <p:spPr/>
        <p:txBody>
          <a:bodyPr/>
          <a:lstStyle/>
          <a:p>
            <a:fld id="{803C0C16-EFC8-4773-9EC9-85F9954821E0}" type="datetimeFigureOut">
              <a:rPr lang="en-CA" smtClean="0"/>
              <a:t>2024-11-19</a:t>
            </a:fld>
            <a:endParaRPr lang="en-CA"/>
          </a:p>
        </p:txBody>
      </p:sp>
      <p:sp>
        <p:nvSpPr>
          <p:cNvPr id="5" name="Footer Placeholder 4">
            <a:extLst>
              <a:ext uri="{FF2B5EF4-FFF2-40B4-BE49-F238E27FC236}">
                <a16:creationId xmlns:a16="http://schemas.microsoft.com/office/drawing/2014/main" id="{27C5DFEF-FD3E-7964-7E9F-2A3BC426D66A}"/>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A169EEE8-D904-6102-2285-7EDF090D5F94}"/>
              </a:ext>
            </a:extLst>
          </p:cNvPr>
          <p:cNvSpPr>
            <a:spLocks noGrp="1"/>
          </p:cNvSpPr>
          <p:nvPr>
            <p:ph type="sldNum" sz="quarter" idx="12"/>
          </p:nvPr>
        </p:nvSpPr>
        <p:spPr/>
        <p:txBody>
          <a:bodyPr/>
          <a:lstStyle/>
          <a:p>
            <a:fld id="{E5443CD6-2D11-463C-A4EC-EAF76B7C13E3}" type="slidenum">
              <a:rPr lang="en-CA" smtClean="0"/>
              <a:t>‹#›</a:t>
            </a:fld>
            <a:endParaRPr lang="en-CA"/>
          </a:p>
        </p:txBody>
      </p:sp>
    </p:spTree>
    <p:extLst>
      <p:ext uri="{BB962C8B-B14F-4D97-AF65-F5344CB8AC3E}">
        <p14:creationId xmlns:p14="http://schemas.microsoft.com/office/powerpoint/2010/main" val="2779335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108364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1083645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1083645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702D3AE-AAA5-47E5-B4D2-5A2782A2FCB3}" type="datetimeFigureOut">
              <a:rPr lang="en-CA" smtClean="0"/>
              <a:t>2024-11-19</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6F5BB0F7-3BBD-4EA1-8DA0-7F961C246C1F}" type="slidenum">
              <a:rPr lang="en-CA" smtClean="0"/>
              <a:t>‹#›</a:t>
            </a:fld>
            <a:endParaRPr lang="en-CA"/>
          </a:p>
        </p:txBody>
      </p:sp>
    </p:spTree>
    <p:extLst>
      <p:ext uri="{BB962C8B-B14F-4D97-AF65-F5344CB8AC3E}">
        <p14:creationId xmlns:p14="http://schemas.microsoft.com/office/powerpoint/2010/main" val="26417059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10836457"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4" y="4470400"/>
            <a:ext cx="10836457"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702D3AE-AAA5-47E5-B4D2-5A2782A2FCB3}" type="datetimeFigureOut">
              <a:rPr lang="en-CA" smtClean="0"/>
              <a:t>2024-11-19</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6F5BB0F7-3BBD-4EA1-8DA0-7F961C246C1F}" type="slidenum">
              <a:rPr lang="en-CA" smtClean="0"/>
              <a:t>‹#›</a:t>
            </a:fld>
            <a:endParaRPr lang="en-CA"/>
          </a:p>
        </p:txBody>
      </p:sp>
    </p:spTree>
    <p:extLst>
      <p:ext uri="{BB962C8B-B14F-4D97-AF65-F5344CB8AC3E}">
        <p14:creationId xmlns:p14="http://schemas.microsoft.com/office/powerpoint/2010/main" val="23176805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1020299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4" y="4470400"/>
            <a:ext cx="10836457"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702D3AE-AAA5-47E5-B4D2-5A2782A2FCB3}" type="datetimeFigureOut">
              <a:rPr lang="en-CA" smtClean="0"/>
              <a:t>2024-11-19</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6F5BB0F7-3BBD-4EA1-8DA0-7F961C246C1F}" type="slidenum">
              <a:rPr lang="en-CA" smtClean="0"/>
              <a:t>‹#›</a:t>
            </a:fld>
            <a:endParaRPr lang="en-CA"/>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20423631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4" y="1931988"/>
            <a:ext cx="10836457"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4" y="4527448"/>
            <a:ext cx="10836457"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702D3AE-AAA5-47E5-B4D2-5A2782A2FCB3}" type="datetimeFigureOut">
              <a:rPr lang="en-CA" smtClean="0"/>
              <a:t>2024-11-19</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6F5BB0F7-3BBD-4EA1-8DA0-7F961C246C1F}" type="slidenum">
              <a:rPr lang="en-CA" smtClean="0"/>
              <a:t>‹#›</a:t>
            </a:fld>
            <a:endParaRPr lang="en-CA"/>
          </a:p>
        </p:txBody>
      </p:sp>
    </p:spTree>
    <p:extLst>
      <p:ext uri="{BB962C8B-B14F-4D97-AF65-F5344CB8AC3E}">
        <p14:creationId xmlns:p14="http://schemas.microsoft.com/office/powerpoint/2010/main" val="4882947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1020299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10836458"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4" y="4527448"/>
            <a:ext cx="10836457"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702D3AE-AAA5-47E5-B4D2-5A2782A2FCB3}" type="datetimeFigureOut">
              <a:rPr lang="en-CA" smtClean="0"/>
              <a:t>2024-11-19</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6F5BB0F7-3BBD-4EA1-8DA0-7F961C246C1F}" type="slidenum">
              <a:rPr lang="en-CA" smtClean="0"/>
              <a:t>‹#›</a:t>
            </a:fld>
            <a:endParaRPr lang="en-CA"/>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2325312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10825787"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10836458"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4" y="4527448"/>
            <a:ext cx="10836457"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702D3AE-AAA5-47E5-B4D2-5A2782A2FCB3}" type="datetimeFigureOut">
              <a:rPr lang="en-CA" smtClean="0"/>
              <a:t>2024-11-19</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6F5BB0F7-3BBD-4EA1-8DA0-7F961C246C1F}" type="slidenum">
              <a:rPr lang="en-CA" smtClean="0"/>
              <a:t>‹#›</a:t>
            </a:fld>
            <a:endParaRPr lang="en-CA"/>
          </a:p>
        </p:txBody>
      </p:sp>
    </p:spTree>
    <p:extLst>
      <p:ext uri="{BB962C8B-B14F-4D97-AF65-F5344CB8AC3E}">
        <p14:creationId xmlns:p14="http://schemas.microsoft.com/office/powerpoint/2010/main" val="31822985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702D3AE-AAA5-47E5-B4D2-5A2782A2FCB3}" type="datetimeFigureOut">
              <a:rPr lang="en-CA" smtClean="0"/>
              <a:t>2024-11-19</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6F5BB0F7-3BBD-4EA1-8DA0-7F961C246C1F}" type="slidenum">
              <a:rPr lang="en-CA" smtClean="0"/>
              <a:t>‹#›</a:t>
            </a:fld>
            <a:endParaRPr lang="en-CA"/>
          </a:p>
        </p:txBody>
      </p:sp>
    </p:spTree>
    <p:extLst>
      <p:ext uri="{BB962C8B-B14F-4D97-AF65-F5344CB8AC3E}">
        <p14:creationId xmlns:p14="http://schemas.microsoft.com/office/powerpoint/2010/main" val="227187420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209049" y="833104"/>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4" y="609600"/>
            <a:ext cx="9152465"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702D3AE-AAA5-47E5-B4D2-5A2782A2FCB3}" type="datetimeFigureOut">
              <a:rPr lang="en-CA" smtClean="0"/>
              <a:t>2024-11-19</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6F5BB0F7-3BBD-4EA1-8DA0-7F961C246C1F}" type="slidenum">
              <a:rPr lang="en-CA" smtClean="0"/>
              <a:t>‹#›</a:t>
            </a:fld>
            <a:endParaRPr lang="en-CA"/>
          </a:p>
        </p:txBody>
      </p:sp>
    </p:spTree>
    <p:extLst>
      <p:ext uri="{BB962C8B-B14F-4D97-AF65-F5344CB8AC3E}">
        <p14:creationId xmlns:p14="http://schemas.microsoft.com/office/powerpoint/2010/main" val="10642479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84E2BB-8DFC-FBDD-F422-9B6E29B8B90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44D09DF3-3B2E-F842-F3ED-2E98E495A2E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AFC499D-698C-9667-8537-4B07752048A0}"/>
              </a:ext>
            </a:extLst>
          </p:cNvPr>
          <p:cNvSpPr>
            <a:spLocks noGrp="1"/>
          </p:cNvSpPr>
          <p:nvPr>
            <p:ph type="dt" sz="half" idx="10"/>
          </p:nvPr>
        </p:nvSpPr>
        <p:spPr/>
        <p:txBody>
          <a:bodyPr/>
          <a:lstStyle/>
          <a:p>
            <a:fld id="{803C0C16-EFC8-4773-9EC9-85F9954821E0}" type="datetimeFigureOut">
              <a:rPr lang="en-CA" smtClean="0"/>
              <a:t>2024-11-19</a:t>
            </a:fld>
            <a:endParaRPr lang="en-CA"/>
          </a:p>
        </p:txBody>
      </p:sp>
      <p:sp>
        <p:nvSpPr>
          <p:cNvPr id="5" name="Footer Placeholder 4">
            <a:extLst>
              <a:ext uri="{FF2B5EF4-FFF2-40B4-BE49-F238E27FC236}">
                <a16:creationId xmlns:a16="http://schemas.microsoft.com/office/drawing/2014/main" id="{AEA0884A-BEB1-2931-A3C9-4046B9C4A6E0}"/>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BFEB3FA2-0126-FA30-B5C1-06F1B86925AF}"/>
              </a:ext>
            </a:extLst>
          </p:cNvPr>
          <p:cNvSpPr>
            <a:spLocks noGrp="1"/>
          </p:cNvSpPr>
          <p:nvPr>
            <p:ph type="sldNum" sz="quarter" idx="12"/>
          </p:nvPr>
        </p:nvSpPr>
        <p:spPr/>
        <p:txBody>
          <a:bodyPr/>
          <a:lstStyle/>
          <a:p>
            <a:fld id="{E5443CD6-2D11-463C-A4EC-EAF76B7C13E3}" type="slidenum">
              <a:rPr lang="en-CA" smtClean="0"/>
              <a:t>‹#›</a:t>
            </a:fld>
            <a:endParaRPr lang="en-CA"/>
          </a:p>
        </p:txBody>
      </p:sp>
    </p:spTree>
    <p:extLst>
      <p:ext uri="{BB962C8B-B14F-4D97-AF65-F5344CB8AC3E}">
        <p14:creationId xmlns:p14="http://schemas.microsoft.com/office/powerpoint/2010/main" val="24063076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1869FB-13D3-CB47-ED15-BA6D00246550}"/>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17137190-1DA1-8F2C-D62B-04A3D50A18D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2B72BBA9-67A3-8A7D-FC0E-324D85CC925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BBEEB9D6-7DAF-BDE2-B4F1-A90D972E376B}"/>
              </a:ext>
            </a:extLst>
          </p:cNvPr>
          <p:cNvSpPr>
            <a:spLocks noGrp="1"/>
          </p:cNvSpPr>
          <p:nvPr>
            <p:ph type="dt" sz="half" idx="10"/>
          </p:nvPr>
        </p:nvSpPr>
        <p:spPr/>
        <p:txBody>
          <a:bodyPr/>
          <a:lstStyle/>
          <a:p>
            <a:fld id="{803C0C16-EFC8-4773-9EC9-85F9954821E0}" type="datetimeFigureOut">
              <a:rPr lang="en-CA" smtClean="0"/>
              <a:t>2024-11-19</a:t>
            </a:fld>
            <a:endParaRPr lang="en-CA"/>
          </a:p>
        </p:txBody>
      </p:sp>
      <p:sp>
        <p:nvSpPr>
          <p:cNvPr id="6" name="Footer Placeholder 5">
            <a:extLst>
              <a:ext uri="{FF2B5EF4-FFF2-40B4-BE49-F238E27FC236}">
                <a16:creationId xmlns:a16="http://schemas.microsoft.com/office/drawing/2014/main" id="{6328AA33-2878-EC91-8BF5-36560281F2EC}"/>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7AAEF82D-BD5D-2D9D-D7DD-CDB5B8D85D91}"/>
              </a:ext>
            </a:extLst>
          </p:cNvPr>
          <p:cNvSpPr>
            <a:spLocks noGrp="1"/>
          </p:cNvSpPr>
          <p:nvPr>
            <p:ph type="sldNum" sz="quarter" idx="12"/>
          </p:nvPr>
        </p:nvSpPr>
        <p:spPr/>
        <p:txBody>
          <a:bodyPr/>
          <a:lstStyle/>
          <a:p>
            <a:fld id="{E5443CD6-2D11-463C-A4EC-EAF76B7C13E3}" type="slidenum">
              <a:rPr lang="en-CA" smtClean="0"/>
              <a:t>‹#›</a:t>
            </a:fld>
            <a:endParaRPr lang="en-CA"/>
          </a:p>
        </p:txBody>
      </p:sp>
    </p:spTree>
    <p:extLst>
      <p:ext uri="{BB962C8B-B14F-4D97-AF65-F5344CB8AC3E}">
        <p14:creationId xmlns:p14="http://schemas.microsoft.com/office/powerpoint/2010/main" val="38925160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579C3C-4C10-A4CB-850B-03D77DE65009}"/>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34C7DAE7-4BA2-436F-955E-81C41C70EB7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37EC69D-7BF7-3CBE-013C-9B9AE90F34F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0B1BA281-448F-AC00-5C2B-4E22BE91FEB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4768862-D03E-6678-A3FF-A9B883E758C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5837F93A-EBD9-56F6-27EE-E0AFD094613A}"/>
              </a:ext>
            </a:extLst>
          </p:cNvPr>
          <p:cNvSpPr>
            <a:spLocks noGrp="1"/>
          </p:cNvSpPr>
          <p:nvPr>
            <p:ph type="dt" sz="half" idx="10"/>
          </p:nvPr>
        </p:nvSpPr>
        <p:spPr/>
        <p:txBody>
          <a:bodyPr/>
          <a:lstStyle/>
          <a:p>
            <a:fld id="{803C0C16-EFC8-4773-9EC9-85F9954821E0}" type="datetimeFigureOut">
              <a:rPr lang="en-CA" smtClean="0"/>
              <a:t>2024-11-19</a:t>
            </a:fld>
            <a:endParaRPr lang="en-CA"/>
          </a:p>
        </p:txBody>
      </p:sp>
      <p:sp>
        <p:nvSpPr>
          <p:cNvPr id="8" name="Footer Placeholder 7">
            <a:extLst>
              <a:ext uri="{FF2B5EF4-FFF2-40B4-BE49-F238E27FC236}">
                <a16:creationId xmlns:a16="http://schemas.microsoft.com/office/drawing/2014/main" id="{F699FC3D-D319-3E9A-4276-39ADBB45BECE}"/>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25FD184B-BA35-FDD3-426A-B5A890054F35}"/>
              </a:ext>
            </a:extLst>
          </p:cNvPr>
          <p:cNvSpPr>
            <a:spLocks noGrp="1"/>
          </p:cNvSpPr>
          <p:nvPr>
            <p:ph type="sldNum" sz="quarter" idx="12"/>
          </p:nvPr>
        </p:nvSpPr>
        <p:spPr/>
        <p:txBody>
          <a:bodyPr/>
          <a:lstStyle/>
          <a:p>
            <a:fld id="{E5443CD6-2D11-463C-A4EC-EAF76B7C13E3}" type="slidenum">
              <a:rPr lang="en-CA" smtClean="0"/>
              <a:t>‹#›</a:t>
            </a:fld>
            <a:endParaRPr lang="en-CA"/>
          </a:p>
        </p:txBody>
      </p:sp>
    </p:spTree>
    <p:extLst>
      <p:ext uri="{BB962C8B-B14F-4D97-AF65-F5344CB8AC3E}">
        <p14:creationId xmlns:p14="http://schemas.microsoft.com/office/powerpoint/2010/main" val="16136794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89BFDC-6C13-ABA6-F203-07542BD29163}"/>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D2FE2BE3-0A9E-5131-B2E6-3A6CDAE5F9B8}"/>
              </a:ext>
            </a:extLst>
          </p:cNvPr>
          <p:cNvSpPr>
            <a:spLocks noGrp="1"/>
          </p:cNvSpPr>
          <p:nvPr>
            <p:ph type="dt" sz="half" idx="10"/>
          </p:nvPr>
        </p:nvSpPr>
        <p:spPr/>
        <p:txBody>
          <a:bodyPr/>
          <a:lstStyle/>
          <a:p>
            <a:fld id="{803C0C16-EFC8-4773-9EC9-85F9954821E0}" type="datetimeFigureOut">
              <a:rPr lang="en-CA" smtClean="0"/>
              <a:t>2024-11-19</a:t>
            </a:fld>
            <a:endParaRPr lang="en-CA"/>
          </a:p>
        </p:txBody>
      </p:sp>
      <p:sp>
        <p:nvSpPr>
          <p:cNvPr id="4" name="Footer Placeholder 3">
            <a:extLst>
              <a:ext uri="{FF2B5EF4-FFF2-40B4-BE49-F238E27FC236}">
                <a16:creationId xmlns:a16="http://schemas.microsoft.com/office/drawing/2014/main" id="{3EF734B3-718C-CCF1-EB9C-1B45FAC298C0}"/>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AEC345D7-C2A9-24B9-3393-3F5A34B71DA5}"/>
              </a:ext>
            </a:extLst>
          </p:cNvPr>
          <p:cNvSpPr>
            <a:spLocks noGrp="1"/>
          </p:cNvSpPr>
          <p:nvPr>
            <p:ph type="sldNum" sz="quarter" idx="12"/>
          </p:nvPr>
        </p:nvSpPr>
        <p:spPr/>
        <p:txBody>
          <a:bodyPr/>
          <a:lstStyle/>
          <a:p>
            <a:fld id="{E5443CD6-2D11-463C-A4EC-EAF76B7C13E3}" type="slidenum">
              <a:rPr lang="en-CA" smtClean="0"/>
              <a:t>‹#›</a:t>
            </a:fld>
            <a:endParaRPr lang="en-CA"/>
          </a:p>
        </p:txBody>
      </p:sp>
    </p:spTree>
    <p:extLst>
      <p:ext uri="{BB962C8B-B14F-4D97-AF65-F5344CB8AC3E}">
        <p14:creationId xmlns:p14="http://schemas.microsoft.com/office/powerpoint/2010/main" val="40833956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72A52E1-ADE8-DECF-0051-1D81FCA076A0}"/>
              </a:ext>
            </a:extLst>
          </p:cNvPr>
          <p:cNvSpPr>
            <a:spLocks noGrp="1"/>
          </p:cNvSpPr>
          <p:nvPr>
            <p:ph type="dt" sz="half" idx="10"/>
          </p:nvPr>
        </p:nvSpPr>
        <p:spPr/>
        <p:txBody>
          <a:bodyPr/>
          <a:lstStyle/>
          <a:p>
            <a:fld id="{803C0C16-EFC8-4773-9EC9-85F9954821E0}" type="datetimeFigureOut">
              <a:rPr lang="en-CA" smtClean="0"/>
              <a:t>2024-11-19</a:t>
            </a:fld>
            <a:endParaRPr lang="en-CA"/>
          </a:p>
        </p:txBody>
      </p:sp>
      <p:sp>
        <p:nvSpPr>
          <p:cNvPr id="3" name="Footer Placeholder 2">
            <a:extLst>
              <a:ext uri="{FF2B5EF4-FFF2-40B4-BE49-F238E27FC236}">
                <a16:creationId xmlns:a16="http://schemas.microsoft.com/office/drawing/2014/main" id="{A8D38DA1-65C9-3D0B-F898-B6606765E7A8}"/>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B9DF9529-BAAF-C97B-E58D-9F8D9F5779E5}"/>
              </a:ext>
            </a:extLst>
          </p:cNvPr>
          <p:cNvSpPr>
            <a:spLocks noGrp="1"/>
          </p:cNvSpPr>
          <p:nvPr>
            <p:ph type="sldNum" sz="quarter" idx="12"/>
          </p:nvPr>
        </p:nvSpPr>
        <p:spPr/>
        <p:txBody>
          <a:bodyPr/>
          <a:lstStyle/>
          <a:p>
            <a:fld id="{E5443CD6-2D11-463C-A4EC-EAF76B7C13E3}" type="slidenum">
              <a:rPr lang="en-CA" smtClean="0"/>
              <a:t>‹#›</a:t>
            </a:fld>
            <a:endParaRPr lang="en-CA"/>
          </a:p>
        </p:txBody>
      </p:sp>
    </p:spTree>
    <p:extLst>
      <p:ext uri="{BB962C8B-B14F-4D97-AF65-F5344CB8AC3E}">
        <p14:creationId xmlns:p14="http://schemas.microsoft.com/office/powerpoint/2010/main" val="5741768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8735EF-0076-D2CE-56A7-01B354772F4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511CFF5A-8207-A845-D3EE-C75256294FD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DF3051E6-2256-DD1D-463C-4BB830EFC7D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794BDF4-00A1-C12C-59CC-91B03EDCF5DA}"/>
              </a:ext>
            </a:extLst>
          </p:cNvPr>
          <p:cNvSpPr>
            <a:spLocks noGrp="1"/>
          </p:cNvSpPr>
          <p:nvPr>
            <p:ph type="dt" sz="half" idx="10"/>
          </p:nvPr>
        </p:nvSpPr>
        <p:spPr/>
        <p:txBody>
          <a:bodyPr/>
          <a:lstStyle/>
          <a:p>
            <a:fld id="{803C0C16-EFC8-4773-9EC9-85F9954821E0}" type="datetimeFigureOut">
              <a:rPr lang="en-CA" smtClean="0"/>
              <a:t>2024-11-19</a:t>
            </a:fld>
            <a:endParaRPr lang="en-CA"/>
          </a:p>
        </p:txBody>
      </p:sp>
      <p:sp>
        <p:nvSpPr>
          <p:cNvPr id="6" name="Footer Placeholder 5">
            <a:extLst>
              <a:ext uri="{FF2B5EF4-FFF2-40B4-BE49-F238E27FC236}">
                <a16:creationId xmlns:a16="http://schemas.microsoft.com/office/drawing/2014/main" id="{AC8CCA0A-6F17-C9B3-E7E3-FD13F3AAF093}"/>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E3FEB225-4242-913F-33F8-DF868D88E126}"/>
              </a:ext>
            </a:extLst>
          </p:cNvPr>
          <p:cNvSpPr>
            <a:spLocks noGrp="1"/>
          </p:cNvSpPr>
          <p:nvPr>
            <p:ph type="sldNum" sz="quarter" idx="12"/>
          </p:nvPr>
        </p:nvSpPr>
        <p:spPr/>
        <p:txBody>
          <a:bodyPr/>
          <a:lstStyle/>
          <a:p>
            <a:fld id="{E5443CD6-2D11-463C-A4EC-EAF76B7C13E3}" type="slidenum">
              <a:rPr lang="en-CA" smtClean="0"/>
              <a:t>‹#›</a:t>
            </a:fld>
            <a:endParaRPr lang="en-CA"/>
          </a:p>
        </p:txBody>
      </p:sp>
    </p:spTree>
    <p:extLst>
      <p:ext uri="{BB962C8B-B14F-4D97-AF65-F5344CB8AC3E}">
        <p14:creationId xmlns:p14="http://schemas.microsoft.com/office/powerpoint/2010/main" val="11783145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DD7F55-A3A0-4890-B45D-A19928D6CD1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8EF6B51F-F9BF-00C7-05E1-EDF4FE30077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358A3658-47E2-60C0-05EC-B77779820C0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0D4445C-7BFC-7317-4100-B539985F997E}"/>
              </a:ext>
            </a:extLst>
          </p:cNvPr>
          <p:cNvSpPr>
            <a:spLocks noGrp="1"/>
          </p:cNvSpPr>
          <p:nvPr>
            <p:ph type="dt" sz="half" idx="10"/>
          </p:nvPr>
        </p:nvSpPr>
        <p:spPr/>
        <p:txBody>
          <a:bodyPr/>
          <a:lstStyle/>
          <a:p>
            <a:fld id="{803C0C16-EFC8-4773-9EC9-85F9954821E0}" type="datetimeFigureOut">
              <a:rPr lang="en-CA" smtClean="0"/>
              <a:t>2024-11-19</a:t>
            </a:fld>
            <a:endParaRPr lang="en-CA"/>
          </a:p>
        </p:txBody>
      </p:sp>
      <p:sp>
        <p:nvSpPr>
          <p:cNvPr id="6" name="Footer Placeholder 5">
            <a:extLst>
              <a:ext uri="{FF2B5EF4-FFF2-40B4-BE49-F238E27FC236}">
                <a16:creationId xmlns:a16="http://schemas.microsoft.com/office/drawing/2014/main" id="{245689D6-C74B-CFB8-9A11-C559B7AFC0C3}"/>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A89E8286-20FF-85F2-120C-B24461795EFF}"/>
              </a:ext>
            </a:extLst>
          </p:cNvPr>
          <p:cNvSpPr>
            <a:spLocks noGrp="1"/>
          </p:cNvSpPr>
          <p:nvPr>
            <p:ph type="sldNum" sz="quarter" idx="12"/>
          </p:nvPr>
        </p:nvSpPr>
        <p:spPr/>
        <p:txBody>
          <a:bodyPr/>
          <a:lstStyle/>
          <a:p>
            <a:fld id="{E5443CD6-2D11-463C-A4EC-EAF76B7C13E3}" type="slidenum">
              <a:rPr lang="en-CA" smtClean="0"/>
              <a:t>‹#›</a:t>
            </a:fld>
            <a:endParaRPr lang="en-CA"/>
          </a:p>
        </p:txBody>
      </p:sp>
    </p:spTree>
    <p:extLst>
      <p:ext uri="{BB962C8B-B14F-4D97-AF65-F5344CB8AC3E}">
        <p14:creationId xmlns:p14="http://schemas.microsoft.com/office/powerpoint/2010/main" val="2746098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C41E9FE-CECC-568B-166A-908C61D4C95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88CF3F4E-4AEE-C239-BFEC-31F15ABA72E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EAE2D60E-3145-AA32-FDB0-41E3049D26C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03C0C16-EFC8-4773-9EC9-85F9954821E0}" type="datetimeFigureOut">
              <a:rPr lang="en-CA" smtClean="0"/>
              <a:t>2024-11-19</a:t>
            </a:fld>
            <a:endParaRPr lang="en-CA"/>
          </a:p>
        </p:txBody>
      </p:sp>
      <p:sp>
        <p:nvSpPr>
          <p:cNvPr id="5" name="Footer Placeholder 4">
            <a:extLst>
              <a:ext uri="{FF2B5EF4-FFF2-40B4-BE49-F238E27FC236}">
                <a16:creationId xmlns:a16="http://schemas.microsoft.com/office/drawing/2014/main" id="{E1FA0C2E-BBB7-87ED-D75A-F6DF22ED5AD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a:extLst>
              <a:ext uri="{FF2B5EF4-FFF2-40B4-BE49-F238E27FC236}">
                <a16:creationId xmlns:a16="http://schemas.microsoft.com/office/drawing/2014/main" id="{A34F17DB-57AB-C8CD-D6DA-E930477E4AA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443CD6-2D11-463C-A4EC-EAF76B7C13E3}" type="slidenum">
              <a:rPr lang="en-CA" smtClean="0"/>
              <a:t>‹#›</a:t>
            </a:fld>
            <a:endParaRPr lang="en-CA"/>
          </a:p>
        </p:txBody>
      </p:sp>
    </p:spTree>
    <p:extLst>
      <p:ext uri="{BB962C8B-B14F-4D97-AF65-F5344CB8AC3E}">
        <p14:creationId xmlns:p14="http://schemas.microsoft.com/office/powerpoint/2010/main" val="397310904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9" name="Isosceles Triangle 28"/>
          <p:cNvSpPr/>
          <p:nvPr userDrawn="1"/>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77333" y="609600"/>
            <a:ext cx="9479985"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3" y="2160589"/>
            <a:ext cx="10837333"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7702D3AE-AAA5-47E5-B4D2-5A2782A2FCB3}" type="datetimeFigureOut">
              <a:rPr lang="en-CA" smtClean="0"/>
              <a:t>2024-11-19</a:t>
            </a:fld>
            <a:endParaRPr lang="en-CA"/>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CA"/>
          </a:p>
        </p:txBody>
      </p:sp>
      <p:sp>
        <p:nvSpPr>
          <p:cNvPr id="6" name="Slide Number Placeholder 5"/>
          <p:cNvSpPr>
            <a:spLocks noGrp="1"/>
          </p:cNvSpPr>
          <p:nvPr>
            <p:ph type="sldNum" sz="quarter" idx="4"/>
          </p:nvPr>
        </p:nvSpPr>
        <p:spPr>
          <a:xfrm>
            <a:off x="10830453" y="6084555"/>
            <a:ext cx="683339" cy="365125"/>
          </a:xfrm>
          <a:prstGeom prst="rect">
            <a:avLst/>
          </a:prstGeom>
        </p:spPr>
        <p:txBody>
          <a:bodyPr vert="horz" lIns="91440" tIns="45720" rIns="91440" bIns="45720" rtlCol="0" anchor="ctr"/>
          <a:lstStyle>
            <a:lvl1pPr algn="r">
              <a:defRPr sz="900">
                <a:solidFill>
                  <a:schemeClr val="accent1"/>
                </a:solidFill>
              </a:defRPr>
            </a:lvl1pPr>
          </a:lstStyle>
          <a:p>
            <a:fld id="{6F5BB0F7-3BBD-4EA1-8DA0-7F961C246C1F}" type="slidenum">
              <a:rPr lang="en-CA" smtClean="0"/>
              <a:t>‹#›</a:t>
            </a:fld>
            <a:endParaRPr lang="en-CA"/>
          </a:p>
        </p:txBody>
      </p:sp>
      <p:pic>
        <p:nvPicPr>
          <p:cNvPr id="11" name="Picture 10" descr="A black background with green letters&#10;&#10;Description automatically generated">
            <a:extLst>
              <a:ext uri="{FF2B5EF4-FFF2-40B4-BE49-F238E27FC236}">
                <a16:creationId xmlns:a16="http://schemas.microsoft.com/office/drawing/2014/main" id="{61B50EE6-1DB5-C9AC-52E6-06EB81227536}"/>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10157319" y="118107"/>
            <a:ext cx="1918724" cy="925502"/>
          </a:xfrm>
          <a:prstGeom prst="rect">
            <a:avLst/>
          </a:prstGeom>
        </p:spPr>
      </p:pic>
      <p:sp>
        <p:nvSpPr>
          <p:cNvPr id="16" name="Isosceles Triangle 15">
            <a:extLst>
              <a:ext uri="{FF2B5EF4-FFF2-40B4-BE49-F238E27FC236}">
                <a16:creationId xmlns:a16="http://schemas.microsoft.com/office/drawing/2014/main" id="{2B1A52FE-8293-C331-65CF-17F9A01BF037}"/>
              </a:ext>
            </a:extLst>
          </p:cNvPr>
          <p:cNvSpPr/>
          <p:nvPr userDrawn="1"/>
        </p:nvSpPr>
        <p:spPr>
          <a:xfrm rot="10800000">
            <a:off x="0" y="0"/>
            <a:ext cx="842596" cy="5666154"/>
          </a:xfrm>
          <a:prstGeom prst="triangle">
            <a:avLst>
              <a:gd name="adj" fmla="val 100000"/>
            </a:avLst>
          </a:prstGeom>
          <a:solidFill>
            <a:schemeClr val="accent6">
              <a:lumMod val="40000"/>
              <a:lumOff val="60000"/>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Isosceles Triangle 16">
            <a:extLst>
              <a:ext uri="{FF2B5EF4-FFF2-40B4-BE49-F238E27FC236}">
                <a16:creationId xmlns:a16="http://schemas.microsoft.com/office/drawing/2014/main" id="{5A67A579-695B-23D1-8F28-2A42E6E9C409}"/>
              </a:ext>
            </a:extLst>
          </p:cNvPr>
          <p:cNvSpPr/>
          <p:nvPr userDrawn="1"/>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44275543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4.sv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4.svg"/></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8.svg"/></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2.svg"/></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38E84-E56E-7704-E0FD-7E505F7A38FA}"/>
              </a:ext>
            </a:extLst>
          </p:cNvPr>
          <p:cNvSpPr>
            <a:spLocks noGrp="1"/>
          </p:cNvSpPr>
          <p:nvPr>
            <p:ph type="ctrTitle"/>
          </p:nvPr>
        </p:nvSpPr>
        <p:spPr/>
        <p:txBody>
          <a:bodyPr/>
          <a:lstStyle/>
          <a:p>
            <a:r>
              <a:rPr lang="en-US" sz="4800" b="1" dirty="0">
                <a:solidFill>
                  <a:schemeClr val="accent1">
                    <a:lumMod val="75000"/>
                  </a:schemeClr>
                </a:solidFill>
              </a:rPr>
              <a:t>2026 Budget Information</a:t>
            </a:r>
            <a:endParaRPr lang="en-CA" sz="4800" b="1" dirty="0">
              <a:solidFill>
                <a:schemeClr val="accent1">
                  <a:lumMod val="75000"/>
                </a:schemeClr>
              </a:solidFill>
            </a:endParaRPr>
          </a:p>
        </p:txBody>
      </p:sp>
      <p:sp>
        <p:nvSpPr>
          <p:cNvPr id="3" name="Subtitle 2">
            <a:extLst>
              <a:ext uri="{FF2B5EF4-FFF2-40B4-BE49-F238E27FC236}">
                <a16:creationId xmlns:a16="http://schemas.microsoft.com/office/drawing/2014/main" id="{A88528B0-3824-54C8-BAC3-3004A3AC8944}"/>
              </a:ext>
            </a:extLst>
          </p:cNvPr>
          <p:cNvSpPr>
            <a:spLocks noGrp="1"/>
          </p:cNvSpPr>
          <p:nvPr>
            <p:ph type="subTitle" idx="1"/>
          </p:nvPr>
        </p:nvSpPr>
        <p:spPr/>
        <p:txBody>
          <a:bodyPr/>
          <a:lstStyle/>
          <a:p>
            <a:r>
              <a:rPr lang="en-US" dirty="0"/>
              <a:t>November 2024</a:t>
            </a:r>
          </a:p>
        </p:txBody>
      </p:sp>
      <p:pic>
        <p:nvPicPr>
          <p:cNvPr id="5" name="Picture 4" descr="A black background with green letters&#10;&#10;Description automatically generated">
            <a:extLst>
              <a:ext uri="{FF2B5EF4-FFF2-40B4-BE49-F238E27FC236}">
                <a16:creationId xmlns:a16="http://schemas.microsoft.com/office/drawing/2014/main" id="{C0024884-C6F9-377F-E617-AC13378780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0141" y="473689"/>
            <a:ext cx="2563639" cy="1236579"/>
          </a:xfrm>
          <a:prstGeom prst="rect">
            <a:avLst/>
          </a:prstGeom>
        </p:spPr>
      </p:pic>
    </p:spTree>
    <p:extLst>
      <p:ext uri="{BB962C8B-B14F-4D97-AF65-F5344CB8AC3E}">
        <p14:creationId xmlns:p14="http://schemas.microsoft.com/office/powerpoint/2010/main" val="36287889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53B021B3-DE93-4AB7-8A18-CF5F1CED8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C89B358-105F-4C38-13C7-ED409933E468}"/>
              </a:ext>
            </a:extLst>
          </p:cNvPr>
          <p:cNvSpPr>
            <a:spLocks noGrp="1"/>
          </p:cNvSpPr>
          <p:nvPr>
            <p:ph type="title"/>
          </p:nvPr>
        </p:nvSpPr>
        <p:spPr>
          <a:xfrm>
            <a:off x="841248" y="256032"/>
            <a:ext cx="10506456" cy="1014984"/>
          </a:xfrm>
        </p:spPr>
        <p:txBody>
          <a:bodyPr anchor="b">
            <a:normAutofit/>
          </a:bodyPr>
          <a:lstStyle/>
          <a:p>
            <a:r>
              <a:rPr lang="en-US" b="1" dirty="0"/>
              <a:t>Budget Template Elements: Expenses</a:t>
            </a:r>
            <a:endParaRPr lang="en-CA" b="1" dirty="0"/>
          </a:p>
        </p:txBody>
      </p:sp>
      <p:sp>
        <p:nvSpPr>
          <p:cNvPr id="38" name="Rectangle 37">
            <a:extLst>
              <a:ext uri="{FF2B5EF4-FFF2-40B4-BE49-F238E27FC236}">
                <a16:creationId xmlns:a16="http://schemas.microsoft.com/office/drawing/2014/main" id="{52D502E5-F6B4-4D58-B4AE-FC466FF15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5953" y="1634502"/>
            <a:ext cx="10451592"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Rectangle 39">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41248" y="1538176"/>
            <a:ext cx="1873457" cy="1098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5" name="Content Placeholder 2">
            <a:extLst>
              <a:ext uri="{FF2B5EF4-FFF2-40B4-BE49-F238E27FC236}">
                <a16:creationId xmlns:a16="http://schemas.microsoft.com/office/drawing/2014/main" id="{CB60F025-E0C8-D559-C51F-8526CA0A5CBD}"/>
              </a:ext>
            </a:extLst>
          </p:cNvPr>
          <p:cNvGraphicFramePr>
            <a:graphicFrameLocks noGrp="1"/>
          </p:cNvGraphicFramePr>
          <p:nvPr>
            <p:ph idx="1"/>
          </p:nvPr>
        </p:nvGraphicFramePr>
        <p:xfrm>
          <a:off x="838200" y="1926266"/>
          <a:ext cx="10515600" cy="43575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598735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301" name="Rectangle 9300">
            <a:extLst>
              <a:ext uri="{FF2B5EF4-FFF2-40B4-BE49-F238E27FC236}">
                <a16:creationId xmlns:a16="http://schemas.microsoft.com/office/drawing/2014/main" id="{D2854001-B4AF-4E18-9D2E-33E37F97A8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7D9D8BC-B6F7-26C4-2C6E-2FB6E2241510}"/>
              </a:ext>
            </a:extLst>
          </p:cNvPr>
          <p:cNvSpPr>
            <a:spLocks noGrp="1"/>
          </p:cNvSpPr>
          <p:nvPr>
            <p:ph type="title"/>
          </p:nvPr>
        </p:nvSpPr>
        <p:spPr>
          <a:xfrm>
            <a:off x="612648" y="1078992"/>
            <a:ext cx="6268770" cy="1536192"/>
          </a:xfrm>
        </p:spPr>
        <p:txBody>
          <a:bodyPr vert="horz" lIns="91440" tIns="45720" rIns="91440" bIns="45720" rtlCol="0" anchor="b">
            <a:normAutofit/>
          </a:bodyPr>
          <a:lstStyle/>
          <a:p>
            <a:r>
              <a:rPr lang="en-US" sz="5200" b="1" dirty="0"/>
              <a:t>Budget Template Elements: Expenses</a:t>
            </a:r>
          </a:p>
        </p:txBody>
      </p:sp>
      <p:sp>
        <p:nvSpPr>
          <p:cNvPr id="9303" name="Rectangle 9302">
            <a:extLst>
              <a:ext uri="{FF2B5EF4-FFF2-40B4-BE49-F238E27FC236}">
                <a16:creationId xmlns:a16="http://schemas.microsoft.com/office/drawing/2014/main" id="{8AEA628B-C8FF-4D0B-B111-F101F580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3202" y="36338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305" name="Rectangle 9304">
            <a:extLst>
              <a:ext uri="{FF2B5EF4-FFF2-40B4-BE49-F238E27FC236}">
                <a16:creationId xmlns:a16="http://schemas.microsoft.com/office/drawing/2014/main" id="{42663BD0-064C-40FC-A331-F49FCA9536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8506" y="2935541"/>
            <a:ext cx="62179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136478C4-CECD-8CCF-ECC4-FB8274A09680}"/>
              </a:ext>
            </a:extLst>
          </p:cNvPr>
          <p:cNvSpPr>
            <a:spLocks noGrp="1"/>
          </p:cNvSpPr>
          <p:nvPr>
            <p:ph idx="1"/>
          </p:nvPr>
        </p:nvSpPr>
        <p:spPr>
          <a:xfrm>
            <a:off x="639270" y="3355848"/>
            <a:ext cx="6244957" cy="2825496"/>
          </a:xfrm>
        </p:spPr>
        <p:txBody>
          <a:bodyPr vert="horz" lIns="91440" tIns="45720" rIns="91440" bIns="45720" rtlCol="0">
            <a:normAutofit fontScale="77500" lnSpcReduction="20000"/>
          </a:bodyPr>
          <a:lstStyle/>
          <a:p>
            <a:pPr marL="0" indent="0">
              <a:spcAft>
                <a:spcPts val="800"/>
              </a:spcAft>
              <a:buNone/>
            </a:pPr>
            <a:r>
              <a:rPr lang="en-US" sz="2200" dirty="0">
                <a:effectLst/>
                <a:latin typeface="Arial" panose="020B0604020202020204" pitchFamily="34" charset="0"/>
                <a:cs typeface="Arial" panose="020B0604020202020204" pitchFamily="34" charset="0"/>
              </a:rPr>
              <a:t>The expenses can be categorized into buckets</a:t>
            </a:r>
            <a:r>
              <a:rPr lang="en-US" sz="2200" dirty="0">
                <a:latin typeface="Arial" panose="020B0604020202020204" pitchFamily="34" charset="0"/>
                <a:cs typeface="Arial" panose="020B0604020202020204" pitchFamily="34" charset="0"/>
              </a:rPr>
              <a:t>: </a:t>
            </a:r>
          </a:p>
          <a:p>
            <a:pPr>
              <a:spcAft>
                <a:spcPts val="800"/>
              </a:spcAft>
            </a:pPr>
            <a:r>
              <a:rPr lang="en-US" sz="2200" dirty="0">
                <a:effectLst/>
                <a:latin typeface="Arial" panose="020B0604020202020204" pitchFamily="34" charset="0"/>
                <a:cs typeface="Arial" panose="020B0604020202020204" pitchFamily="34" charset="0"/>
              </a:rPr>
              <a:t>Electronic Subscriptions</a:t>
            </a:r>
          </a:p>
          <a:p>
            <a:pPr>
              <a:spcAft>
                <a:spcPts val="800"/>
              </a:spcAft>
            </a:pPr>
            <a:r>
              <a:rPr lang="en-US" sz="2200" dirty="0">
                <a:effectLst/>
                <a:latin typeface="Arial" panose="020B0604020202020204" pitchFamily="34" charset="0"/>
                <a:cs typeface="Arial" panose="020B0604020202020204" pitchFamily="34" charset="0"/>
              </a:rPr>
              <a:t>Co</a:t>
            </a:r>
            <a:r>
              <a:rPr lang="en-US" sz="2200" dirty="0">
                <a:latin typeface="Arial" panose="020B0604020202020204" pitchFamily="34" charset="0"/>
                <a:cs typeface="Arial" panose="020B0604020202020204" pitchFamily="34" charset="0"/>
              </a:rPr>
              <a:t>llection Expenses</a:t>
            </a:r>
          </a:p>
          <a:p>
            <a:pPr>
              <a:spcAft>
                <a:spcPts val="800"/>
              </a:spcAft>
            </a:pPr>
            <a:r>
              <a:rPr lang="en-US" sz="2200" dirty="0">
                <a:effectLst/>
                <a:latin typeface="Arial" panose="020B0604020202020204" pitchFamily="34" charset="0"/>
                <a:cs typeface="Arial" panose="020B0604020202020204" pitchFamily="34" charset="0"/>
              </a:rPr>
              <a:t>Payroll Expenses</a:t>
            </a:r>
          </a:p>
          <a:p>
            <a:pPr>
              <a:spcAft>
                <a:spcPts val="800"/>
              </a:spcAft>
            </a:pPr>
            <a:r>
              <a:rPr lang="en-US" sz="2200" dirty="0">
                <a:latin typeface="Arial" panose="020B0604020202020204" pitchFamily="34" charset="0"/>
                <a:cs typeface="Arial" panose="020B0604020202020204" pitchFamily="34" charset="0"/>
              </a:rPr>
              <a:t>Operating Expenses</a:t>
            </a:r>
          </a:p>
          <a:p>
            <a:pPr>
              <a:spcAft>
                <a:spcPts val="800"/>
              </a:spcAft>
            </a:pPr>
            <a:r>
              <a:rPr lang="en-US" sz="2200" dirty="0">
                <a:effectLst/>
                <a:latin typeface="Arial" panose="020B0604020202020204" pitchFamily="34" charset="0"/>
                <a:cs typeface="Arial" panose="020B0604020202020204" pitchFamily="34" charset="0"/>
              </a:rPr>
              <a:t>Capital Expenses</a:t>
            </a:r>
          </a:p>
          <a:p>
            <a:pPr>
              <a:spcAft>
                <a:spcPts val="800"/>
              </a:spcAft>
            </a:pPr>
            <a:r>
              <a:rPr lang="en-US" sz="2200" dirty="0">
                <a:latin typeface="Arial" panose="020B0604020202020204" pitchFamily="34" charset="0"/>
                <a:cs typeface="Arial" panose="020B0604020202020204" pitchFamily="34" charset="0"/>
              </a:rPr>
              <a:t>The rarely-used “Other”</a:t>
            </a:r>
            <a:endParaRPr lang="en-US" sz="2200" dirty="0">
              <a:effectLst/>
              <a:latin typeface="Arial" panose="020B0604020202020204" pitchFamily="34" charset="0"/>
              <a:cs typeface="Arial" panose="020B0604020202020204" pitchFamily="34" charset="0"/>
            </a:endParaRPr>
          </a:p>
        </p:txBody>
      </p:sp>
      <p:pic>
        <p:nvPicPr>
          <p:cNvPr id="10" name="Picture 9" descr="A bucket">
            <a:extLst>
              <a:ext uri="{FF2B5EF4-FFF2-40B4-BE49-F238E27FC236}">
                <a16:creationId xmlns:a16="http://schemas.microsoft.com/office/drawing/2014/main" id="{6E6911F9-81E9-5B6F-1D0F-F028903978AF}"/>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3689" r="13689"/>
          <a:stretch/>
        </p:blipFill>
        <p:spPr>
          <a:xfrm>
            <a:off x="7684007" y="603504"/>
            <a:ext cx="4050792" cy="5577840"/>
          </a:xfrm>
          <a:prstGeom prst="rect">
            <a:avLst/>
          </a:prstGeom>
        </p:spPr>
      </p:pic>
    </p:spTree>
    <p:extLst>
      <p:ext uri="{BB962C8B-B14F-4D97-AF65-F5344CB8AC3E}">
        <p14:creationId xmlns:p14="http://schemas.microsoft.com/office/powerpoint/2010/main" val="2819071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301" name="Rectangle 9300">
            <a:extLst>
              <a:ext uri="{FF2B5EF4-FFF2-40B4-BE49-F238E27FC236}">
                <a16:creationId xmlns:a16="http://schemas.microsoft.com/office/drawing/2014/main" id="{D2854001-B4AF-4E18-9D2E-33E37F97A8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7D9D8BC-B6F7-26C4-2C6E-2FB6E2241510}"/>
              </a:ext>
            </a:extLst>
          </p:cNvPr>
          <p:cNvSpPr>
            <a:spLocks noGrp="1"/>
          </p:cNvSpPr>
          <p:nvPr>
            <p:ph type="title"/>
          </p:nvPr>
        </p:nvSpPr>
        <p:spPr>
          <a:xfrm>
            <a:off x="612648" y="1078992"/>
            <a:ext cx="6268770" cy="1536192"/>
          </a:xfrm>
        </p:spPr>
        <p:txBody>
          <a:bodyPr vert="horz" lIns="91440" tIns="45720" rIns="91440" bIns="45720" rtlCol="0" anchor="b">
            <a:normAutofit/>
          </a:bodyPr>
          <a:lstStyle/>
          <a:p>
            <a:r>
              <a:rPr lang="en-US" sz="5200" b="1" dirty="0"/>
              <a:t>Budget Template Elements: Expenses</a:t>
            </a:r>
          </a:p>
        </p:txBody>
      </p:sp>
      <p:sp>
        <p:nvSpPr>
          <p:cNvPr id="9303" name="Rectangle 9302">
            <a:extLst>
              <a:ext uri="{FF2B5EF4-FFF2-40B4-BE49-F238E27FC236}">
                <a16:creationId xmlns:a16="http://schemas.microsoft.com/office/drawing/2014/main" id="{8AEA628B-C8FF-4D0B-B111-F101F580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3202" y="36338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305" name="Rectangle 9304">
            <a:extLst>
              <a:ext uri="{FF2B5EF4-FFF2-40B4-BE49-F238E27FC236}">
                <a16:creationId xmlns:a16="http://schemas.microsoft.com/office/drawing/2014/main" id="{42663BD0-064C-40FC-A331-F49FCA9536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8506" y="2935541"/>
            <a:ext cx="62179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136478C4-CECD-8CCF-ECC4-FB8274A09680}"/>
              </a:ext>
            </a:extLst>
          </p:cNvPr>
          <p:cNvSpPr>
            <a:spLocks noGrp="1"/>
          </p:cNvSpPr>
          <p:nvPr>
            <p:ph idx="1"/>
          </p:nvPr>
        </p:nvSpPr>
        <p:spPr>
          <a:xfrm>
            <a:off x="639270" y="3355848"/>
            <a:ext cx="6244957" cy="2825496"/>
          </a:xfrm>
        </p:spPr>
        <p:txBody>
          <a:bodyPr vert="horz" lIns="91440" tIns="45720" rIns="91440" bIns="45720" rtlCol="0">
            <a:normAutofit/>
          </a:bodyPr>
          <a:lstStyle/>
          <a:p>
            <a:pPr>
              <a:spcAft>
                <a:spcPts val="800"/>
              </a:spcAft>
            </a:pPr>
            <a:r>
              <a:rPr lang="en-US" sz="2200" dirty="0">
                <a:effectLst/>
                <a:latin typeface="Arial" panose="020B0604020202020204" pitchFamily="34" charset="0"/>
                <a:cs typeface="Arial" panose="020B0604020202020204" pitchFamily="34" charset="0"/>
              </a:rPr>
              <a:t>Include all anticipated expenses – including approved business case and excess fund balance proposal expenses – in the appropriate buckets.</a:t>
            </a:r>
          </a:p>
        </p:txBody>
      </p:sp>
      <p:pic>
        <p:nvPicPr>
          <p:cNvPr id="10" name="Picture 9" descr="A bucket">
            <a:extLst>
              <a:ext uri="{FF2B5EF4-FFF2-40B4-BE49-F238E27FC236}">
                <a16:creationId xmlns:a16="http://schemas.microsoft.com/office/drawing/2014/main" id="{6E6911F9-81E9-5B6F-1D0F-F028903978AF}"/>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3689" r="13689"/>
          <a:stretch/>
        </p:blipFill>
        <p:spPr>
          <a:xfrm>
            <a:off x="7684007" y="603504"/>
            <a:ext cx="4050792" cy="5577840"/>
          </a:xfrm>
          <a:prstGeom prst="rect">
            <a:avLst/>
          </a:prstGeom>
        </p:spPr>
      </p:pic>
    </p:spTree>
    <p:extLst>
      <p:ext uri="{BB962C8B-B14F-4D97-AF65-F5344CB8AC3E}">
        <p14:creationId xmlns:p14="http://schemas.microsoft.com/office/powerpoint/2010/main" val="3557969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66" name="Rectangle 2065">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52" name="Picture 4" descr="Close-up of woman's hands typing and using a trackpad on a laptop with mug">
            <a:extLst>
              <a:ext uri="{FF2B5EF4-FFF2-40B4-BE49-F238E27FC236}">
                <a16:creationId xmlns:a16="http://schemas.microsoft.com/office/drawing/2014/main" id="{4C8B1F18-D8B7-6B35-C96C-A3590CC7191B}"/>
              </a:ext>
            </a:extLst>
          </p:cNvPr>
          <p:cNvPicPr>
            <a:picLocks noChangeAspect="1" noChangeArrowheads="1"/>
          </p:cNvPicPr>
          <p:nvPr/>
        </p:nvPicPr>
        <p:blipFill rotWithShape="1">
          <a:blip r:embed="rId3"/>
          <a:srcRect l="12982" t="6484" r="39736" b="-1"/>
          <a:stretch/>
        </p:blipFill>
        <p:spPr bwMode="auto">
          <a:xfrm>
            <a:off x="3523488" y="10"/>
            <a:ext cx="8668512" cy="6857990"/>
          </a:xfrm>
          <a:prstGeom prst="rect">
            <a:avLst/>
          </a:prstGeom>
          <a:noFill/>
          <a:extLst>
            <a:ext uri="{909E8E84-426E-40DD-AFC4-6F175D3DCCD1}">
              <a14:hiddenFill xmlns:a14="http://schemas.microsoft.com/office/drawing/2010/main">
                <a:solidFill>
                  <a:srgbClr val="FFFFFF"/>
                </a:solidFill>
              </a14:hiddenFill>
            </a:ext>
          </a:extLst>
        </p:spPr>
      </p:pic>
      <p:sp>
        <p:nvSpPr>
          <p:cNvPr id="2068" name="Rectangle 2067">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ACA6C39-E571-F049-611C-2788C6798BB3}"/>
              </a:ext>
            </a:extLst>
          </p:cNvPr>
          <p:cNvSpPr>
            <a:spLocks noGrp="1"/>
          </p:cNvSpPr>
          <p:nvPr>
            <p:ph type="title"/>
          </p:nvPr>
        </p:nvSpPr>
        <p:spPr>
          <a:xfrm>
            <a:off x="371094" y="1161288"/>
            <a:ext cx="3438144" cy="1124712"/>
          </a:xfrm>
        </p:spPr>
        <p:txBody>
          <a:bodyPr anchor="b">
            <a:normAutofit/>
          </a:bodyPr>
          <a:lstStyle/>
          <a:p>
            <a:r>
              <a:rPr lang="en-US" sz="2800" b="1"/>
              <a:t>Electronic Subscriptions</a:t>
            </a:r>
            <a:endParaRPr lang="en-CA" sz="2800"/>
          </a:p>
        </p:txBody>
      </p:sp>
      <p:sp>
        <p:nvSpPr>
          <p:cNvPr id="2070" name="Rectangle 2069">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72" name="Rectangle 2071">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5228E341-669E-6AAB-EBDD-4B22D4F4702E}"/>
              </a:ext>
            </a:extLst>
          </p:cNvPr>
          <p:cNvSpPr>
            <a:spLocks noGrp="1"/>
          </p:cNvSpPr>
          <p:nvPr>
            <p:ph idx="1"/>
          </p:nvPr>
        </p:nvSpPr>
        <p:spPr>
          <a:xfrm>
            <a:off x="419321" y="2718054"/>
            <a:ext cx="5204046" cy="3207258"/>
          </a:xfrm>
        </p:spPr>
        <p:txBody>
          <a:bodyPr anchor="t">
            <a:normAutofit/>
          </a:bodyPr>
          <a:lstStyle/>
          <a:p>
            <a:pPr marL="0" indent="0">
              <a:buNone/>
            </a:pPr>
            <a:r>
              <a:rPr lang="en-US" sz="1800" dirty="0">
                <a:latin typeface="Arial"/>
                <a:cs typeface="Arial"/>
              </a:rPr>
              <a:t>Include electronic subscriptions such as </a:t>
            </a:r>
            <a:r>
              <a:rPr lang="en-US" sz="1800" dirty="0" err="1">
                <a:latin typeface="Arial"/>
                <a:cs typeface="Arial"/>
              </a:rPr>
              <a:t>Divorcemate</a:t>
            </a:r>
            <a:r>
              <a:rPr lang="en-US" sz="1800" dirty="0">
                <a:latin typeface="Arial"/>
                <a:cs typeface="Arial"/>
              </a:rPr>
              <a:t> and note your subscriptions.</a:t>
            </a:r>
          </a:p>
          <a:p>
            <a:pPr marL="0" indent="0">
              <a:buNone/>
            </a:pPr>
            <a:r>
              <a:rPr lang="en-US" sz="1800" dirty="0">
                <a:effectLst/>
                <a:latin typeface="Arial"/>
                <a:ea typeface="Century Gothic" panose="020B0502020202020204" pitchFamily="34" charset="0"/>
                <a:cs typeface="Arial"/>
              </a:rPr>
              <a:t>Include</a:t>
            </a:r>
            <a:r>
              <a:rPr lang="en-US" sz="1800" dirty="0">
                <a:latin typeface="Arial"/>
                <a:ea typeface="Century Gothic" panose="020B0502020202020204" pitchFamily="34" charset="0"/>
                <a:cs typeface="Arial"/>
              </a:rPr>
              <a:t> subscriptions that have a print and electronic element like Proview.</a:t>
            </a:r>
          </a:p>
          <a:p>
            <a:pPr marL="0" indent="0">
              <a:buNone/>
            </a:pPr>
            <a:r>
              <a:rPr lang="en-US" sz="1800" dirty="0">
                <a:effectLst/>
                <a:latin typeface="Arial"/>
                <a:ea typeface="Century Gothic" panose="020B0502020202020204" pitchFamily="34" charset="0"/>
                <a:cs typeface="Arial"/>
              </a:rPr>
              <a:t>This helps us identify opportunities to save money across the network and understand the overall spend on such resources.</a:t>
            </a:r>
          </a:p>
          <a:p>
            <a:pPr marL="0" indent="0">
              <a:buNone/>
            </a:pPr>
            <a:r>
              <a:rPr lang="en-US" sz="1800" dirty="0">
                <a:latin typeface="Arial"/>
                <a:ea typeface="Century Gothic" panose="020B0502020202020204" pitchFamily="34" charset="0"/>
                <a:cs typeface="Arial"/>
              </a:rPr>
              <a:t>In determining whether to invest in an electronic subscription, keep in mind the </a:t>
            </a:r>
            <a:r>
              <a:rPr lang="en-CA" sz="1800" b="0" i="0" dirty="0">
                <a:effectLst/>
                <a:latin typeface="Arial"/>
                <a:cs typeface="Arial"/>
              </a:rPr>
              <a:t>Collection Development and Maintenance Policy, the Core List, and your community’s specific needs.</a:t>
            </a:r>
            <a:r>
              <a:rPr lang="en-CA" sz="1800" dirty="0">
                <a:latin typeface="Arial"/>
                <a:cs typeface="Arial"/>
              </a:rPr>
              <a:t> </a:t>
            </a:r>
            <a:endParaRPr lang="en-CA" sz="1800" b="0" i="0" dirty="0">
              <a:effectLst/>
              <a:latin typeface="Arial"/>
              <a:cs typeface="Arial"/>
            </a:endParaRPr>
          </a:p>
        </p:txBody>
      </p:sp>
    </p:spTree>
    <p:extLst>
      <p:ext uri="{BB962C8B-B14F-4D97-AF65-F5344CB8AC3E}">
        <p14:creationId xmlns:p14="http://schemas.microsoft.com/office/powerpoint/2010/main" val="35737908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7" name="Rectangle 2056">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52" name="Picture 4" descr="Close-up of bookshelves in a public library">
            <a:extLst>
              <a:ext uri="{FF2B5EF4-FFF2-40B4-BE49-F238E27FC236}">
                <a16:creationId xmlns:a16="http://schemas.microsoft.com/office/drawing/2014/main" id="{4C8B1F18-D8B7-6B35-C96C-A3590CC7191B}"/>
              </a:ext>
            </a:extLst>
          </p:cNvPr>
          <p:cNvPicPr>
            <a:picLocks noChangeAspect="1" noChangeArrowheads="1"/>
          </p:cNvPicPr>
          <p:nvPr/>
        </p:nvPicPr>
        <p:blipFill rotWithShape="1">
          <a:blip r:embed="rId3"/>
          <a:srcRect t="7697" r="12095" b="1394"/>
          <a:stretch/>
        </p:blipFill>
        <p:spPr bwMode="auto">
          <a:xfrm>
            <a:off x="3523488" y="10"/>
            <a:ext cx="8668512" cy="6857990"/>
          </a:xfrm>
          <a:prstGeom prst="rect">
            <a:avLst/>
          </a:prstGeom>
          <a:noFill/>
          <a:extLst>
            <a:ext uri="{909E8E84-426E-40DD-AFC4-6F175D3DCCD1}">
              <a14:hiddenFill xmlns:a14="http://schemas.microsoft.com/office/drawing/2010/main">
                <a:solidFill>
                  <a:srgbClr val="FFFFFF"/>
                </a:solidFill>
              </a14:hiddenFill>
            </a:ext>
          </a:extLst>
        </p:spPr>
      </p:pic>
      <p:sp>
        <p:nvSpPr>
          <p:cNvPr id="2059" name="Rectangle 2058">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ACA6C39-E571-F049-611C-2788C6798BB3}"/>
              </a:ext>
            </a:extLst>
          </p:cNvPr>
          <p:cNvSpPr>
            <a:spLocks noGrp="1"/>
          </p:cNvSpPr>
          <p:nvPr>
            <p:ph type="title"/>
          </p:nvPr>
        </p:nvSpPr>
        <p:spPr>
          <a:xfrm>
            <a:off x="371094" y="1161288"/>
            <a:ext cx="3438144" cy="1124712"/>
          </a:xfrm>
        </p:spPr>
        <p:txBody>
          <a:bodyPr anchor="b">
            <a:normAutofit/>
          </a:bodyPr>
          <a:lstStyle/>
          <a:p>
            <a:r>
              <a:rPr lang="en-US" sz="2800" b="1"/>
              <a:t>Collection</a:t>
            </a:r>
            <a:endParaRPr lang="en-CA" sz="2800"/>
          </a:p>
        </p:txBody>
      </p:sp>
      <p:sp>
        <p:nvSpPr>
          <p:cNvPr id="2061" name="Rectangle 2060">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63" name="Rectangle 2062">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5228E341-669E-6AAB-EBDD-4B22D4F4702E}"/>
              </a:ext>
            </a:extLst>
          </p:cNvPr>
          <p:cNvSpPr>
            <a:spLocks noGrp="1"/>
          </p:cNvSpPr>
          <p:nvPr>
            <p:ph idx="1"/>
          </p:nvPr>
        </p:nvSpPr>
        <p:spPr>
          <a:xfrm>
            <a:off x="371094" y="2718054"/>
            <a:ext cx="5213125" cy="3207258"/>
          </a:xfrm>
        </p:spPr>
        <p:txBody>
          <a:bodyPr anchor="t">
            <a:normAutofit/>
          </a:bodyPr>
          <a:lstStyle/>
          <a:p>
            <a:pPr marL="0" indent="0">
              <a:buNone/>
            </a:pPr>
            <a:r>
              <a:rPr lang="en-US" sz="1800" dirty="0">
                <a:effectLst/>
                <a:latin typeface="Arial"/>
                <a:ea typeface="Century Gothic" panose="020B0502020202020204" pitchFamily="34" charset="0"/>
                <a:cs typeface="Arial"/>
              </a:rPr>
              <a:t>This bucket is for the rest of your collection.</a:t>
            </a:r>
          </a:p>
          <a:p>
            <a:pPr marL="0" indent="0">
              <a:buNone/>
            </a:pPr>
            <a:r>
              <a:rPr lang="en-US" sz="1800" dirty="0">
                <a:effectLst/>
                <a:latin typeface="Arial"/>
                <a:ea typeface="Century Gothic" panose="020B0502020202020204" pitchFamily="34" charset="0"/>
                <a:cs typeface="Arial"/>
              </a:rPr>
              <a:t>When developing this entry, consider the </a:t>
            </a:r>
            <a:r>
              <a:rPr lang="en-CA" sz="1800" b="0" i="0" dirty="0">
                <a:effectLst/>
                <a:latin typeface="Arial"/>
                <a:cs typeface="Arial"/>
              </a:rPr>
              <a:t>Collection Development and Maintenance Policy, the Core List from OCLA, and your community’s specific needs.</a:t>
            </a:r>
          </a:p>
        </p:txBody>
      </p:sp>
    </p:spTree>
    <p:extLst>
      <p:ext uri="{BB962C8B-B14F-4D97-AF65-F5344CB8AC3E}">
        <p14:creationId xmlns:p14="http://schemas.microsoft.com/office/powerpoint/2010/main" val="27603056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81" name="Rectangle 3080">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76" name="Picture 4" descr="Bank check outline">
            <a:extLst>
              <a:ext uri="{FF2B5EF4-FFF2-40B4-BE49-F238E27FC236}">
                <a16:creationId xmlns:a16="http://schemas.microsoft.com/office/drawing/2014/main" id="{2436B4D6-A040-6CEC-B003-42EDC8CF146F}"/>
              </a:ext>
            </a:extLst>
          </p:cNvPr>
          <p:cNvPicPr>
            <a:picLocks noChangeAspect="1" noChangeArrowheads="1"/>
          </p:cNvPicPr>
          <p:nvPr/>
        </p:nvPicPr>
        <p:blipFill rotWithShape="1">
          <a:blip r:embed="rId3">
            <a:extLst>
              <a:ext uri="{96DAC541-7B7A-43D3-8B79-37D633B846F1}">
                <asvg:svgBlip xmlns:asvg="http://schemas.microsoft.com/office/drawing/2016/SVG/main" r:embed="rId4"/>
              </a:ext>
            </a:extLst>
          </a:blip>
          <a:srcRect t="10443" b="10443"/>
          <a:stretch/>
        </p:blipFill>
        <p:spPr bwMode="auto">
          <a:xfrm>
            <a:off x="3523488" y="10"/>
            <a:ext cx="8668512" cy="6857990"/>
          </a:xfrm>
          <a:prstGeom prst="rect">
            <a:avLst/>
          </a:prstGeom>
          <a:noFill/>
        </p:spPr>
      </p:pic>
      <p:sp>
        <p:nvSpPr>
          <p:cNvPr id="3083" name="Rectangle 3082">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ACA6C39-E571-F049-611C-2788C6798BB3}"/>
              </a:ext>
            </a:extLst>
          </p:cNvPr>
          <p:cNvSpPr>
            <a:spLocks noGrp="1"/>
          </p:cNvSpPr>
          <p:nvPr>
            <p:ph type="title"/>
          </p:nvPr>
        </p:nvSpPr>
        <p:spPr>
          <a:xfrm>
            <a:off x="371094" y="1161288"/>
            <a:ext cx="3438144" cy="1124712"/>
          </a:xfrm>
        </p:spPr>
        <p:txBody>
          <a:bodyPr anchor="b">
            <a:normAutofit/>
          </a:bodyPr>
          <a:lstStyle/>
          <a:p>
            <a:r>
              <a:rPr lang="en-US" sz="2800" b="1"/>
              <a:t>Payroll Expenses</a:t>
            </a:r>
            <a:endParaRPr lang="en-CA" sz="2800"/>
          </a:p>
        </p:txBody>
      </p:sp>
      <p:sp>
        <p:nvSpPr>
          <p:cNvPr id="3085" name="Rectangle 3084">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87" name="Rectangle 3086">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5228E341-669E-6AAB-EBDD-4B22D4F4702E}"/>
              </a:ext>
            </a:extLst>
          </p:cNvPr>
          <p:cNvSpPr>
            <a:spLocks noGrp="1"/>
          </p:cNvSpPr>
          <p:nvPr>
            <p:ph idx="1"/>
          </p:nvPr>
        </p:nvSpPr>
        <p:spPr>
          <a:xfrm>
            <a:off x="371094" y="2718054"/>
            <a:ext cx="5213125" cy="3207258"/>
          </a:xfrm>
        </p:spPr>
        <p:txBody>
          <a:bodyPr anchor="t">
            <a:normAutofit/>
          </a:bodyPr>
          <a:lstStyle/>
          <a:p>
            <a:pPr marL="0" indent="0">
              <a:buNone/>
            </a:pPr>
            <a:r>
              <a:rPr lang="en-US" sz="1800" dirty="0">
                <a:effectLst/>
                <a:latin typeface="Arial"/>
                <a:ea typeface="Century Gothic" panose="020B0502020202020204" pitchFamily="34" charset="0"/>
                <a:cs typeface="Arial"/>
              </a:rPr>
              <a:t>This bucket is for staff salaries and other associated payroll costs.</a:t>
            </a:r>
          </a:p>
          <a:p>
            <a:pPr marL="0" indent="0">
              <a:buNone/>
            </a:pPr>
            <a:r>
              <a:rPr lang="en-US" sz="1800" dirty="0">
                <a:latin typeface="Arial"/>
                <a:ea typeface="Century Gothic" panose="020B0502020202020204" pitchFamily="34" charset="0"/>
                <a:cs typeface="Arial"/>
              </a:rPr>
              <a:t>Consider any planned salary adjustments (such as COLA / merit increases) and upcoming staffing changes that you are aware of. </a:t>
            </a:r>
            <a:endParaRPr lang="en-US" sz="1800" dirty="0">
              <a:effectLst/>
              <a:latin typeface="Arial" panose="020B0604020202020204" pitchFamily="34" charset="0"/>
              <a:ea typeface="Century Gothic" panose="020B0502020202020204" pitchFamily="34" charset="0"/>
              <a:cs typeface="Arial" panose="020B0604020202020204" pitchFamily="34" charset="0"/>
            </a:endParaRPr>
          </a:p>
          <a:p>
            <a:pPr marL="0" indent="0">
              <a:buNone/>
            </a:pPr>
            <a:r>
              <a:rPr lang="en-US" sz="1800" dirty="0">
                <a:latin typeface="Arial"/>
                <a:ea typeface="Century Gothic" panose="020B0502020202020204" pitchFamily="34" charset="0"/>
                <a:cs typeface="Arial"/>
              </a:rPr>
              <a:t>For incoming staff, associations may wish to review the role description matrix and salary bands and use these tools to find the right level of pay for new hires. </a:t>
            </a:r>
            <a:endParaRPr lang="en-US" sz="1800" dirty="0">
              <a:effectLst/>
              <a:latin typeface="Arial" panose="020B0604020202020204" pitchFamily="34" charset="0"/>
              <a:ea typeface="Century Gothic" panose="020B0502020202020204" pitchFamily="34" charset="0"/>
            </a:endParaRPr>
          </a:p>
        </p:txBody>
      </p:sp>
    </p:spTree>
    <p:extLst>
      <p:ext uri="{BB962C8B-B14F-4D97-AF65-F5344CB8AC3E}">
        <p14:creationId xmlns:p14="http://schemas.microsoft.com/office/powerpoint/2010/main" val="40580684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03" name="Rectangle 4102">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098" name="Picture 2" descr="Stack of files">
            <a:extLst>
              <a:ext uri="{FF2B5EF4-FFF2-40B4-BE49-F238E27FC236}">
                <a16:creationId xmlns:a16="http://schemas.microsoft.com/office/drawing/2014/main" id="{6CB65513-C6F5-6928-ABDC-92B35E3A6FB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5605" b="1"/>
          <a:stretch/>
        </p:blipFill>
        <p:spPr bwMode="auto">
          <a:xfrm>
            <a:off x="3523488" y="10"/>
            <a:ext cx="8668512" cy="6857990"/>
          </a:xfrm>
          <a:prstGeom prst="rect">
            <a:avLst/>
          </a:prstGeom>
          <a:noFill/>
          <a:extLst>
            <a:ext uri="{909E8E84-426E-40DD-AFC4-6F175D3DCCD1}">
              <a14:hiddenFill xmlns:a14="http://schemas.microsoft.com/office/drawing/2010/main">
                <a:solidFill>
                  <a:srgbClr val="FFFFFF"/>
                </a:solidFill>
              </a14:hiddenFill>
            </a:ext>
          </a:extLst>
        </p:spPr>
      </p:pic>
      <p:sp>
        <p:nvSpPr>
          <p:cNvPr id="4105" name="Rectangle 4104">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ACA6C39-E571-F049-611C-2788C6798BB3}"/>
              </a:ext>
            </a:extLst>
          </p:cNvPr>
          <p:cNvSpPr>
            <a:spLocks noGrp="1"/>
          </p:cNvSpPr>
          <p:nvPr>
            <p:ph type="title"/>
          </p:nvPr>
        </p:nvSpPr>
        <p:spPr>
          <a:xfrm>
            <a:off x="371094" y="1161288"/>
            <a:ext cx="3438144" cy="1124712"/>
          </a:xfrm>
        </p:spPr>
        <p:txBody>
          <a:bodyPr anchor="b">
            <a:normAutofit/>
          </a:bodyPr>
          <a:lstStyle/>
          <a:p>
            <a:r>
              <a:rPr lang="en-US" sz="2800" b="1"/>
              <a:t>Operating Expenses</a:t>
            </a:r>
            <a:endParaRPr lang="en-CA" sz="2800"/>
          </a:p>
        </p:txBody>
      </p:sp>
      <p:sp>
        <p:nvSpPr>
          <p:cNvPr id="4107" name="Rectangle 4106">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09" name="Rectangle 4108">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5228E341-669E-6AAB-EBDD-4B22D4F4702E}"/>
              </a:ext>
            </a:extLst>
          </p:cNvPr>
          <p:cNvSpPr>
            <a:spLocks noGrp="1"/>
          </p:cNvSpPr>
          <p:nvPr>
            <p:ph idx="1"/>
          </p:nvPr>
        </p:nvSpPr>
        <p:spPr>
          <a:xfrm>
            <a:off x="371094" y="2718054"/>
            <a:ext cx="5207517" cy="3207258"/>
          </a:xfrm>
        </p:spPr>
        <p:txBody>
          <a:bodyPr anchor="t">
            <a:normAutofit/>
          </a:bodyPr>
          <a:lstStyle/>
          <a:p>
            <a:pPr marL="0" indent="0">
              <a:buNone/>
            </a:pPr>
            <a:r>
              <a:rPr lang="en-US" sz="1800" dirty="0">
                <a:effectLst/>
                <a:latin typeface="Arial" panose="020B0604020202020204" pitchFamily="34" charset="0"/>
                <a:ea typeface="Century Gothic" panose="020B0502020202020204" pitchFamily="34" charset="0"/>
                <a:cs typeface="Arial" panose="020B0604020202020204" pitchFamily="34" charset="0"/>
              </a:rPr>
              <a:t>These are expenses required for day-to-day operations.</a:t>
            </a:r>
          </a:p>
          <a:p>
            <a:pPr marL="0" indent="0">
              <a:buNone/>
            </a:pPr>
            <a:r>
              <a:rPr lang="en-US" sz="1800" dirty="0">
                <a:latin typeface="Arial" panose="020B0604020202020204" pitchFamily="34" charset="0"/>
                <a:ea typeface="Century Gothic" panose="020B0502020202020204" pitchFamily="34" charset="0"/>
                <a:cs typeface="Arial" panose="020B0604020202020204" pitchFamily="34" charset="0"/>
              </a:rPr>
              <a:t>T</a:t>
            </a:r>
            <a:r>
              <a:rPr lang="en-US" sz="1800" dirty="0">
                <a:effectLst/>
                <a:latin typeface="Arial" panose="020B0604020202020204" pitchFamily="34" charset="0"/>
                <a:ea typeface="Century Gothic" panose="020B0502020202020204" pitchFamily="34" charset="0"/>
                <a:cs typeface="Arial" panose="020B0604020202020204" pitchFamily="34" charset="0"/>
              </a:rPr>
              <a:t>hink printer paper and pens, telephone and internet, accounting software, leases on copiers (as opposed to purchased copiers, which fall under capital expenses).  </a:t>
            </a:r>
          </a:p>
          <a:p>
            <a:pPr marL="0" indent="0">
              <a:buNone/>
            </a:pPr>
            <a:r>
              <a:rPr lang="en-US" sz="1800" dirty="0">
                <a:effectLst/>
                <a:latin typeface="Arial" panose="020B0604020202020204" pitchFamily="34" charset="0"/>
                <a:ea typeface="Century Gothic" panose="020B0502020202020204" pitchFamily="34" charset="0"/>
                <a:cs typeface="Arial" panose="020B0604020202020204" pitchFamily="34" charset="0"/>
              </a:rPr>
              <a:t>Include here any professional development expenses you anticipate for the upcoming year, with the exception of the </a:t>
            </a:r>
            <a:r>
              <a:rPr lang="en-US" sz="1800" i="1" dirty="0">
                <a:effectLst/>
                <a:latin typeface="Arial" panose="020B0604020202020204" pitchFamily="34" charset="0"/>
                <a:ea typeface="Century Gothic" panose="020B0502020202020204" pitchFamily="34" charset="0"/>
                <a:cs typeface="Arial" panose="020B0604020202020204" pitchFamily="34" charset="0"/>
              </a:rPr>
              <a:t>Learn with LiRN </a:t>
            </a:r>
            <a:r>
              <a:rPr lang="en-US" sz="1800" dirty="0">
                <a:effectLst/>
                <a:latin typeface="Arial" panose="020B0604020202020204" pitchFamily="34" charset="0"/>
                <a:ea typeface="Century Gothic" panose="020B0502020202020204" pitchFamily="34" charset="0"/>
                <a:cs typeface="Arial" panose="020B0604020202020204" pitchFamily="34" charset="0"/>
              </a:rPr>
              <a:t>Annual Conference (paid for centrally). </a:t>
            </a:r>
            <a:endParaRPr lang="en-US" sz="1800" dirty="0">
              <a:effectLst/>
              <a:latin typeface="Arial" panose="020B0604020202020204" pitchFamily="34" charset="0"/>
              <a:ea typeface="Century Gothic" panose="020B0502020202020204" pitchFamily="34" charset="0"/>
            </a:endParaRPr>
          </a:p>
        </p:txBody>
      </p:sp>
    </p:spTree>
    <p:extLst>
      <p:ext uri="{BB962C8B-B14F-4D97-AF65-F5344CB8AC3E}">
        <p14:creationId xmlns:p14="http://schemas.microsoft.com/office/powerpoint/2010/main" val="42936958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329" name="Rectangle 11328">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323" name="Picture 11322" descr="Glasses on top of a book">
            <a:extLst>
              <a:ext uri="{FF2B5EF4-FFF2-40B4-BE49-F238E27FC236}">
                <a16:creationId xmlns:a16="http://schemas.microsoft.com/office/drawing/2014/main" id="{0325BD50-E365-494D-8B8A-D4C7E23D5F6B}"/>
              </a:ext>
            </a:extLst>
          </p:cNvPr>
          <p:cNvPicPr>
            <a:picLocks noChangeAspect="1"/>
          </p:cNvPicPr>
          <p:nvPr/>
        </p:nvPicPr>
        <p:blipFill rotWithShape="1">
          <a:blip r:embed="rId3"/>
          <a:srcRect t="9091" r="23872"/>
          <a:stretch/>
        </p:blipFill>
        <p:spPr>
          <a:xfrm>
            <a:off x="3523488" y="10"/>
            <a:ext cx="8668512" cy="6857990"/>
          </a:xfrm>
          <a:prstGeom prst="rect">
            <a:avLst/>
          </a:prstGeom>
        </p:spPr>
      </p:pic>
      <p:sp>
        <p:nvSpPr>
          <p:cNvPr id="11331" name="Rectangle 11330">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ACA6C39-E571-F049-611C-2788C6798BB3}"/>
              </a:ext>
            </a:extLst>
          </p:cNvPr>
          <p:cNvSpPr>
            <a:spLocks noGrp="1"/>
          </p:cNvSpPr>
          <p:nvPr>
            <p:ph type="title"/>
          </p:nvPr>
        </p:nvSpPr>
        <p:spPr>
          <a:xfrm>
            <a:off x="371094" y="1161288"/>
            <a:ext cx="3438144" cy="1124712"/>
          </a:xfrm>
        </p:spPr>
        <p:txBody>
          <a:bodyPr anchor="b">
            <a:normAutofit/>
          </a:bodyPr>
          <a:lstStyle/>
          <a:p>
            <a:r>
              <a:rPr lang="en-US" sz="2600" b="1"/>
              <a:t>Notes on Professional Development Expenses</a:t>
            </a:r>
            <a:endParaRPr lang="en-CA" sz="2600"/>
          </a:p>
        </p:txBody>
      </p:sp>
      <p:sp>
        <p:nvSpPr>
          <p:cNvPr id="11333" name="Rectangle 11332">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335" name="Rectangle 11334">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5228E341-669E-6AAB-EBDD-4B22D4F4702E}"/>
              </a:ext>
            </a:extLst>
          </p:cNvPr>
          <p:cNvSpPr>
            <a:spLocks noGrp="1"/>
          </p:cNvSpPr>
          <p:nvPr>
            <p:ph idx="1"/>
          </p:nvPr>
        </p:nvSpPr>
        <p:spPr>
          <a:xfrm>
            <a:off x="371094" y="2718054"/>
            <a:ext cx="5213125" cy="3207258"/>
          </a:xfrm>
        </p:spPr>
        <p:txBody>
          <a:bodyPr vert="horz" lIns="91440" tIns="45720" rIns="91440" bIns="45720" rtlCol="0" anchor="t">
            <a:noAutofit/>
          </a:bodyPr>
          <a:lstStyle/>
          <a:p>
            <a:pPr marL="0" indent="0">
              <a:lnSpc>
                <a:spcPct val="100000"/>
              </a:lnSpc>
              <a:buNone/>
            </a:pPr>
            <a:r>
              <a:rPr lang="en-US" sz="1600" dirty="0">
                <a:latin typeface="Arial"/>
                <a:cs typeface="Arial"/>
              </a:rPr>
              <a:t>Professional Development for Library Staff should be included in your annual budget except for the </a:t>
            </a:r>
            <a:r>
              <a:rPr lang="en-US" sz="1600" i="1" dirty="0">
                <a:latin typeface="Arial"/>
                <a:cs typeface="Arial"/>
              </a:rPr>
              <a:t>Learn with LiRN </a:t>
            </a:r>
            <a:r>
              <a:rPr lang="en-US" sz="1600" dirty="0">
                <a:latin typeface="Arial"/>
                <a:cs typeface="Arial"/>
              </a:rPr>
              <a:t>Annual Conference.</a:t>
            </a:r>
            <a:endParaRPr lang="en-US" sz="1600" dirty="0">
              <a:latin typeface="Arial"/>
              <a:cs typeface="Calibri" panose="020F0502020204030204"/>
            </a:endParaRPr>
          </a:p>
          <a:p>
            <a:pPr marL="0" indent="0">
              <a:lnSpc>
                <a:spcPct val="100000"/>
              </a:lnSpc>
              <a:buNone/>
            </a:pPr>
            <a:r>
              <a:rPr lang="en-US" sz="1600" dirty="0">
                <a:latin typeface="Arial"/>
                <a:cs typeface="Arial"/>
              </a:rPr>
              <a:t>Why?</a:t>
            </a:r>
            <a:endParaRPr lang="en-US" sz="1600" dirty="0">
              <a:latin typeface="Arial"/>
              <a:cs typeface="Calibri" panose="020F0502020204030204"/>
            </a:endParaRPr>
          </a:p>
          <a:p>
            <a:pPr marL="285750" indent="-285750">
              <a:lnSpc>
                <a:spcPct val="100000"/>
              </a:lnSpc>
            </a:pPr>
            <a:r>
              <a:rPr lang="en-US" sz="1600" dirty="0">
                <a:latin typeface="Arial"/>
                <a:cs typeface="Arial"/>
              </a:rPr>
              <a:t>Practical reason: Ad hoc requests to </a:t>
            </a:r>
            <a:r>
              <a:rPr lang="en-US" sz="1600" dirty="0" err="1">
                <a:latin typeface="Arial"/>
                <a:cs typeface="Arial"/>
              </a:rPr>
              <a:t>LiRN</a:t>
            </a:r>
            <a:r>
              <a:rPr lang="en-US" sz="1600" dirty="0">
                <a:latin typeface="Arial"/>
                <a:cs typeface="Arial"/>
              </a:rPr>
              <a:t> throughout the year creates uncertainty as to the amount we would need to budget for. </a:t>
            </a:r>
          </a:p>
          <a:p>
            <a:pPr marL="285750" indent="-285750">
              <a:lnSpc>
                <a:spcPct val="100000"/>
              </a:lnSpc>
            </a:pPr>
            <a:r>
              <a:rPr lang="en-US" sz="1600" dirty="0">
                <a:latin typeface="Arial"/>
                <a:cs typeface="Arial"/>
              </a:rPr>
              <a:t>Philosophical reason: It’s part of the Association’s role as employer to approve professional development for its staff.</a:t>
            </a:r>
          </a:p>
          <a:p>
            <a:pPr marL="0" indent="0">
              <a:lnSpc>
                <a:spcPct val="100000"/>
              </a:lnSpc>
              <a:buNone/>
            </a:pPr>
            <a:r>
              <a:rPr lang="en-US" sz="1600" dirty="0">
                <a:latin typeface="Arial"/>
                <a:cs typeface="Arial"/>
              </a:rPr>
              <a:t>There is no need for a business case, with one exception – bursaries for Library Technician Diplomas.</a:t>
            </a:r>
          </a:p>
        </p:txBody>
      </p:sp>
    </p:spTree>
    <p:extLst>
      <p:ext uri="{BB962C8B-B14F-4D97-AF65-F5344CB8AC3E}">
        <p14:creationId xmlns:p14="http://schemas.microsoft.com/office/powerpoint/2010/main" val="8367554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329" name="Rectangle 11328">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323" name="Picture 11322" descr="Glasses on top of a book">
            <a:extLst>
              <a:ext uri="{FF2B5EF4-FFF2-40B4-BE49-F238E27FC236}">
                <a16:creationId xmlns:a16="http://schemas.microsoft.com/office/drawing/2014/main" id="{0325BD50-E365-494D-8B8A-D4C7E23D5F6B}"/>
              </a:ext>
            </a:extLst>
          </p:cNvPr>
          <p:cNvPicPr>
            <a:picLocks noChangeAspect="1"/>
          </p:cNvPicPr>
          <p:nvPr/>
        </p:nvPicPr>
        <p:blipFill rotWithShape="1">
          <a:blip r:embed="rId3"/>
          <a:srcRect t="9091" r="23872"/>
          <a:stretch/>
        </p:blipFill>
        <p:spPr>
          <a:xfrm>
            <a:off x="3523488" y="10"/>
            <a:ext cx="8668512" cy="6857990"/>
          </a:xfrm>
          <a:prstGeom prst="rect">
            <a:avLst/>
          </a:prstGeom>
        </p:spPr>
      </p:pic>
      <p:sp>
        <p:nvSpPr>
          <p:cNvPr id="11331" name="Rectangle 11330">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ACA6C39-E571-F049-611C-2788C6798BB3}"/>
              </a:ext>
            </a:extLst>
          </p:cNvPr>
          <p:cNvSpPr>
            <a:spLocks noGrp="1"/>
          </p:cNvSpPr>
          <p:nvPr>
            <p:ph type="title"/>
          </p:nvPr>
        </p:nvSpPr>
        <p:spPr>
          <a:xfrm>
            <a:off x="371094" y="1161288"/>
            <a:ext cx="3438144" cy="1124712"/>
          </a:xfrm>
        </p:spPr>
        <p:txBody>
          <a:bodyPr anchor="b">
            <a:normAutofit/>
          </a:bodyPr>
          <a:lstStyle/>
          <a:p>
            <a:r>
              <a:rPr lang="en-US" sz="2600" b="1"/>
              <a:t>Notes on Professional Development Expenses</a:t>
            </a:r>
            <a:endParaRPr lang="en-CA" sz="2600"/>
          </a:p>
        </p:txBody>
      </p:sp>
      <p:sp>
        <p:nvSpPr>
          <p:cNvPr id="11333" name="Rectangle 11332">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335" name="Rectangle 11334">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5228E341-669E-6AAB-EBDD-4B22D4F4702E}"/>
              </a:ext>
            </a:extLst>
          </p:cNvPr>
          <p:cNvSpPr>
            <a:spLocks noGrp="1"/>
          </p:cNvSpPr>
          <p:nvPr>
            <p:ph idx="1"/>
          </p:nvPr>
        </p:nvSpPr>
        <p:spPr>
          <a:xfrm>
            <a:off x="371094" y="2718054"/>
            <a:ext cx="5213125" cy="3207258"/>
          </a:xfrm>
        </p:spPr>
        <p:txBody>
          <a:bodyPr vert="horz" lIns="91440" tIns="45720" rIns="91440" bIns="45720" rtlCol="0" anchor="t">
            <a:noAutofit/>
          </a:bodyPr>
          <a:lstStyle/>
          <a:p>
            <a:pPr marL="0" indent="0">
              <a:lnSpc>
                <a:spcPct val="100000"/>
              </a:lnSpc>
              <a:buNone/>
            </a:pPr>
            <a:r>
              <a:rPr lang="en-US" sz="1600" b="1" i="1" dirty="0">
                <a:latin typeface="Arial"/>
                <a:cs typeface="Arial"/>
              </a:rPr>
              <a:t>Learn with LiRN </a:t>
            </a:r>
            <a:r>
              <a:rPr lang="en-US" sz="1600" b="1" dirty="0">
                <a:latin typeface="Arial"/>
                <a:cs typeface="Arial"/>
              </a:rPr>
              <a:t>Annual Conference – Don’t include in your grant request</a:t>
            </a:r>
          </a:p>
          <a:p>
            <a:pPr marL="0" indent="0">
              <a:lnSpc>
                <a:spcPct val="100000"/>
              </a:lnSpc>
              <a:buNone/>
            </a:pPr>
            <a:r>
              <a:rPr lang="en-US" sz="1600" dirty="0">
                <a:latin typeface="Arial"/>
                <a:cs typeface="Arial"/>
              </a:rPr>
              <a:t>Expenses for the Conference do not need to be included in your annual budget unless you intend to send more than one </a:t>
            </a:r>
            <a:r>
              <a:rPr lang="en-US" sz="1600">
                <a:latin typeface="Arial"/>
                <a:cs typeface="Arial"/>
              </a:rPr>
              <a:t>staff person. </a:t>
            </a:r>
            <a:endParaRPr lang="en-US" sz="1600" dirty="0">
              <a:latin typeface="Arial"/>
              <a:cs typeface="Arial"/>
            </a:endParaRPr>
          </a:p>
          <a:p>
            <a:pPr marL="0" indent="0">
              <a:lnSpc>
                <a:spcPct val="100000"/>
              </a:lnSpc>
              <a:buNone/>
            </a:pPr>
            <a:r>
              <a:rPr lang="en-US" sz="1600" dirty="0">
                <a:latin typeface="Arial"/>
                <a:cs typeface="Arial"/>
              </a:rPr>
              <a:t>All staff are encouraged to attend the Annual Conference in person or virtually. </a:t>
            </a:r>
            <a:r>
              <a:rPr lang="en-US" sz="1600" dirty="0" err="1">
                <a:latin typeface="Arial"/>
                <a:cs typeface="Arial"/>
              </a:rPr>
              <a:t>LiRN</a:t>
            </a:r>
            <a:r>
              <a:rPr lang="en-US" sz="1600" dirty="0">
                <a:latin typeface="Arial"/>
                <a:cs typeface="Arial"/>
              </a:rPr>
              <a:t> will cover the cost for one attendee from each Association to attend in person.</a:t>
            </a:r>
          </a:p>
          <a:p>
            <a:pPr marL="0" indent="0">
              <a:lnSpc>
                <a:spcPct val="100000"/>
              </a:lnSpc>
              <a:buNone/>
            </a:pPr>
            <a:r>
              <a:rPr lang="en-US" sz="1600" dirty="0">
                <a:latin typeface="Arial"/>
                <a:cs typeface="Arial"/>
              </a:rPr>
              <a:t>The conference is a centralized service provided to network library staff. Costs are therefore included in that part of </a:t>
            </a:r>
            <a:r>
              <a:rPr lang="en-US" sz="1600" dirty="0" err="1">
                <a:latin typeface="Arial"/>
                <a:cs typeface="Arial"/>
              </a:rPr>
              <a:t>LiRN’s</a:t>
            </a:r>
            <a:r>
              <a:rPr lang="en-US" sz="1600" dirty="0">
                <a:latin typeface="Arial"/>
                <a:cs typeface="Arial"/>
              </a:rPr>
              <a:t> operating budget. The Association, as the employer, still approves attendance.</a:t>
            </a:r>
          </a:p>
        </p:txBody>
      </p:sp>
    </p:spTree>
    <p:extLst>
      <p:ext uri="{BB962C8B-B14F-4D97-AF65-F5344CB8AC3E}">
        <p14:creationId xmlns:p14="http://schemas.microsoft.com/office/powerpoint/2010/main" val="13365814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329" name="Rectangle 11328">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323" name="Picture 11322" descr="Glasses on top of a book">
            <a:extLst>
              <a:ext uri="{FF2B5EF4-FFF2-40B4-BE49-F238E27FC236}">
                <a16:creationId xmlns:a16="http://schemas.microsoft.com/office/drawing/2014/main" id="{0325BD50-E365-494D-8B8A-D4C7E23D5F6B}"/>
              </a:ext>
            </a:extLst>
          </p:cNvPr>
          <p:cNvPicPr>
            <a:picLocks noChangeAspect="1"/>
          </p:cNvPicPr>
          <p:nvPr/>
        </p:nvPicPr>
        <p:blipFill rotWithShape="1">
          <a:blip r:embed="rId3"/>
          <a:srcRect t="9091" r="23872"/>
          <a:stretch/>
        </p:blipFill>
        <p:spPr>
          <a:xfrm>
            <a:off x="3523488" y="10"/>
            <a:ext cx="8668512" cy="6857990"/>
          </a:xfrm>
          <a:prstGeom prst="rect">
            <a:avLst/>
          </a:prstGeom>
        </p:spPr>
      </p:pic>
      <p:sp>
        <p:nvSpPr>
          <p:cNvPr id="11331" name="Rectangle 11330">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ACA6C39-E571-F049-611C-2788C6798BB3}"/>
              </a:ext>
            </a:extLst>
          </p:cNvPr>
          <p:cNvSpPr>
            <a:spLocks noGrp="1"/>
          </p:cNvSpPr>
          <p:nvPr>
            <p:ph type="title"/>
          </p:nvPr>
        </p:nvSpPr>
        <p:spPr>
          <a:xfrm>
            <a:off x="371094" y="1161288"/>
            <a:ext cx="3438144" cy="1124712"/>
          </a:xfrm>
        </p:spPr>
        <p:txBody>
          <a:bodyPr anchor="b">
            <a:normAutofit/>
          </a:bodyPr>
          <a:lstStyle/>
          <a:p>
            <a:r>
              <a:rPr lang="en-US" sz="2600" b="1"/>
              <a:t>Notes on Professional Development Expenses</a:t>
            </a:r>
            <a:endParaRPr lang="en-CA" sz="2600"/>
          </a:p>
        </p:txBody>
      </p:sp>
      <p:sp>
        <p:nvSpPr>
          <p:cNvPr id="11333" name="Rectangle 11332">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335" name="Rectangle 11334">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5228E341-669E-6AAB-EBDD-4B22D4F4702E}"/>
              </a:ext>
            </a:extLst>
          </p:cNvPr>
          <p:cNvSpPr>
            <a:spLocks noGrp="1"/>
          </p:cNvSpPr>
          <p:nvPr>
            <p:ph idx="1"/>
          </p:nvPr>
        </p:nvSpPr>
        <p:spPr>
          <a:xfrm>
            <a:off x="371094" y="2718054"/>
            <a:ext cx="5213125" cy="3207258"/>
          </a:xfrm>
        </p:spPr>
        <p:txBody>
          <a:bodyPr vert="horz" lIns="91440" tIns="45720" rIns="91440" bIns="45720" rtlCol="0" anchor="t">
            <a:noAutofit/>
          </a:bodyPr>
          <a:lstStyle/>
          <a:p>
            <a:pPr marL="0" indent="0">
              <a:lnSpc>
                <a:spcPct val="100000"/>
              </a:lnSpc>
              <a:buNone/>
            </a:pPr>
            <a:r>
              <a:rPr lang="en-US" sz="1600" b="1" dirty="0">
                <a:latin typeface="Arial"/>
                <a:cs typeface="Arial"/>
              </a:rPr>
              <a:t>Library Technician Program Bursaries – Do include in your grant request, but please provide a business case</a:t>
            </a:r>
          </a:p>
          <a:p>
            <a:pPr marL="0" indent="0">
              <a:lnSpc>
                <a:spcPct val="100000"/>
              </a:lnSpc>
              <a:buNone/>
            </a:pPr>
            <a:r>
              <a:rPr lang="en-US" sz="1600" dirty="0">
                <a:latin typeface="Arial"/>
                <a:cs typeface="Arial"/>
              </a:rPr>
              <a:t>LiRN may grant bursaries for staff to enroll in library technician diploma or certificate programs from accredited colleges. </a:t>
            </a:r>
          </a:p>
          <a:p>
            <a:pPr marL="0" indent="0">
              <a:lnSpc>
                <a:spcPct val="100000"/>
              </a:lnSpc>
              <a:buNone/>
            </a:pPr>
            <a:r>
              <a:rPr lang="en-US" sz="1600" dirty="0">
                <a:latin typeface="Arial"/>
                <a:cs typeface="Arial"/>
              </a:rPr>
              <a:t>Funds for attendance should be requested in your budget along with a business case. </a:t>
            </a:r>
          </a:p>
          <a:p>
            <a:pPr marL="0" indent="0">
              <a:lnSpc>
                <a:spcPct val="100000"/>
              </a:lnSpc>
              <a:buNone/>
            </a:pPr>
            <a:r>
              <a:rPr lang="en-US" sz="1600" dirty="0">
                <a:latin typeface="Arial"/>
                <a:cs typeface="Arial"/>
              </a:rPr>
              <a:t>A business case is requested in this instance because of the greater length and cost of the commitment. </a:t>
            </a:r>
          </a:p>
          <a:p>
            <a:pPr marL="0" indent="0">
              <a:lnSpc>
                <a:spcPct val="100000"/>
              </a:lnSpc>
              <a:buNone/>
            </a:pPr>
            <a:endParaRPr lang="en-US" sz="1600" b="1" dirty="0">
              <a:latin typeface="Arial"/>
              <a:cs typeface="Arial"/>
            </a:endParaRPr>
          </a:p>
        </p:txBody>
      </p:sp>
    </p:spTree>
    <p:extLst>
      <p:ext uri="{BB962C8B-B14F-4D97-AF65-F5344CB8AC3E}">
        <p14:creationId xmlns:p14="http://schemas.microsoft.com/office/powerpoint/2010/main" val="6126379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Content Placeholder 5" descr="Cog wheels">
            <a:extLst>
              <a:ext uri="{FF2B5EF4-FFF2-40B4-BE49-F238E27FC236}">
                <a16:creationId xmlns:a16="http://schemas.microsoft.com/office/drawing/2014/main" id="{889865CA-7A3E-F07F-9B5B-C5F1E0E90859}"/>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t="7522" b="7522"/>
          <a:stretch/>
        </p:blipFill>
        <p:spPr>
          <a:xfrm>
            <a:off x="20" y="10"/>
            <a:ext cx="12191980" cy="6857990"/>
          </a:xfrm>
          <a:prstGeom prst="rect">
            <a:avLst/>
          </a:prstGeom>
        </p:spPr>
      </p:pic>
      <p:sp>
        <p:nvSpPr>
          <p:cNvPr id="37" name="Rectangle 36">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85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455DB5A-DED1-AAFE-0632-26A3D3F71760}"/>
              </a:ext>
            </a:extLst>
          </p:cNvPr>
          <p:cNvSpPr>
            <a:spLocks noGrp="1"/>
          </p:cNvSpPr>
          <p:nvPr>
            <p:ph type="title"/>
          </p:nvPr>
        </p:nvSpPr>
        <p:spPr>
          <a:xfrm>
            <a:off x="-3039" y="425950"/>
            <a:ext cx="12191796" cy="744836"/>
          </a:xfrm>
        </p:spPr>
        <p:txBody>
          <a:bodyPr vert="horz" lIns="91440" tIns="45720" rIns="91440" bIns="45720" rtlCol="0" anchor="ctr">
            <a:normAutofit/>
          </a:bodyPr>
          <a:lstStyle/>
          <a:p>
            <a:pPr algn="ctr"/>
            <a:r>
              <a:rPr lang="en-US" sz="3600" b="1" dirty="0">
                <a:solidFill>
                  <a:schemeClr val="tx1">
                    <a:lumMod val="85000"/>
                    <a:lumOff val="15000"/>
                  </a:schemeClr>
                </a:solidFill>
              </a:rPr>
              <a:t>Gearing up for the 2026 Budget</a:t>
            </a:r>
          </a:p>
        </p:txBody>
      </p:sp>
      <p:cxnSp>
        <p:nvCxnSpPr>
          <p:cNvPr id="39" name="Straight Connector 38">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35069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24356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446179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398" name="Rectangle 11397">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122" name="Picture 2" descr="Photocopier outline">
            <a:extLst>
              <a:ext uri="{FF2B5EF4-FFF2-40B4-BE49-F238E27FC236}">
                <a16:creationId xmlns:a16="http://schemas.microsoft.com/office/drawing/2014/main" id="{1D68D481-2702-F264-6C35-38A6289E8436}"/>
              </a:ext>
            </a:extLst>
          </p:cNvPr>
          <p:cNvPicPr>
            <a:picLocks noChangeAspect="1" noChangeArrowheads="1"/>
          </p:cNvPicPr>
          <p:nvPr/>
        </p:nvPicPr>
        <p:blipFill rotWithShape="1">
          <a:blip r:embed="rId3">
            <a:extLst>
              <a:ext uri="{96DAC541-7B7A-43D3-8B79-37D633B846F1}">
                <asvg:svgBlip xmlns:asvg="http://schemas.microsoft.com/office/drawing/2016/SVG/main" r:embed="rId4"/>
              </a:ext>
            </a:extLst>
          </a:blip>
          <a:srcRect t="10443" b="10443"/>
          <a:stretch/>
        </p:blipFill>
        <p:spPr bwMode="auto">
          <a:xfrm>
            <a:off x="3523488" y="10"/>
            <a:ext cx="8668512" cy="6857990"/>
          </a:xfrm>
          <a:prstGeom prst="rect">
            <a:avLst/>
          </a:prstGeom>
          <a:noFill/>
          <a:extLst>
            <a:ext uri="{909E8E84-426E-40DD-AFC4-6F175D3DCCD1}">
              <a14:hiddenFill xmlns:a14="http://schemas.microsoft.com/office/drawing/2010/main">
                <a:solidFill>
                  <a:srgbClr val="FFFFFF"/>
                </a:solidFill>
              </a14:hiddenFill>
            </a:ext>
          </a:extLst>
        </p:spPr>
      </p:pic>
      <p:sp>
        <p:nvSpPr>
          <p:cNvPr id="11400" name="Rectangle 11399">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ACA6C39-E571-F049-611C-2788C6798BB3}"/>
              </a:ext>
            </a:extLst>
          </p:cNvPr>
          <p:cNvSpPr>
            <a:spLocks noGrp="1"/>
          </p:cNvSpPr>
          <p:nvPr>
            <p:ph type="title"/>
          </p:nvPr>
        </p:nvSpPr>
        <p:spPr>
          <a:xfrm>
            <a:off x="371094" y="1161288"/>
            <a:ext cx="3438144" cy="1124712"/>
          </a:xfrm>
        </p:spPr>
        <p:txBody>
          <a:bodyPr anchor="b">
            <a:normAutofit/>
          </a:bodyPr>
          <a:lstStyle/>
          <a:p>
            <a:r>
              <a:rPr lang="en-US" sz="2800" b="1"/>
              <a:t>Capital Expenses</a:t>
            </a:r>
            <a:endParaRPr lang="en-CA" sz="2800"/>
          </a:p>
        </p:txBody>
      </p:sp>
      <p:sp>
        <p:nvSpPr>
          <p:cNvPr id="11402" name="Rectangle 11401">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404" name="Rectangle 11403">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5228E341-669E-6AAB-EBDD-4B22D4F4702E}"/>
              </a:ext>
            </a:extLst>
          </p:cNvPr>
          <p:cNvSpPr>
            <a:spLocks noGrp="1"/>
          </p:cNvSpPr>
          <p:nvPr>
            <p:ph idx="1"/>
          </p:nvPr>
        </p:nvSpPr>
        <p:spPr>
          <a:xfrm>
            <a:off x="371094" y="2718054"/>
            <a:ext cx="5207517" cy="3207258"/>
          </a:xfrm>
        </p:spPr>
        <p:txBody>
          <a:bodyPr anchor="t">
            <a:normAutofit/>
          </a:bodyPr>
          <a:lstStyle/>
          <a:p>
            <a:pPr marL="0" indent="0">
              <a:buNone/>
            </a:pPr>
            <a:r>
              <a:rPr lang="en-US" sz="1600" dirty="0">
                <a:effectLst/>
                <a:latin typeface="Arial" panose="020B0604020202020204" pitchFamily="34" charset="0"/>
                <a:ea typeface="Century Gothic" panose="020B0502020202020204" pitchFamily="34" charset="0"/>
                <a:cs typeface="Arial" panose="020B0604020202020204" pitchFamily="34" charset="0"/>
              </a:rPr>
              <a:t>These tend to be one-off purchases (although the cost may be amortized over several years). </a:t>
            </a:r>
          </a:p>
          <a:p>
            <a:pPr marL="0" indent="0">
              <a:buNone/>
            </a:pPr>
            <a:r>
              <a:rPr lang="en-US" sz="1600" dirty="0">
                <a:effectLst/>
                <a:latin typeface="Arial" panose="020B0604020202020204" pitchFamily="34" charset="0"/>
                <a:ea typeface="Century Gothic" panose="020B0502020202020204" pitchFamily="34" charset="0"/>
                <a:cs typeface="Arial" panose="020B0604020202020204" pitchFamily="34" charset="0"/>
              </a:rPr>
              <a:t>Things such as all-in-one machines that need to be replaced should be included here – </a:t>
            </a:r>
            <a:r>
              <a:rPr lang="en-US" sz="1600" b="1" dirty="0">
                <a:effectLst/>
                <a:latin typeface="Arial" panose="020B0604020202020204" pitchFamily="34" charset="0"/>
                <a:ea typeface="Century Gothic" panose="020B0502020202020204" pitchFamily="34" charset="0"/>
                <a:cs typeface="Arial" panose="020B0604020202020204" pitchFamily="34" charset="0"/>
              </a:rPr>
              <a:t>don’t forget to check out the Ricoh photocopier catalogue for budgeting purposes!</a:t>
            </a:r>
          </a:p>
          <a:p>
            <a:pPr marL="0" indent="0">
              <a:buNone/>
            </a:pPr>
            <a:r>
              <a:rPr lang="en-US" sz="1600" dirty="0">
                <a:latin typeface="Arial" panose="020B0604020202020204" pitchFamily="34" charset="0"/>
                <a:ea typeface="Century Gothic" panose="020B0502020202020204" pitchFamily="34" charset="0"/>
                <a:cs typeface="Arial" panose="020B0604020202020204" pitchFamily="34" charset="0"/>
              </a:rPr>
              <a:t>Anticipate your upcoming needs. Take stock of the equipment you have. Consider its state of repair and age. Reflect on whether you need new items, such as an additional computer for an influx of new users.</a:t>
            </a:r>
            <a:r>
              <a:rPr lang="en-US" sz="1600" b="1" dirty="0">
                <a:latin typeface="Arial" panose="020B0604020202020204" pitchFamily="34" charset="0"/>
                <a:ea typeface="Century Gothic" panose="020B0502020202020204" pitchFamily="34" charset="0"/>
                <a:cs typeface="Arial" panose="020B0604020202020204" pitchFamily="34" charset="0"/>
              </a:rPr>
              <a:t> Include these items under Capital Expenses, along with a business case. </a:t>
            </a:r>
            <a:endParaRPr lang="en-US" sz="1600" b="1" dirty="0">
              <a:effectLst/>
              <a:latin typeface="Arial" panose="020B0604020202020204" pitchFamily="34" charset="0"/>
              <a:ea typeface="Century Gothic" panose="020B0502020202020204" pitchFamily="34" charset="0"/>
              <a:cs typeface="Arial" panose="020B0604020202020204" pitchFamily="34" charset="0"/>
            </a:endParaRPr>
          </a:p>
        </p:txBody>
      </p:sp>
    </p:spTree>
    <p:extLst>
      <p:ext uri="{BB962C8B-B14F-4D97-AF65-F5344CB8AC3E}">
        <p14:creationId xmlns:p14="http://schemas.microsoft.com/office/powerpoint/2010/main" val="37917804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413" name="Rectangle 11412">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150" name="Picture 6" descr="Doubtful man in pink background">
            <a:extLst>
              <a:ext uri="{FF2B5EF4-FFF2-40B4-BE49-F238E27FC236}">
                <a16:creationId xmlns:a16="http://schemas.microsoft.com/office/drawing/2014/main" id="{82EE41BD-18E0-82FA-8AD3-52578381B6D3}"/>
              </a:ext>
            </a:extLst>
          </p:cNvPr>
          <p:cNvPicPr>
            <a:picLocks noChangeAspect="1" noChangeArrowheads="1"/>
          </p:cNvPicPr>
          <p:nvPr/>
        </p:nvPicPr>
        <p:blipFill rotWithShape="1">
          <a:blip r:embed="rId3"/>
          <a:srcRect t="7538" r="23010" b="1211"/>
          <a:stretch/>
        </p:blipFill>
        <p:spPr bwMode="auto">
          <a:xfrm>
            <a:off x="3523488" y="10"/>
            <a:ext cx="8668512" cy="6857990"/>
          </a:xfrm>
          <a:prstGeom prst="rect">
            <a:avLst/>
          </a:prstGeom>
          <a:noFill/>
          <a:extLst>
            <a:ext uri="{909E8E84-426E-40DD-AFC4-6F175D3DCCD1}">
              <a14:hiddenFill xmlns:a14="http://schemas.microsoft.com/office/drawing/2010/main">
                <a:solidFill>
                  <a:srgbClr val="FFFFFF"/>
                </a:solidFill>
              </a14:hiddenFill>
            </a:ext>
          </a:extLst>
        </p:spPr>
      </p:pic>
      <p:sp>
        <p:nvSpPr>
          <p:cNvPr id="11415" name="Rectangle 11414">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ACA6C39-E571-F049-611C-2788C6798BB3}"/>
              </a:ext>
            </a:extLst>
          </p:cNvPr>
          <p:cNvSpPr>
            <a:spLocks noGrp="1"/>
          </p:cNvSpPr>
          <p:nvPr>
            <p:ph type="title"/>
          </p:nvPr>
        </p:nvSpPr>
        <p:spPr>
          <a:xfrm>
            <a:off x="371094" y="1161288"/>
            <a:ext cx="3438144" cy="1124712"/>
          </a:xfrm>
        </p:spPr>
        <p:txBody>
          <a:bodyPr anchor="b">
            <a:normAutofit/>
          </a:bodyPr>
          <a:lstStyle/>
          <a:p>
            <a:r>
              <a:rPr lang="en-US" sz="2800" b="1"/>
              <a:t>Other</a:t>
            </a:r>
            <a:endParaRPr lang="en-CA" sz="2800"/>
          </a:p>
        </p:txBody>
      </p:sp>
      <p:sp>
        <p:nvSpPr>
          <p:cNvPr id="11417" name="Rectangle 11416">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419" name="Rectangle 11418">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5228E341-669E-6AAB-EBDD-4B22D4F4702E}"/>
              </a:ext>
            </a:extLst>
          </p:cNvPr>
          <p:cNvSpPr>
            <a:spLocks noGrp="1"/>
          </p:cNvSpPr>
          <p:nvPr>
            <p:ph idx="1"/>
          </p:nvPr>
        </p:nvSpPr>
        <p:spPr>
          <a:xfrm>
            <a:off x="371094" y="2718054"/>
            <a:ext cx="5207517" cy="3207258"/>
          </a:xfrm>
        </p:spPr>
        <p:txBody>
          <a:bodyPr anchor="t">
            <a:normAutofit/>
          </a:bodyPr>
          <a:lstStyle/>
          <a:p>
            <a:pPr marL="0" indent="0">
              <a:buNone/>
            </a:pPr>
            <a:r>
              <a:rPr lang="en-US" sz="1700" dirty="0">
                <a:effectLst/>
                <a:latin typeface="Arial"/>
                <a:ea typeface="Century Gothic" panose="020B0502020202020204" pitchFamily="34" charset="0"/>
                <a:cs typeface="Arial"/>
              </a:rPr>
              <a:t>This item is </a:t>
            </a:r>
            <a:r>
              <a:rPr lang="en-US" sz="1800" dirty="0">
                <a:effectLst/>
                <a:latin typeface="Arial"/>
                <a:ea typeface="Century Gothic" panose="020B0502020202020204" pitchFamily="34" charset="0"/>
                <a:cs typeface="Arial"/>
              </a:rPr>
              <a:t>included</a:t>
            </a:r>
            <a:r>
              <a:rPr lang="en-US" sz="1700" dirty="0">
                <a:effectLst/>
                <a:latin typeface="Arial"/>
                <a:ea typeface="Century Gothic" panose="020B0502020202020204" pitchFamily="34" charset="0"/>
                <a:cs typeface="Arial"/>
              </a:rPr>
              <a:t> for expenses that don’t fall neatly into another category.</a:t>
            </a:r>
            <a:r>
              <a:rPr lang="en-US" sz="1700" dirty="0">
                <a:latin typeface="Arial"/>
                <a:ea typeface="Century Gothic" panose="020B0502020202020204" pitchFamily="34" charset="0"/>
                <a:cs typeface="Arial"/>
              </a:rPr>
              <a:t> </a:t>
            </a:r>
            <a:endParaRPr lang="en-US" sz="1700" b="1">
              <a:latin typeface="Arial" panose="020B0604020202020204" pitchFamily="34" charset="0"/>
              <a:ea typeface="Century Gothic" panose="020B0502020202020204" pitchFamily="34" charset="0"/>
              <a:cs typeface="Arial" panose="020B0604020202020204" pitchFamily="34" charset="0"/>
            </a:endParaRPr>
          </a:p>
          <a:p>
            <a:pPr marL="0" indent="0">
              <a:buNone/>
            </a:pPr>
            <a:r>
              <a:rPr lang="en-US" sz="1700" dirty="0">
                <a:effectLst/>
                <a:latin typeface="Arial"/>
                <a:ea typeface="Century Gothic" panose="020B0502020202020204" pitchFamily="34" charset="0"/>
                <a:cs typeface="Arial"/>
              </a:rPr>
              <a:t>It should be rarely used (if ever). If you do use it, please reach out to </a:t>
            </a:r>
            <a:r>
              <a:rPr lang="en-US" sz="1700" dirty="0" err="1">
                <a:latin typeface="Arial"/>
                <a:ea typeface="Century Gothic" panose="020B0502020202020204" pitchFamily="34" charset="0"/>
                <a:cs typeface="Arial"/>
              </a:rPr>
              <a:t>LiRN</a:t>
            </a:r>
            <a:r>
              <a:rPr lang="en-US" sz="1700" dirty="0">
                <a:latin typeface="Arial"/>
                <a:ea typeface="Century Gothic" panose="020B0502020202020204" pitchFamily="34" charset="0"/>
                <a:cs typeface="Arial"/>
              </a:rPr>
              <a:t> </a:t>
            </a:r>
            <a:r>
              <a:rPr lang="en-US" sz="1700" dirty="0">
                <a:effectLst/>
                <a:latin typeface="Arial"/>
                <a:ea typeface="Century Gothic" panose="020B0502020202020204" pitchFamily="34" charset="0"/>
                <a:cs typeface="Arial"/>
              </a:rPr>
              <a:t>first to see if </a:t>
            </a:r>
            <a:r>
              <a:rPr lang="en-US" sz="1700" dirty="0">
                <a:latin typeface="Arial"/>
                <a:ea typeface="Century Gothic" panose="020B0502020202020204" pitchFamily="34" charset="0"/>
                <a:cs typeface="Arial"/>
              </a:rPr>
              <a:t>the expense better fits somewhere else. </a:t>
            </a:r>
            <a:endParaRPr lang="en-US" sz="1700" b="1">
              <a:latin typeface="Arial" panose="020B0604020202020204" pitchFamily="34" charset="0"/>
              <a:ea typeface="Century Gothic" panose="020B0502020202020204" pitchFamily="34" charset="0"/>
              <a:cs typeface="Arial" panose="020B0604020202020204" pitchFamily="34" charset="0"/>
            </a:endParaRPr>
          </a:p>
          <a:p>
            <a:pPr marL="0" indent="0">
              <a:buNone/>
            </a:pPr>
            <a:r>
              <a:rPr lang="en-US" sz="1700" dirty="0">
                <a:latin typeface="Arial"/>
                <a:ea typeface="Century Gothic" panose="020B0502020202020204" pitchFamily="34" charset="0"/>
                <a:cs typeface="Arial"/>
              </a:rPr>
              <a:t>If it is used, </a:t>
            </a:r>
            <a:r>
              <a:rPr lang="en-US" sz="1700" dirty="0">
                <a:effectLst/>
                <a:latin typeface="Arial"/>
                <a:ea typeface="Century Gothic" panose="020B0502020202020204" pitchFamily="34" charset="0"/>
                <a:cs typeface="Arial"/>
              </a:rPr>
              <a:t>include a note about why </a:t>
            </a:r>
            <a:r>
              <a:rPr lang="en-US" sz="1700" dirty="0">
                <a:latin typeface="Arial"/>
                <a:ea typeface="Century Gothic" panose="020B0502020202020204" pitchFamily="34" charset="0"/>
                <a:cs typeface="Arial"/>
              </a:rPr>
              <a:t>the expense does not fall under another bucket. </a:t>
            </a:r>
            <a:endParaRPr lang="en-US" sz="1700" b="1">
              <a:effectLst/>
              <a:latin typeface="Arial" panose="020B0604020202020204" pitchFamily="34" charset="0"/>
              <a:ea typeface="Century Gothic" panose="020B0502020202020204" pitchFamily="34" charset="0"/>
              <a:cs typeface="Arial" panose="020B0604020202020204" pitchFamily="34" charset="0"/>
            </a:endParaRPr>
          </a:p>
        </p:txBody>
      </p:sp>
    </p:spTree>
    <p:extLst>
      <p:ext uri="{BB962C8B-B14F-4D97-AF65-F5344CB8AC3E}">
        <p14:creationId xmlns:p14="http://schemas.microsoft.com/office/powerpoint/2010/main" val="19104561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Content Placeholder 5" descr="Stack of papers with paper clips">
            <a:extLst>
              <a:ext uri="{FF2B5EF4-FFF2-40B4-BE49-F238E27FC236}">
                <a16:creationId xmlns:a16="http://schemas.microsoft.com/office/drawing/2014/main" id="{889865CA-7A3E-F07F-9B5B-C5F1E0E90859}"/>
              </a:ext>
            </a:extLst>
          </p:cNvPr>
          <p:cNvPicPr>
            <a:picLocks noGrp="1" noChangeAspect="1"/>
          </p:cNvPicPr>
          <p:nvPr>
            <p:ph idx="1"/>
          </p:nvPr>
        </p:nvPicPr>
        <p:blipFill rotWithShape="1">
          <a:blip r:embed="rId3"/>
          <a:srcRect t="6074" b="6074"/>
          <a:stretch/>
        </p:blipFill>
        <p:spPr>
          <a:xfrm>
            <a:off x="20" y="10"/>
            <a:ext cx="12191980" cy="6857990"/>
          </a:xfrm>
          <a:prstGeom prst="rect">
            <a:avLst/>
          </a:prstGeom>
          <a:ln>
            <a:noFill/>
          </a:ln>
        </p:spPr>
      </p:pic>
      <p:sp>
        <p:nvSpPr>
          <p:cNvPr id="37" name="Rectangle 36">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85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455DB5A-DED1-AAFE-0632-26A3D3F71760}"/>
              </a:ext>
            </a:extLst>
          </p:cNvPr>
          <p:cNvSpPr>
            <a:spLocks noGrp="1"/>
          </p:cNvSpPr>
          <p:nvPr>
            <p:ph type="title"/>
          </p:nvPr>
        </p:nvSpPr>
        <p:spPr>
          <a:xfrm>
            <a:off x="-3039" y="425950"/>
            <a:ext cx="12191796" cy="744836"/>
          </a:xfrm>
        </p:spPr>
        <p:txBody>
          <a:bodyPr vert="horz" lIns="91440" tIns="45720" rIns="91440" bIns="45720" rtlCol="0" anchor="ctr">
            <a:normAutofit/>
          </a:bodyPr>
          <a:lstStyle/>
          <a:p>
            <a:pPr algn="ctr"/>
            <a:r>
              <a:rPr lang="en-US" sz="3600" b="1" dirty="0">
                <a:solidFill>
                  <a:schemeClr val="tx1">
                    <a:lumMod val="85000"/>
                    <a:lumOff val="15000"/>
                  </a:schemeClr>
                </a:solidFill>
              </a:rPr>
              <a:t>Excess Fund Balance Primer</a:t>
            </a:r>
            <a:endParaRPr lang="en-US" dirty="0">
              <a:solidFill>
                <a:schemeClr val="tx1">
                  <a:lumMod val="85000"/>
                  <a:lumOff val="15000"/>
                </a:schemeClr>
              </a:solidFill>
            </a:endParaRPr>
          </a:p>
        </p:txBody>
      </p:sp>
      <p:cxnSp>
        <p:nvCxnSpPr>
          <p:cNvPr id="39" name="Straight Connector 38">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35069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24356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67223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A2679492-7988-4050-9056-542444452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13EFA31-1355-2094-0092-515565F12DB0}"/>
              </a:ext>
            </a:extLst>
          </p:cNvPr>
          <p:cNvSpPr>
            <a:spLocks noGrp="1"/>
          </p:cNvSpPr>
          <p:nvPr>
            <p:ph type="title"/>
          </p:nvPr>
        </p:nvSpPr>
        <p:spPr>
          <a:xfrm>
            <a:off x="6392583" y="501651"/>
            <a:ext cx="4414848" cy="1716255"/>
          </a:xfrm>
        </p:spPr>
        <p:txBody>
          <a:bodyPr anchor="b">
            <a:noAutofit/>
          </a:bodyPr>
          <a:lstStyle/>
          <a:p>
            <a:r>
              <a:rPr lang="en-US" sz="5600" b="1" dirty="0"/>
              <a:t>What is a Fund Balance?</a:t>
            </a:r>
            <a:endParaRPr lang="en-CA" sz="5600" b="1" dirty="0"/>
          </a:p>
        </p:txBody>
      </p:sp>
      <p:sp>
        <p:nvSpPr>
          <p:cNvPr id="40" name="Rectangle 39">
            <a:extLst>
              <a:ext uri="{FF2B5EF4-FFF2-40B4-BE49-F238E27FC236}">
                <a16:creationId xmlns:a16="http://schemas.microsoft.com/office/drawing/2014/main" id="{B091B163-7D61-4891-ABCF-5C13D9C418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779911"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Calculator on a notebook">
            <a:extLst>
              <a:ext uri="{FF2B5EF4-FFF2-40B4-BE49-F238E27FC236}">
                <a16:creationId xmlns:a16="http://schemas.microsoft.com/office/drawing/2014/main" id="{17376D3B-8379-D131-755F-F48174DA63B9}"/>
              </a:ext>
            </a:extLst>
          </p:cNvPr>
          <p:cNvPicPr>
            <a:picLocks noChangeAspect="1"/>
          </p:cNvPicPr>
          <p:nvPr/>
        </p:nvPicPr>
        <p:blipFill rotWithShape="1">
          <a:blip r:embed="rId3"/>
          <a:srcRect l="22960" r="21353"/>
          <a:stretch/>
        </p:blipFill>
        <p:spPr>
          <a:xfrm>
            <a:off x="279143" y="299509"/>
            <a:ext cx="5221625" cy="6258983"/>
          </a:xfrm>
          <a:prstGeom prst="rect">
            <a:avLst/>
          </a:prstGeom>
        </p:spPr>
      </p:pic>
      <p:sp>
        <p:nvSpPr>
          <p:cNvPr id="3" name="Content Placeholder 2">
            <a:extLst>
              <a:ext uri="{FF2B5EF4-FFF2-40B4-BE49-F238E27FC236}">
                <a16:creationId xmlns:a16="http://schemas.microsoft.com/office/drawing/2014/main" id="{1660406B-BCFD-B748-B697-A4DFB7F2A73E}"/>
              </a:ext>
            </a:extLst>
          </p:cNvPr>
          <p:cNvSpPr>
            <a:spLocks noGrp="1"/>
          </p:cNvSpPr>
          <p:nvPr>
            <p:ph idx="1"/>
          </p:nvPr>
        </p:nvSpPr>
        <p:spPr>
          <a:xfrm>
            <a:off x="6392583" y="2645922"/>
            <a:ext cx="4434721" cy="3710427"/>
          </a:xfrm>
        </p:spPr>
        <p:txBody>
          <a:bodyPr anchor="t">
            <a:normAutofit/>
          </a:bodyPr>
          <a:lstStyle/>
          <a:p>
            <a:pPr marL="0" indent="0">
              <a:spcAft>
                <a:spcPts val="800"/>
              </a:spcAft>
              <a:buNone/>
            </a:pPr>
            <a:r>
              <a:rPr lang="en-CA" sz="2000" dirty="0">
                <a:solidFill>
                  <a:schemeClr val="tx1">
                    <a:alpha val="80000"/>
                  </a:schemeClr>
                </a:solidFill>
                <a:effectLst/>
                <a:latin typeface="Arial" panose="020B0604020202020204" pitchFamily="34" charset="0"/>
                <a:ea typeface="Century Gothic" panose="020B0502020202020204" pitchFamily="34" charset="0"/>
                <a:cs typeface="Arial" panose="020B0604020202020204" pitchFamily="34" charset="0"/>
              </a:rPr>
              <a:t>A fund balance develops when there is an excess of grant funding that has not been spent on operating the library. </a:t>
            </a:r>
          </a:p>
          <a:p>
            <a:pPr marL="0" indent="0">
              <a:spcAft>
                <a:spcPts val="800"/>
              </a:spcAft>
              <a:buNone/>
            </a:pPr>
            <a:r>
              <a:rPr lang="en-CA" sz="2000" dirty="0">
                <a:solidFill>
                  <a:schemeClr val="tx1">
                    <a:alpha val="80000"/>
                  </a:schemeClr>
                </a:solidFill>
                <a:latin typeface="Arial" panose="020B0604020202020204" pitchFamily="34" charset="0"/>
                <a:ea typeface="Century Gothic" panose="020B0502020202020204" pitchFamily="34" charset="0"/>
                <a:cs typeface="Arial" panose="020B0604020202020204" pitchFamily="34" charset="0"/>
              </a:rPr>
              <a:t>Fund balances are included in the required financial reporting provided by Associations.</a:t>
            </a:r>
            <a:endParaRPr lang="en-CA" sz="2000" dirty="0">
              <a:solidFill>
                <a:schemeClr val="tx1">
                  <a:alpha val="80000"/>
                </a:schemeClr>
              </a:solidFill>
              <a:effectLst/>
              <a:latin typeface="Arial" panose="020B0604020202020204" pitchFamily="34" charset="0"/>
              <a:ea typeface="Century Gothic" panose="020B0502020202020204" pitchFamily="34" charset="0"/>
              <a:cs typeface="Arial" panose="020B0604020202020204" pitchFamily="34" charset="0"/>
            </a:endParaRPr>
          </a:p>
        </p:txBody>
      </p:sp>
      <p:cxnSp>
        <p:nvCxnSpPr>
          <p:cNvPr id="42" name="Straight Connector 41">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9272"/>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15646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A2679492-7988-4050-9056-542444452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13EFA31-1355-2094-0092-515565F12DB0}"/>
              </a:ext>
            </a:extLst>
          </p:cNvPr>
          <p:cNvSpPr>
            <a:spLocks noGrp="1"/>
          </p:cNvSpPr>
          <p:nvPr>
            <p:ph type="title"/>
          </p:nvPr>
        </p:nvSpPr>
        <p:spPr>
          <a:xfrm>
            <a:off x="6392583" y="501651"/>
            <a:ext cx="4414848" cy="1716255"/>
          </a:xfrm>
        </p:spPr>
        <p:txBody>
          <a:bodyPr anchor="b">
            <a:noAutofit/>
          </a:bodyPr>
          <a:lstStyle/>
          <a:p>
            <a:r>
              <a:rPr lang="en-US" sz="5600" b="1" dirty="0"/>
              <a:t>What is an EFB?</a:t>
            </a:r>
            <a:endParaRPr lang="en-CA" sz="5600" b="1" dirty="0"/>
          </a:p>
        </p:txBody>
      </p:sp>
      <p:sp>
        <p:nvSpPr>
          <p:cNvPr id="40" name="Rectangle 39">
            <a:extLst>
              <a:ext uri="{FF2B5EF4-FFF2-40B4-BE49-F238E27FC236}">
                <a16:creationId xmlns:a16="http://schemas.microsoft.com/office/drawing/2014/main" id="{B091B163-7D61-4891-ABCF-5C13D9C418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779911"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Calculator on a notebook">
            <a:extLst>
              <a:ext uri="{FF2B5EF4-FFF2-40B4-BE49-F238E27FC236}">
                <a16:creationId xmlns:a16="http://schemas.microsoft.com/office/drawing/2014/main" id="{17376D3B-8379-D131-755F-F48174DA63B9}"/>
              </a:ext>
            </a:extLst>
          </p:cNvPr>
          <p:cNvPicPr>
            <a:picLocks noChangeAspect="1"/>
          </p:cNvPicPr>
          <p:nvPr/>
        </p:nvPicPr>
        <p:blipFill rotWithShape="1">
          <a:blip r:embed="rId3"/>
          <a:srcRect l="22960" r="21353"/>
          <a:stretch/>
        </p:blipFill>
        <p:spPr>
          <a:xfrm>
            <a:off x="279143" y="299509"/>
            <a:ext cx="5221625" cy="6258983"/>
          </a:xfrm>
          <a:prstGeom prst="rect">
            <a:avLst/>
          </a:prstGeom>
        </p:spPr>
      </p:pic>
      <p:sp>
        <p:nvSpPr>
          <p:cNvPr id="3" name="Content Placeholder 2">
            <a:extLst>
              <a:ext uri="{FF2B5EF4-FFF2-40B4-BE49-F238E27FC236}">
                <a16:creationId xmlns:a16="http://schemas.microsoft.com/office/drawing/2014/main" id="{1660406B-BCFD-B748-B697-A4DFB7F2A73E}"/>
              </a:ext>
            </a:extLst>
          </p:cNvPr>
          <p:cNvSpPr>
            <a:spLocks noGrp="1"/>
          </p:cNvSpPr>
          <p:nvPr>
            <p:ph idx="1"/>
          </p:nvPr>
        </p:nvSpPr>
        <p:spPr>
          <a:xfrm>
            <a:off x="6392583" y="2645922"/>
            <a:ext cx="4434721" cy="3710427"/>
          </a:xfrm>
        </p:spPr>
        <p:txBody>
          <a:bodyPr anchor="t">
            <a:normAutofit lnSpcReduction="10000"/>
          </a:bodyPr>
          <a:lstStyle/>
          <a:p>
            <a:pPr marL="0" indent="0">
              <a:spcAft>
                <a:spcPts val="800"/>
              </a:spcAft>
              <a:buNone/>
            </a:pPr>
            <a:r>
              <a:rPr lang="en-CA" sz="2000" dirty="0">
                <a:solidFill>
                  <a:schemeClr val="tx1">
                    <a:alpha val="80000"/>
                  </a:schemeClr>
                </a:solidFill>
                <a:effectLst/>
                <a:latin typeface="Arial" panose="020B0604020202020204" pitchFamily="34" charset="0"/>
                <a:ea typeface="Century Gothic" panose="020B0502020202020204" pitchFamily="34" charset="0"/>
                <a:cs typeface="Arial" panose="020B0604020202020204" pitchFamily="34" charset="0"/>
              </a:rPr>
              <a:t>LiRN’s Board of Directors approved a Grant Administration Policy in 2021 on the advice of its auditor, which caps the amount of fund balance in the library’s account at 10% of their annual grant from LiRN. </a:t>
            </a:r>
          </a:p>
          <a:p>
            <a:pPr marL="0" indent="0">
              <a:spcAft>
                <a:spcPts val="800"/>
              </a:spcAft>
              <a:buNone/>
            </a:pPr>
            <a:r>
              <a:rPr lang="en-CA" sz="2000" dirty="0">
                <a:solidFill>
                  <a:schemeClr val="tx1">
                    <a:alpha val="80000"/>
                  </a:schemeClr>
                </a:solidFill>
                <a:latin typeface="Arial" panose="020B0604020202020204" pitchFamily="34" charset="0"/>
                <a:ea typeface="Century Gothic" panose="020B0502020202020204" pitchFamily="34" charset="0"/>
                <a:cs typeface="Arial" panose="020B0604020202020204" pitchFamily="34" charset="0"/>
              </a:rPr>
              <a:t>In other words, the association can carry over up to 10% of its library grant. </a:t>
            </a:r>
            <a:endParaRPr lang="en-CA" sz="2000" dirty="0">
              <a:solidFill>
                <a:schemeClr val="tx1">
                  <a:alpha val="80000"/>
                </a:schemeClr>
              </a:solidFill>
              <a:effectLst/>
              <a:latin typeface="Arial" panose="020B0604020202020204" pitchFamily="34" charset="0"/>
              <a:ea typeface="Century Gothic" panose="020B0502020202020204" pitchFamily="34" charset="0"/>
              <a:cs typeface="Arial" panose="020B0604020202020204" pitchFamily="34" charset="0"/>
            </a:endParaRPr>
          </a:p>
          <a:p>
            <a:pPr marL="0" indent="0">
              <a:spcAft>
                <a:spcPts val="800"/>
              </a:spcAft>
              <a:buNone/>
            </a:pPr>
            <a:r>
              <a:rPr lang="en-CA" sz="2000" dirty="0">
                <a:solidFill>
                  <a:schemeClr val="tx1">
                    <a:alpha val="80000"/>
                  </a:schemeClr>
                </a:solidFill>
                <a:latin typeface="Arial" panose="020B0604020202020204" pitchFamily="34" charset="0"/>
                <a:ea typeface="Century Gothic" panose="020B0502020202020204" pitchFamily="34" charset="0"/>
                <a:cs typeface="Arial" panose="020B0604020202020204" pitchFamily="34" charset="0"/>
              </a:rPr>
              <a:t>An excess fund balance, or EFB, exists where the fund balance is higher than cap.</a:t>
            </a:r>
            <a:endParaRPr lang="en-CA" sz="2000" dirty="0">
              <a:solidFill>
                <a:schemeClr val="tx1">
                  <a:alpha val="80000"/>
                </a:schemeClr>
              </a:solidFill>
              <a:effectLst/>
              <a:latin typeface="Arial" panose="020B0604020202020204" pitchFamily="34" charset="0"/>
              <a:ea typeface="Century Gothic" panose="020B0502020202020204" pitchFamily="34" charset="0"/>
              <a:cs typeface="Arial" panose="020B0604020202020204" pitchFamily="34" charset="0"/>
            </a:endParaRPr>
          </a:p>
          <a:p>
            <a:pPr marL="0" indent="0">
              <a:spcAft>
                <a:spcPts val="800"/>
              </a:spcAft>
              <a:buNone/>
            </a:pPr>
            <a:endParaRPr lang="en-CA" sz="2000" dirty="0">
              <a:solidFill>
                <a:schemeClr val="tx1">
                  <a:alpha val="80000"/>
                </a:schemeClr>
              </a:solidFill>
              <a:effectLst/>
              <a:latin typeface="Arial" panose="020B0604020202020204" pitchFamily="34" charset="0"/>
              <a:ea typeface="Century Gothic" panose="020B0502020202020204" pitchFamily="34" charset="0"/>
              <a:cs typeface="Arial" panose="020B0604020202020204" pitchFamily="34" charset="0"/>
            </a:endParaRPr>
          </a:p>
        </p:txBody>
      </p:sp>
      <p:cxnSp>
        <p:nvCxnSpPr>
          <p:cNvPr id="42" name="Straight Connector 41">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9272"/>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87358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2679492-7988-4050-9056-542444452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13EFA31-1355-2094-0092-515565F12DB0}"/>
              </a:ext>
            </a:extLst>
          </p:cNvPr>
          <p:cNvSpPr>
            <a:spLocks noGrp="1"/>
          </p:cNvSpPr>
          <p:nvPr>
            <p:ph type="title"/>
          </p:nvPr>
        </p:nvSpPr>
        <p:spPr>
          <a:xfrm>
            <a:off x="6392583" y="501651"/>
            <a:ext cx="4414848" cy="1716255"/>
          </a:xfrm>
        </p:spPr>
        <p:txBody>
          <a:bodyPr anchor="b">
            <a:normAutofit/>
          </a:bodyPr>
          <a:lstStyle/>
          <a:p>
            <a:r>
              <a:rPr lang="en-US" sz="5600" b="1" dirty="0"/>
              <a:t>EFB Recovery</a:t>
            </a:r>
            <a:endParaRPr lang="en-CA" sz="5600" b="1" dirty="0"/>
          </a:p>
        </p:txBody>
      </p:sp>
      <p:sp>
        <p:nvSpPr>
          <p:cNvPr id="12" name="Rectangle 11">
            <a:extLst>
              <a:ext uri="{FF2B5EF4-FFF2-40B4-BE49-F238E27FC236}">
                <a16:creationId xmlns:a16="http://schemas.microsoft.com/office/drawing/2014/main" id="{B091B163-7D61-4891-ABCF-5C13D9C418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779911"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Calculator on a notebook">
            <a:extLst>
              <a:ext uri="{FF2B5EF4-FFF2-40B4-BE49-F238E27FC236}">
                <a16:creationId xmlns:a16="http://schemas.microsoft.com/office/drawing/2014/main" id="{17376D3B-8379-D131-755F-F48174DA63B9}"/>
              </a:ext>
            </a:extLst>
          </p:cNvPr>
          <p:cNvPicPr>
            <a:picLocks noChangeAspect="1"/>
          </p:cNvPicPr>
          <p:nvPr/>
        </p:nvPicPr>
        <p:blipFill rotWithShape="1">
          <a:blip r:embed="rId3"/>
          <a:srcRect l="22960" r="21353"/>
          <a:stretch/>
        </p:blipFill>
        <p:spPr>
          <a:xfrm>
            <a:off x="279143" y="299509"/>
            <a:ext cx="5221625" cy="6258983"/>
          </a:xfrm>
          <a:prstGeom prst="rect">
            <a:avLst/>
          </a:prstGeom>
        </p:spPr>
      </p:pic>
      <p:sp>
        <p:nvSpPr>
          <p:cNvPr id="3" name="Content Placeholder 2">
            <a:extLst>
              <a:ext uri="{FF2B5EF4-FFF2-40B4-BE49-F238E27FC236}">
                <a16:creationId xmlns:a16="http://schemas.microsoft.com/office/drawing/2014/main" id="{1660406B-BCFD-B748-B697-A4DFB7F2A73E}"/>
              </a:ext>
            </a:extLst>
          </p:cNvPr>
          <p:cNvSpPr>
            <a:spLocks noGrp="1"/>
          </p:cNvSpPr>
          <p:nvPr>
            <p:ph idx="1"/>
          </p:nvPr>
        </p:nvSpPr>
        <p:spPr>
          <a:xfrm>
            <a:off x="6392583" y="2645922"/>
            <a:ext cx="4434721" cy="3710427"/>
          </a:xfrm>
        </p:spPr>
        <p:txBody>
          <a:bodyPr anchor="t">
            <a:normAutofit/>
          </a:bodyPr>
          <a:lstStyle/>
          <a:p>
            <a:pPr marL="0" indent="0">
              <a:spcAft>
                <a:spcPts val="800"/>
              </a:spcAft>
              <a:buNone/>
            </a:pPr>
            <a:r>
              <a:rPr lang="en-CA" sz="2000">
                <a:solidFill>
                  <a:schemeClr val="tx1">
                    <a:alpha val="80000"/>
                  </a:schemeClr>
                </a:solidFill>
                <a:effectLst/>
                <a:latin typeface="Arial" panose="020B0604020202020204" pitchFamily="34" charset="0"/>
                <a:ea typeface="Century Gothic" panose="020B0502020202020204" pitchFamily="34" charset="0"/>
                <a:cs typeface="Times New Roman" panose="02020603050405020304" pitchFamily="18" charset="0"/>
              </a:rPr>
              <a:t>In 2023, the Board approved an annual process for recovering EFBs:  </a:t>
            </a:r>
            <a:endParaRPr lang="en-CA" sz="2000">
              <a:solidFill>
                <a:schemeClr val="tx1">
                  <a:alpha val="80000"/>
                </a:schemeClr>
              </a:solidFill>
              <a:effectLst/>
              <a:latin typeface="Century Gothic" panose="020B0502020202020204" pitchFamily="34" charset="0"/>
              <a:ea typeface="Century Gothic" panose="020B0502020202020204" pitchFamily="34" charset="0"/>
              <a:cs typeface="Times New Roman" panose="02020603050405020304" pitchFamily="18" charset="0"/>
            </a:endParaRPr>
          </a:p>
          <a:p>
            <a:pPr marL="342900" lvl="0" indent="-342900">
              <a:spcAft>
                <a:spcPts val="1200"/>
              </a:spcAft>
              <a:buFont typeface="Symbol" panose="05050102010706020507" pitchFamily="18" charset="2"/>
              <a:buChar char=""/>
            </a:pPr>
            <a:r>
              <a:rPr lang="en-CA" sz="2000">
                <a:solidFill>
                  <a:schemeClr val="tx1">
                    <a:alpha val="80000"/>
                  </a:schemeClr>
                </a:solidFill>
                <a:effectLst/>
                <a:latin typeface="Arial" panose="020B0604020202020204" pitchFamily="34" charset="0"/>
                <a:ea typeface="Century Gothic" panose="020B0502020202020204" pitchFamily="34" charset="0"/>
                <a:cs typeface="Times New Roman" panose="02020603050405020304" pitchFamily="18" charset="0"/>
              </a:rPr>
              <a:t>Calculate the EFB for the previous year;</a:t>
            </a:r>
            <a:endParaRPr lang="en-CA" sz="2000">
              <a:solidFill>
                <a:schemeClr val="tx1">
                  <a:alpha val="80000"/>
                </a:schemeClr>
              </a:solidFill>
              <a:effectLst/>
              <a:latin typeface="Century Gothic" panose="020B0502020202020204" pitchFamily="34" charset="0"/>
              <a:ea typeface="Century Gothic" panose="020B0502020202020204" pitchFamily="34" charset="0"/>
              <a:cs typeface="Times New Roman" panose="02020603050405020304" pitchFamily="18" charset="0"/>
            </a:endParaRPr>
          </a:p>
          <a:p>
            <a:pPr marL="342900" lvl="0" indent="-342900">
              <a:spcAft>
                <a:spcPts val="1200"/>
              </a:spcAft>
              <a:buFont typeface="Symbol" panose="05050102010706020507" pitchFamily="18" charset="2"/>
              <a:buChar char=""/>
            </a:pPr>
            <a:r>
              <a:rPr lang="en-CA" sz="2000">
                <a:solidFill>
                  <a:schemeClr val="tx1">
                    <a:alpha val="80000"/>
                  </a:schemeClr>
                </a:solidFill>
                <a:effectLst/>
                <a:latin typeface="Arial" panose="020B0604020202020204" pitchFamily="34" charset="0"/>
                <a:ea typeface="Century Gothic" panose="020B0502020202020204" pitchFamily="34" charset="0"/>
                <a:cs typeface="Times New Roman" panose="02020603050405020304" pitchFamily="18" charset="0"/>
              </a:rPr>
              <a:t>Provide an opportunity for proposals to use EFBs; and</a:t>
            </a:r>
            <a:endParaRPr lang="en-CA" sz="2000">
              <a:solidFill>
                <a:schemeClr val="tx1">
                  <a:alpha val="80000"/>
                </a:schemeClr>
              </a:solidFill>
              <a:effectLst/>
              <a:latin typeface="Century Gothic" panose="020B0502020202020204" pitchFamily="34" charset="0"/>
              <a:ea typeface="Century Gothic" panose="020B0502020202020204" pitchFamily="34" charset="0"/>
              <a:cs typeface="Times New Roman" panose="02020603050405020304" pitchFamily="18" charset="0"/>
            </a:endParaRPr>
          </a:p>
          <a:p>
            <a:pPr marL="342900" lvl="0" indent="-342900">
              <a:spcAft>
                <a:spcPts val="1200"/>
              </a:spcAft>
              <a:buFont typeface="Symbol" panose="05050102010706020507" pitchFamily="18" charset="2"/>
              <a:buChar char=""/>
            </a:pPr>
            <a:r>
              <a:rPr lang="en-CA" sz="2000">
                <a:solidFill>
                  <a:schemeClr val="tx1">
                    <a:alpha val="80000"/>
                  </a:schemeClr>
                </a:solidFill>
                <a:effectLst/>
                <a:latin typeface="Arial" panose="020B0604020202020204" pitchFamily="34" charset="0"/>
                <a:ea typeface="Century Gothic" panose="020B0502020202020204" pitchFamily="34" charset="0"/>
                <a:cs typeface="Times New Roman" panose="02020603050405020304" pitchFamily="18" charset="0"/>
              </a:rPr>
              <a:t>Deduct EFB amounts remaining after approved proposals from the following year’s grant.</a:t>
            </a:r>
            <a:endParaRPr lang="en-CA" sz="2000">
              <a:solidFill>
                <a:schemeClr val="tx1">
                  <a:alpha val="80000"/>
                </a:schemeClr>
              </a:solidFill>
              <a:effectLst/>
              <a:latin typeface="Century Gothic" panose="020B0502020202020204" pitchFamily="34" charset="0"/>
              <a:ea typeface="Century Gothic" panose="020B0502020202020204" pitchFamily="34" charset="0"/>
              <a:cs typeface="Times New Roman" panose="02020603050405020304" pitchFamily="18" charset="0"/>
            </a:endParaRPr>
          </a:p>
        </p:txBody>
      </p:sp>
      <p:cxnSp>
        <p:nvCxnSpPr>
          <p:cNvPr id="14" name="Straight Connector 13">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9272"/>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781659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A2679492-7988-4050-9056-542444452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13EFA31-1355-2094-0092-515565F12DB0}"/>
              </a:ext>
            </a:extLst>
          </p:cNvPr>
          <p:cNvSpPr>
            <a:spLocks noGrp="1"/>
          </p:cNvSpPr>
          <p:nvPr>
            <p:ph type="title"/>
          </p:nvPr>
        </p:nvSpPr>
        <p:spPr>
          <a:xfrm>
            <a:off x="6392583" y="501651"/>
            <a:ext cx="4414848" cy="1716255"/>
          </a:xfrm>
        </p:spPr>
        <p:txBody>
          <a:bodyPr anchor="b">
            <a:normAutofit/>
          </a:bodyPr>
          <a:lstStyle/>
          <a:p>
            <a:r>
              <a:rPr lang="en-US" sz="5600" b="1" dirty="0"/>
              <a:t>How Are EFBs Calculated? </a:t>
            </a:r>
            <a:endParaRPr lang="en-CA" sz="5600" b="1" dirty="0"/>
          </a:p>
        </p:txBody>
      </p:sp>
      <p:sp>
        <p:nvSpPr>
          <p:cNvPr id="31" name="Rectangle 30">
            <a:extLst>
              <a:ext uri="{FF2B5EF4-FFF2-40B4-BE49-F238E27FC236}">
                <a16:creationId xmlns:a16="http://schemas.microsoft.com/office/drawing/2014/main" id="{B091B163-7D61-4891-ABCF-5C13D9C418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779911"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Calculator on a notebook">
            <a:extLst>
              <a:ext uri="{FF2B5EF4-FFF2-40B4-BE49-F238E27FC236}">
                <a16:creationId xmlns:a16="http://schemas.microsoft.com/office/drawing/2014/main" id="{17376D3B-8379-D131-755F-F48174DA63B9}"/>
              </a:ext>
            </a:extLst>
          </p:cNvPr>
          <p:cNvPicPr>
            <a:picLocks noChangeAspect="1"/>
          </p:cNvPicPr>
          <p:nvPr/>
        </p:nvPicPr>
        <p:blipFill rotWithShape="1">
          <a:blip r:embed="rId3"/>
          <a:srcRect l="22960" r="21353"/>
          <a:stretch/>
        </p:blipFill>
        <p:spPr>
          <a:xfrm>
            <a:off x="279143" y="299509"/>
            <a:ext cx="5221625" cy="6258983"/>
          </a:xfrm>
          <a:prstGeom prst="rect">
            <a:avLst/>
          </a:prstGeom>
        </p:spPr>
      </p:pic>
      <p:sp>
        <p:nvSpPr>
          <p:cNvPr id="3" name="Content Placeholder 2">
            <a:extLst>
              <a:ext uri="{FF2B5EF4-FFF2-40B4-BE49-F238E27FC236}">
                <a16:creationId xmlns:a16="http://schemas.microsoft.com/office/drawing/2014/main" id="{1660406B-BCFD-B748-B697-A4DFB7F2A73E}"/>
              </a:ext>
            </a:extLst>
          </p:cNvPr>
          <p:cNvSpPr>
            <a:spLocks noGrp="1"/>
          </p:cNvSpPr>
          <p:nvPr>
            <p:ph idx="1"/>
          </p:nvPr>
        </p:nvSpPr>
        <p:spPr>
          <a:xfrm>
            <a:off x="6392583" y="2645922"/>
            <a:ext cx="4434721" cy="3710427"/>
          </a:xfrm>
        </p:spPr>
        <p:txBody>
          <a:bodyPr anchor="t">
            <a:normAutofit/>
          </a:bodyPr>
          <a:lstStyle/>
          <a:p>
            <a:pPr marL="457200">
              <a:spcAft>
                <a:spcPts val="600"/>
              </a:spcAft>
            </a:pPr>
            <a:r>
              <a:rPr lang="en-CA" sz="2000" dirty="0">
                <a:solidFill>
                  <a:schemeClr val="tx1">
                    <a:alpha val="80000"/>
                  </a:schemeClr>
                </a:solidFill>
                <a:effectLst/>
                <a:latin typeface="Arial"/>
                <a:ea typeface="Century Gothic" panose="020B0502020202020204" pitchFamily="34" charset="0"/>
                <a:cs typeface="Arial"/>
              </a:rPr>
              <a:t>FUND </a:t>
            </a:r>
            <a:r>
              <a:rPr lang="en-CA" sz="2000" dirty="0">
                <a:solidFill>
                  <a:schemeClr val="tx1">
                    <a:alpha val="80000"/>
                  </a:schemeClr>
                </a:solidFill>
                <a:latin typeface="Arial"/>
                <a:ea typeface="Century Gothic" panose="020B0502020202020204" pitchFamily="34" charset="0"/>
                <a:cs typeface="Arial"/>
              </a:rPr>
              <a:t>BALANCE: As recorded in financial reports provided by Associations</a:t>
            </a:r>
            <a:endParaRPr lang="en-CA" dirty="0">
              <a:solidFill>
                <a:schemeClr val="tx1">
                  <a:alpha val="80000"/>
                </a:schemeClr>
              </a:solidFill>
              <a:cs typeface="Calibri"/>
            </a:endParaRPr>
          </a:p>
          <a:p>
            <a:pPr marL="457200">
              <a:spcAft>
                <a:spcPts val="600"/>
              </a:spcAft>
            </a:pPr>
            <a:r>
              <a:rPr lang="en-CA" sz="2000" dirty="0">
                <a:solidFill>
                  <a:schemeClr val="tx1">
                    <a:alpha val="80000"/>
                  </a:schemeClr>
                </a:solidFill>
                <a:effectLst/>
                <a:latin typeface="Arial"/>
                <a:ea typeface="Century Gothic" panose="020B0502020202020204" pitchFamily="34" charset="0"/>
                <a:cs typeface="Arial"/>
              </a:rPr>
              <a:t>MINUS:10% of the Current Year’s Grant</a:t>
            </a:r>
            <a:r>
              <a:rPr lang="en-CA" sz="2000" dirty="0">
                <a:solidFill>
                  <a:schemeClr val="tx1">
                    <a:alpha val="80000"/>
                  </a:schemeClr>
                </a:solidFill>
                <a:latin typeface="Arial"/>
                <a:ea typeface="Century Gothic" panose="020B0502020202020204" pitchFamily="34" charset="0"/>
                <a:cs typeface="Arial"/>
              </a:rPr>
              <a:t> </a:t>
            </a:r>
            <a:endParaRPr lang="en-CA" sz="2000" dirty="0">
              <a:solidFill>
                <a:schemeClr val="tx1">
                  <a:alpha val="80000"/>
                </a:schemeClr>
              </a:solidFill>
              <a:effectLst/>
              <a:latin typeface="Arial" panose="020B0604020202020204" pitchFamily="34" charset="0"/>
              <a:ea typeface="Century Gothic" panose="020B0502020202020204" pitchFamily="34" charset="0"/>
              <a:cs typeface="Arial" panose="020B0604020202020204" pitchFamily="34" charset="0"/>
            </a:endParaRPr>
          </a:p>
          <a:p>
            <a:pPr marL="457200">
              <a:spcAft>
                <a:spcPts val="1200"/>
              </a:spcAft>
            </a:pPr>
            <a:r>
              <a:rPr lang="en-CA" sz="2000" dirty="0">
                <a:solidFill>
                  <a:schemeClr val="tx1">
                    <a:alpha val="80000"/>
                  </a:schemeClr>
                </a:solidFill>
                <a:effectLst/>
                <a:latin typeface="Arial"/>
                <a:ea typeface="Century Gothic" panose="020B0502020202020204" pitchFamily="34" charset="0"/>
                <a:cs typeface="Arial"/>
              </a:rPr>
              <a:t>EQUALS: Excess Fund Balance</a:t>
            </a:r>
          </a:p>
        </p:txBody>
      </p:sp>
      <p:cxnSp>
        <p:nvCxnSpPr>
          <p:cNvPr id="33" name="Straight Connector 32">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9272"/>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718623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A2679492-7988-4050-9056-542444452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13EFA31-1355-2094-0092-515565F12DB0}"/>
              </a:ext>
            </a:extLst>
          </p:cNvPr>
          <p:cNvSpPr>
            <a:spLocks noGrp="1"/>
          </p:cNvSpPr>
          <p:nvPr>
            <p:ph type="title"/>
          </p:nvPr>
        </p:nvSpPr>
        <p:spPr>
          <a:xfrm>
            <a:off x="6392583" y="501651"/>
            <a:ext cx="4414848" cy="1716255"/>
          </a:xfrm>
        </p:spPr>
        <p:txBody>
          <a:bodyPr anchor="b">
            <a:normAutofit/>
          </a:bodyPr>
          <a:lstStyle/>
          <a:p>
            <a:r>
              <a:rPr lang="en-US" sz="5600" b="1"/>
              <a:t>How Are EFBs Calculated? </a:t>
            </a:r>
            <a:endParaRPr lang="en-CA" sz="5600" b="1"/>
          </a:p>
        </p:txBody>
      </p:sp>
      <p:sp>
        <p:nvSpPr>
          <p:cNvPr id="31" name="Rectangle 30">
            <a:extLst>
              <a:ext uri="{FF2B5EF4-FFF2-40B4-BE49-F238E27FC236}">
                <a16:creationId xmlns:a16="http://schemas.microsoft.com/office/drawing/2014/main" id="{B091B163-7D61-4891-ABCF-5C13D9C418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779911"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Calculator on a notebook">
            <a:extLst>
              <a:ext uri="{FF2B5EF4-FFF2-40B4-BE49-F238E27FC236}">
                <a16:creationId xmlns:a16="http://schemas.microsoft.com/office/drawing/2014/main" id="{17376D3B-8379-D131-755F-F48174DA63B9}"/>
              </a:ext>
            </a:extLst>
          </p:cNvPr>
          <p:cNvPicPr>
            <a:picLocks noChangeAspect="1"/>
          </p:cNvPicPr>
          <p:nvPr/>
        </p:nvPicPr>
        <p:blipFill rotWithShape="1">
          <a:blip r:embed="rId3"/>
          <a:srcRect l="22960" r="21353"/>
          <a:stretch/>
        </p:blipFill>
        <p:spPr>
          <a:xfrm>
            <a:off x="279143" y="299509"/>
            <a:ext cx="5221625" cy="6258983"/>
          </a:xfrm>
          <a:prstGeom prst="rect">
            <a:avLst/>
          </a:prstGeom>
        </p:spPr>
      </p:pic>
      <p:sp>
        <p:nvSpPr>
          <p:cNvPr id="3" name="Content Placeholder 2">
            <a:extLst>
              <a:ext uri="{FF2B5EF4-FFF2-40B4-BE49-F238E27FC236}">
                <a16:creationId xmlns:a16="http://schemas.microsoft.com/office/drawing/2014/main" id="{1660406B-BCFD-B748-B697-A4DFB7F2A73E}"/>
              </a:ext>
            </a:extLst>
          </p:cNvPr>
          <p:cNvSpPr>
            <a:spLocks noGrp="1"/>
          </p:cNvSpPr>
          <p:nvPr>
            <p:ph idx="1"/>
          </p:nvPr>
        </p:nvSpPr>
        <p:spPr>
          <a:xfrm>
            <a:off x="6392583" y="2645922"/>
            <a:ext cx="4434721" cy="3710427"/>
          </a:xfrm>
        </p:spPr>
        <p:txBody>
          <a:bodyPr anchor="t">
            <a:normAutofit fontScale="85000" lnSpcReduction="20000"/>
          </a:bodyPr>
          <a:lstStyle/>
          <a:p>
            <a:pPr indent="0">
              <a:spcAft>
                <a:spcPts val="1200"/>
              </a:spcAft>
              <a:buNone/>
            </a:pPr>
            <a:r>
              <a:rPr lang="en-CA" sz="2000" dirty="0">
                <a:solidFill>
                  <a:schemeClr val="tx1">
                    <a:alpha val="80000"/>
                  </a:schemeClr>
                </a:solidFill>
                <a:latin typeface="Arial"/>
                <a:ea typeface="Century Gothic" panose="020B0502020202020204" pitchFamily="34" charset="0"/>
                <a:cs typeface="Arial"/>
              </a:rPr>
              <a:t>For example:</a:t>
            </a:r>
          </a:p>
          <a:p>
            <a:pPr indent="0">
              <a:spcAft>
                <a:spcPts val="1200"/>
              </a:spcAft>
              <a:buNone/>
            </a:pPr>
            <a:r>
              <a:rPr lang="en-CA" sz="2000" dirty="0">
                <a:solidFill>
                  <a:schemeClr val="tx1">
                    <a:alpha val="80000"/>
                  </a:schemeClr>
                </a:solidFill>
                <a:effectLst/>
                <a:latin typeface="Arial"/>
                <a:ea typeface="Century Gothic" panose="020B0502020202020204" pitchFamily="34" charset="0"/>
                <a:cs typeface="Arial"/>
              </a:rPr>
              <a:t>An </a:t>
            </a:r>
            <a:r>
              <a:rPr lang="en-CA" sz="2000" dirty="0">
                <a:solidFill>
                  <a:schemeClr val="tx1">
                    <a:alpha val="80000"/>
                  </a:schemeClr>
                </a:solidFill>
                <a:latin typeface="Arial"/>
                <a:ea typeface="Century Gothic" panose="020B0502020202020204" pitchFamily="34" charset="0"/>
                <a:cs typeface="Arial"/>
              </a:rPr>
              <a:t>association’s annual grant for the current year is $500.</a:t>
            </a:r>
          </a:p>
          <a:p>
            <a:pPr indent="0">
              <a:spcAft>
                <a:spcPts val="1200"/>
              </a:spcAft>
              <a:buNone/>
            </a:pPr>
            <a:r>
              <a:rPr lang="en-CA" sz="2000" dirty="0">
                <a:solidFill>
                  <a:schemeClr val="tx1">
                    <a:alpha val="80000"/>
                  </a:schemeClr>
                </a:solidFill>
                <a:latin typeface="Arial"/>
                <a:ea typeface="Century Gothic" panose="020B0502020202020204" pitchFamily="34" charset="0"/>
                <a:cs typeface="Arial"/>
              </a:rPr>
              <a:t>10% of $500 is $50.</a:t>
            </a:r>
          </a:p>
          <a:p>
            <a:pPr indent="0">
              <a:spcAft>
                <a:spcPts val="1200"/>
              </a:spcAft>
              <a:buNone/>
            </a:pPr>
            <a:r>
              <a:rPr lang="en-CA" sz="2000" dirty="0">
                <a:solidFill>
                  <a:schemeClr val="tx1">
                    <a:alpha val="80000"/>
                  </a:schemeClr>
                </a:solidFill>
                <a:latin typeface="Arial"/>
                <a:ea typeface="Century Gothic" panose="020B0502020202020204" pitchFamily="34" charset="0"/>
                <a:cs typeface="Arial"/>
              </a:rPr>
              <a:t>Under the Grant Administration policy, the association can carry over up to $50 of grant funds. </a:t>
            </a:r>
          </a:p>
          <a:p>
            <a:pPr indent="0">
              <a:spcAft>
                <a:spcPts val="1200"/>
              </a:spcAft>
              <a:buNone/>
            </a:pPr>
            <a:r>
              <a:rPr lang="en-CA" sz="2000" dirty="0">
                <a:solidFill>
                  <a:schemeClr val="tx1">
                    <a:alpha val="80000"/>
                  </a:schemeClr>
                </a:solidFill>
                <a:effectLst/>
                <a:latin typeface="Arial"/>
                <a:ea typeface="Century Gothic" panose="020B0502020202020204" pitchFamily="34" charset="0"/>
                <a:cs typeface="Arial"/>
              </a:rPr>
              <a:t>If the fund balance is $75, then, the excess fund balance is $25:</a:t>
            </a:r>
          </a:p>
          <a:p>
            <a:pPr indent="0">
              <a:spcBef>
                <a:spcPts val="0"/>
              </a:spcBef>
              <a:spcAft>
                <a:spcPts val="300"/>
              </a:spcAft>
              <a:buNone/>
            </a:pPr>
            <a:r>
              <a:rPr lang="en-CA" sz="2000" dirty="0">
                <a:solidFill>
                  <a:schemeClr val="tx1">
                    <a:alpha val="80000"/>
                  </a:schemeClr>
                </a:solidFill>
                <a:effectLst/>
                <a:latin typeface="Arial"/>
                <a:ea typeface="Century Gothic" panose="020B0502020202020204" pitchFamily="34" charset="0"/>
                <a:cs typeface="Arial"/>
              </a:rPr>
              <a:t>Fund Balance:	$75</a:t>
            </a:r>
          </a:p>
          <a:p>
            <a:pPr indent="0">
              <a:spcBef>
                <a:spcPts val="0"/>
              </a:spcBef>
              <a:spcAft>
                <a:spcPts val="300"/>
              </a:spcAft>
              <a:buNone/>
            </a:pPr>
            <a:r>
              <a:rPr lang="en-CA" sz="2000" dirty="0">
                <a:solidFill>
                  <a:schemeClr val="tx1">
                    <a:alpha val="80000"/>
                  </a:schemeClr>
                </a:solidFill>
                <a:effectLst/>
                <a:latin typeface="Arial"/>
                <a:ea typeface="Century Gothic" panose="020B0502020202020204" pitchFamily="34" charset="0"/>
                <a:cs typeface="Arial"/>
              </a:rPr>
              <a:t>Less:		(500*10%) or $50</a:t>
            </a:r>
          </a:p>
          <a:p>
            <a:pPr indent="0">
              <a:spcBef>
                <a:spcPts val="0"/>
              </a:spcBef>
              <a:spcAft>
                <a:spcPts val="300"/>
              </a:spcAft>
              <a:buNone/>
            </a:pPr>
            <a:r>
              <a:rPr lang="en-CA" sz="2000" dirty="0">
                <a:solidFill>
                  <a:schemeClr val="tx1">
                    <a:alpha val="80000"/>
                  </a:schemeClr>
                </a:solidFill>
                <a:latin typeface="Arial"/>
                <a:ea typeface="Century Gothic" panose="020B0502020202020204" pitchFamily="34" charset="0"/>
                <a:cs typeface="Arial"/>
              </a:rPr>
              <a:t>Equals:	$25</a:t>
            </a:r>
            <a:endParaRPr lang="en-CA" sz="2000" dirty="0">
              <a:solidFill>
                <a:schemeClr val="tx1">
                  <a:alpha val="80000"/>
                </a:schemeClr>
              </a:solidFill>
              <a:effectLst/>
              <a:latin typeface="Arial"/>
              <a:ea typeface="Century Gothic" panose="020B0502020202020204" pitchFamily="34" charset="0"/>
              <a:cs typeface="Arial"/>
            </a:endParaRPr>
          </a:p>
        </p:txBody>
      </p:sp>
      <p:cxnSp>
        <p:nvCxnSpPr>
          <p:cNvPr id="33" name="Straight Connector 32">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9272"/>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360476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A2679492-7988-4050-9056-542444452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13EFA31-1355-2094-0092-515565F12DB0}"/>
              </a:ext>
            </a:extLst>
          </p:cNvPr>
          <p:cNvSpPr>
            <a:spLocks noGrp="1"/>
          </p:cNvSpPr>
          <p:nvPr>
            <p:ph type="title"/>
          </p:nvPr>
        </p:nvSpPr>
        <p:spPr>
          <a:xfrm>
            <a:off x="6392583" y="501651"/>
            <a:ext cx="4414848" cy="1716255"/>
          </a:xfrm>
        </p:spPr>
        <p:txBody>
          <a:bodyPr anchor="b">
            <a:normAutofit/>
          </a:bodyPr>
          <a:lstStyle/>
          <a:p>
            <a:r>
              <a:rPr lang="en-US" sz="5600" b="1"/>
              <a:t>How Are EFBs Calculated? </a:t>
            </a:r>
            <a:endParaRPr lang="en-CA" sz="5600" b="1"/>
          </a:p>
        </p:txBody>
      </p:sp>
      <p:sp>
        <p:nvSpPr>
          <p:cNvPr id="31" name="Rectangle 30">
            <a:extLst>
              <a:ext uri="{FF2B5EF4-FFF2-40B4-BE49-F238E27FC236}">
                <a16:creationId xmlns:a16="http://schemas.microsoft.com/office/drawing/2014/main" id="{B091B163-7D61-4891-ABCF-5C13D9C418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779911"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Calculator on a notebook">
            <a:extLst>
              <a:ext uri="{FF2B5EF4-FFF2-40B4-BE49-F238E27FC236}">
                <a16:creationId xmlns:a16="http://schemas.microsoft.com/office/drawing/2014/main" id="{17376D3B-8379-D131-755F-F48174DA63B9}"/>
              </a:ext>
            </a:extLst>
          </p:cNvPr>
          <p:cNvPicPr>
            <a:picLocks noChangeAspect="1"/>
          </p:cNvPicPr>
          <p:nvPr/>
        </p:nvPicPr>
        <p:blipFill rotWithShape="1">
          <a:blip r:embed="rId3"/>
          <a:srcRect l="22960" r="21353"/>
          <a:stretch/>
        </p:blipFill>
        <p:spPr>
          <a:xfrm>
            <a:off x="279143" y="299509"/>
            <a:ext cx="5221625" cy="6258983"/>
          </a:xfrm>
          <a:prstGeom prst="rect">
            <a:avLst/>
          </a:prstGeom>
        </p:spPr>
      </p:pic>
      <p:sp>
        <p:nvSpPr>
          <p:cNvPr id="3" name="Content Placeholder 2">
            <a:extLst>
              <a:ext uri="{FF2B5EF4-FFF2-40B4-BE49-F238E27FC236}">
                <a16:creationId xmlns:a16="http://schemas.microsoft.com/office/drawing/2014/main" id="{1660406B-BCFD-B748-B697-A4DFB7F2A73E}"/>
              </a:ext>
            </a:extLst>
          </p:cNvPr>
          <p:cNvSpPr>
            <a:spLocks noGrp="1"/>
          </p:cNvSpPr>
          <p:nvPr>
            <p:ph idx="1"/>
          </p:nvPr>
        </p:nvSpPr>
        <p:spPr>
          <a:xfrm>
            <a:off x="6392583" y="2645922"/>
            <a:ext cx="4434721" cy="3710427"/>
          </a:xfrm>
        </p:spPr>
        <p:txBody>
          <a:bodyPr anchor="t">
            <a:normAutofit fontScale="85000" lnSpcReduction="10000"/>
          </a:bodyPr>
          <a:lstStyle/>
          <a:p>
            <a:pPr indent="0">
              <a:spcAft>
                <a:spcPts val="1200"/>
              </a:spcAft>
              <a:buNone/>
            </a:pPr>
            <a:r>
              <a:rPr lang="en-US" sz="2000" dirty="0">
                <a:solidFill>
                  <a:schemeClr val="tx1">
                    <a:alpha val="80000"/>
                  </a:schemeClr>
                </a:solidFill>
                <a:latin typeface="Arial"/>
                <a:ea typeface="Century Gothic" panose="020B0502020202020204" pitchFamily="34" charset="0"/>
                <a:cs typeface="Arial"/>
              </a:rPr>
              <a:t>Let’s assume the association in our example submitted a proposal for using $10 of its excess funds in 2024. The proposal was approved and confirmed as part of their budget after Convocation voted on LiRN’s budget. </a:t>
            </a:r>
          </a:p>
          <a:p>
            <a:pPr indent="0">
              <a:spcAft>
                <a:spcPts val="1200"/>
              </a:spcAft>
              <a:buNone/>
            </a:pPr>
            <a:r>
              <a:rPr lang="en-CA" sz="2000" dirty="0">
                <a:solidFill>
                  <a:schemeClr val="tx1">
                    <a:alpha val="80000"/>
                  </a:schemeClr>
                </a:solidFill>
                <a:effectLst/>
                <a:latin typeface="Arial"/>
                <a:ea typeface="Century Gothic" panose="020B0502020202020204" pitchFamily="34" charset="0"/>
                <a:cs typeface="Arial"/>
              </a:rPr>
              <a:t>The association may not have spent these funds prior to submitting their financial reports for Q4 of 2024. </a:t>
            </a:r>
          </a:p>
          <a:p>
            <a:pPr indent="0">
              <a:spcAft>
                <a:spcPts val="1200"/>
              </a:spcAft>
              <a:buNone/>
            </a:pPr>
            <a:r>
              <a:rPr lang="en-US" sz="2000" dirty="0">
                <a:solidFill>
                  <a:schemeClr val="tx1">
                    <a:alpha val="80000"/>
                  </a:schemeClr>
                </a:solidFill>
                <a:latin typeface="Arial"/>
                <a:ea typeface="Century Gothic" panose="020B0502020202020204" pitchFamily="34" charset="0"/>
                <a:cs typeface="Arial"/>
              </a:rPr>
              <a:t>Since the fund balance is a cumulative total, those earmarked funds will make up part of the fund balance as at December 2024 when calculated in the first quarter of 2025.</a:t>
            </a:r>
          </a:p>
          <a:p>
            <a:pPr indent="0">
              <a:spcAft>
                <a:spcPts val="1200"/>
              </a:spcAft>
              <a:buNone/>
            </a:pPr>
            <a:endParaRPr lang="en-CA" sz="2000" dirty="0">
              <a:solidFill>
                <a:schemeClr val="tx1">
                  <a:alpha val="80000"/>
                </a:schemeClr>
              </a:solidFill>
              <a:effectLst/>
              <a:latin typeface="Arial"/>
              <a:ea typeface="Century Gothic" panose="020B0502020202020204" pitchFamily="34" charset="0"/>
              <a:cs typeface="Arial"/>
            </a:endParaRPr>
          </a:p>
        </p:txBody>
      </p:sp>
      <p:cxnSp>
        <p:nvCxnSpPr>
          <p:cNvPr id="33" name="Straight Connector 32">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9272"/>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755365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A2679492-7988-4050-9056-542444452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13EFA31-1355-2094-0092-515565F12DB0}"/>
              </a:ext>
            </a:extLst>
          </p:cNvPr>
          <p:cNvSpPr>
            <a:spLocks noGrp="1"/>
          </p:cNvSpPr>
          <p:nvPr>
            <p:ph type="title"/>
          </p:nvPr>
        </p:nvSpPr>
        <p:spPr>
          <a:xfrm>
            <a:off x="6392583" y="501651"/>
            <a:ext cx="4414848" cy="1716255"/>
          </a:xfrm>
        </p:spPr>
        <p:txBody>
          <a:bodyPr anchor="b">
            <a:normAutofit/>
          </a:bodyPr>
          <a:lstStyle/>
          <a:p>
            <a:r>
              <a:rPr lang="en-US" sz="5600" b="1"/>
              <a:t>How Are EFBs Calculated? </a:t>
            </a:r>
            <a:endParaRPr lang="en-CA" sz="5600" b="1"/>
          </a:p>
        </p:txBody>
      </p:sp>
      <p:sp>
        <p:nvSpPr>
          <p:cNvPr id="31" name="Rectangle 30">
            <a:extLst>
              <a:ext uri="{FF2B5EF4-FFF2-40B4-BE49-F238E27FC236}">
                <a16:creationId xmlns:a16="http://schemas.microsoft.com/office/drawing/2014/main" id="{B091B163-7D61-4891-ABCF-5C13D9C418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779911"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Calculator on a notebook">
            <a:extLst>
              <a:ext uri="{FF2B5EF4-FFF2-40B4-BE49-F238E27FC236}">
                <a16:creationId xmlns:a16="http://schemas.microsoft.com/office/drawing/2014/main" id="{17376D3B-8379-D131-755F-F48174DA63B9}"/>
              </a:ext>
            </a:extLst>
          </p:cNvPr>
          <p:cNvPicPr>
            <a:picLocks noChangeAspect="1"/>
          </p:cNvPicPr>
          <p:nvPr/>
        </p:nvPicPr>
        <p:blipFill rotWithShape="1">
          <a:blip r:embed="rId3"/>
          <a:srcRect l="22960" r="21353"/>
          <a:stretch/>
        </p:blipFill>
        <p:spPr>
          <a:xfrm>
            <a:off x="279143" y="299509"/>
            <a:ext cx="5221625" cy="6258983"/>
          </a:xfrm>
          <a:prstGeom prst="rect">
            <a:avLst/>
          </a:prstGeom>
        </p:spPr>
      </p:pic>
      <p:sp>
        <p:nvSpPr>
          <p:cNvPr id="3" name="Content Placeholder 2">
            <a:extLst>
              <a:ext uri="{FF2B5EF4-FFF2-40B4-BE49-F238E27FC236}">
                <a16:creationId xmlns:a16="http://schemas.microsoft.com/office/drawing/2014/main" id="{1660406B-BCFD-B748-B697-A4DFB7F2A73E}"/>
              </a:ext>
            </a:extLst>
          </p:cNvPr>
          <p:cNvSpPr>
            <a:spLocks noGrp="1"/>
          </p:cNvSpPr>
          <p:nvPr>
            <p:ph idx="1"/>
          </p:nvPr>
        </p:nvSpPr>
        <p:spPr>
          <a:xfrm>
            <a:off x="6392583" y="2645922"/>
            <a:ext cx="4434721" cy="3710427"/>
          </a:xfrm>
        </p:spPr>
        <p:txBody>
          <a:bodyPr anchor="t">
            <a:normAutofit fontScale="70000" lnSpcReduction="20000"/>
          </a:bodyPr>
          <a:lstStyle/>
          <a:p>
            <a:pPr indent="0">
              <a:spcAft>
                <a:spcPts val="1200"/>
              </a:spcAft>
              <a:buNone/>
            </a:pPr>
            <a:r>
              <a:rPr lang="en-US" sz="2000" dirty="0">
                <a:solidFill>
                  <a:schemeClr val="tx1">
                    <a:alpha val="80000"/>
                  </a:schemeClr>
                </a:solidFill>
                <a:latin typeface="Arial"/>
                <a:ea typeface="Century Gothic" panose="020B0502020202020204" pitchFamily="34" charset="0"/>
                <a:cs typeface="Arial"/>
              </a:rPr>
              <a:t>LiRN has a record of approved proposals. </a:t>
            </a:r>
          </a:p>
          <a:p>
            <a:pPr indent="0">
              <a:spcAft>
                <a:spcPts val="1200"/>
              </a:spcAft>
              <a:buNone/>
            </a:pPr>
            <a:r>
              <a:rPr lang="en-CA" sz="2000" dirty="0">
                <a:solidFill>
                  <a:schemeClr val="tx1">
                    <a:alpha val="80000"/>
                  </a:schemeClr>
                </a:solidFill>
                <a:effectLst/>
                <a:latin typeface="Arial"/>
                <a:ea typeface="Century Gothic" panose="020B0502020202020204" pitchFamily="34" charset="0"/>
                <a:cs typeface="Arial"/>
              </a:rPr>
              <a:t>When the Excess Fund Balances are calculated in March of 2025, the association will be asked to confirm the amount of earmarked funds in the fund balance. </a:t>
            </a:r>
          </a:p>
          <a:p>
            <a:pPr indent="0">
              <a:spcAft>
                <a:spcPts val="1200"/>
              </a:spcAft>
              <a:buNone/>
            </a:pPr>
            <a:r>
              <a:rPr lang="en-CA" sz="2000" dirty="0">
                <a:solidFill>
                  <a:schemeClr val="tx1">
                    <a:alpha val="80000"/>
                  </a:schemeClr>
                </a:solidFill>
                <a:latin typeface="Arial"/>
                <a:ea typeface="Century Gothic" panose="020B0502020202020204" pitchFamily="34" charset="0"/>
                <a:cs typeface="Arial"/>
              </a:rPr>
              <a:t>In our example, the association will be asked whether any of the approved $10 has been spent or if some/all of those funds are still in the fund balance and earmarked for spending.  </a:t>
            </a:r>
          </a:p>
          <a:p>
            <a:pPr indent="0">
              <a:spcAft>
                <a:spcPts val="1200"/>
              </a:spcAft>
              <a:buNone/>
            </a:pPr>
            <a:r>
              <a:rPr lang="en-CA" sz="2000" dirty="0">
                <a:solidFill>
                  <a:schemeClr val="tx1">
                    <a:alpha val="80000"/>
                  </a:schemeClr>
                </a:solidFill>
                <a:latin typeface="Arial"/>
                <a:ea typeface="Century Gothic" panose="020B0502020202020204" pitchFamily="34" charset="0"/>
                <a:cs typeface="Arial"/>
              </a:rPr>
              <a:t>Assuming that the funds have not yet been spent, the EFB slated for recovery / further proposal for use would be $15 ($25 EFB less $10 approved for spending).</a:t>
            </a:r>
          </a:p>
          <a:p>
            <a:pPr indent="0">
              <a:spcAft>
                <a:spcPts val="1200"/>
              </a:spcAft>
              <a:buNone/>
            </a:pPr>
            <a:r>
              <a:rPr lang="en-CA" sz="2000" dirty="0">
                <a:solidFill>
                  <a:schemeClr val="tx1">
                    <a:alpha val="80000"/>
                  </a:schemeClr>
                </a:solidFill>
                <a:latin typeface="Arial"/>
                <a:ea typeface="Century Gothic" panose="020B0502020202020204" pitchFamily="34" charset="0"/>
                <a:cs typeface="Arial"/>
              </a:rPr>
              <a:t>This way, we avoid recovering funds that are already approved for spending. </a:t>
            </a:r>
          </a:p>
        </p:txBody>
      </p:sp>
      <p:cxnSp>
        <p:nvCxnSpPr>
          <p:cNvPr id="33" name="Straight Connector 32">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9272"/>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555809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227" name="Rectangle 8226">
            <a:extLst>
              <a:ext uri="{FF2B5EF4-FFF2-40B4-BE49-F238E27FC236}">
                <a16:creationId xmlns:a16="http://schemas.microsoft.com/office/drawing/2014/main" id="{D2854001-B4AF-4E18-9D2E-33E37F97A8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7D9D8BC-B6F7-26C4-2C6E-2FB6E2241510}"/>
              </a:ext>
            </a:extLst>
          </p:cNvPr>
          <p:cNvSpPr>
            <a:spLocks noGrp="1"/>
          </p:cNvSpPr>
          <p:nvPr>
            <p:ph type="title"/>
          </p:nvPr>
        </p:nvSpPr>
        <p:spPr>
          <a:xfrm>
            <a:off x="612648" y="1078992"/>
            <a:ext cx="6268770" cy="1536192"/>
          </a:xfrm>
        </p:spPr>
        <p:txBody>
          <a:bodyPr anchor="b">
            <a:normAutofit/>
          </a:bodyPr>
          <a:lstStyle/>
          <a:p>
            <a:r>
              <a:rPr lang="en-US" sz="5200" b="1" dirty="0"/>
              <a:t>Budget: </a:t>
            </a:r>
            <a:br>
              <a:rPr lang="en-US" sz="5200" b="1" dirty="0"/>
            </a:br>
            <a:r>
              <a:rPr lang="en-US" sz="5200" b="1" dirty="0"/>
              <a:t>General Information</a:t>
            </a:r>
            <a:endParaRPr lang="en-CA" sz="5200" b="1" dirty="0"/>
          </a:p>
        </p:txBody>
      </p:sp>
      <p:sp>
        <p:nvSpPr>
          <p:cNvPr id="8229" name="Rectangle 8228">
            <a:extLst>
              <a:ext uri="{FF2B5EF4-FFF2-40B4-BE49-F238E27FC236}">
                <a16:creationId xmlns:a16="http://schemas.microsoft.com/office/drawing/2014/main" id="{8AEA628B-C8FF-4D0B-B111-F101F580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3202" y="36338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231" name="Rectangle 8230">
            <a:extLst>
              <a:ext uri="{FF2B5EF4-FFF2-40B4-BE49-F238E27FC236}">
                <a16:creationId xmlns:a16="http://schemas.microsoft.com/office/drawing/2014/main" id="{42663BD0-064C-40FC-A331-F49FCA9536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8506" y="2935541"/>
            <a:ext cx="62179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136478C4-CECD-8CCF-ECC4-FB8274A09680}"/>
              </a:ext>
            </a:extLst>
          </p:cNvPr>
          <p:cNvSpPr>
            <a:spLocks noGrp="1"/>
          </p:cNvSpPr>
          <p:nvPr>
            <p:ph idx="1"/>
          </p:nvPr>
        </p:nvSpPr>
        <p:spPr>
          <a:xfrm>
            <a:off x="639270" y="3355848"/>
            <a:ext cx="6244957" cy="2825496"/>
          </a:xfrm>
        </p:spPr>
        <p:txBody>
          <a:bodyPr>
            <a:normAutofit/>
          </a:bodyPr>
          <a:lstStyle/>
          <a:p>
            <a:pPr marL="0" indent="0">
              <a:spcAft>
                <a:spcPts val="800"/>
              </a:spcAft>
              <a:buNone/>
            </a:pPr>
            <a:r>
              <a:rPr lang="en-US" sz="2400" dirty="0">
                <a:effectLst/>
                <a:latin typeface="Arial" panose="020B0604020202020204" pitchFamily="34" charset="0"/>
                <a:ea typeface="Century Gothic" panose="020B0502020202020204" pitchFamily="34" charset="0"/>
                <a:cs typeface="Times New Roman" panose="02020603050405020304" pitchFamily="18" charset="0"/>
              </a:rPr>
              <a:t>LiRN is accountable for ensuring that the funds are used as intended: to provide law library services and programs to lawyers in Ontario. </a:t>
            </a:r>
          </a:p>
        </p:txBody>
      </p:sp>
      <p:pic>
        <p:nvPicPr>
          <p:cNvPr id="8194" name="Picture 2" descr="Desk with productivity items">
            <a:extLst>
              <a:ext uri="{FF2B5EF4-FFF2-40B4-BE49-F238E27FC236}">
                <a16:creationId xmlns:a16="http://schemas.microsoft.com/office/drawing/2014/main" id="{41046739-1D8B-82DA-EAC7-7915BDD70B2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3007" r="18518" b="1"/>
          <a:stretch/>
        </p:blipFill>
        <p:spPr bwMode="auto">
          <a:xfrm>
            <a:off x="7684007" y="603504"/>
            <a:ext cx="4050792" cy="55778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33273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3" name="Rectangle 42">
            <a:extLst>
              <a:ext uri="{FF2B5EF4-FFF2-40B4-BE49-F238E27FC236}">
                <a16:creationId xmlns:a16="http://schemas.microsoft.com/office/drawing/2014/main" id="{A2679492-7988-4050-9056-542444452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Rectangle 44">
            <a:extLst>
              <a:ext uri="{FF2B5EF4-FFF2-40B4-BE49-F238E27FC236}">
                <a16:creationId xmlns:a16="http://schemas.microsoft.com/office/drawing/2014/main" id="{B091B163-7D61-4891-ABCF-5C13D9C418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779911"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14F4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13EFA31-1355-2094-0092-515565F12DB0}"/>
              </a:ext>
            </a:extLst>
          </p:cNvPr>
          <p:cNvSpPr>
            <a:spLocks noGrp="1"/>
          </p:cNvSpPr>
          <p:nvPr>
            <p:ph type="title"/>
          </p:nvPr>
        </p:nvSpPr>
        <p:spPr>
          <a:xfrm>
            <a:off x="1188069" y="381935"/>
            <a:ext cx="4008583" cy="5974414"/>
          </a:xfrm>
        </p:spPr>
        <p:txBody>
          <a:bodyPr anchor="ctr">
            <a:normAutofit/>
          </a:bodyPr>
          <a:lstStyle/>
          <a:p>
            <a:r>
              <a:rPr lang="en-US" sz="8000" b="1">
                <a:solidFill>
                  <a:srgbClr val="FFFFFF"/>
                </a:solidFill>
              </a:rPr>
              <a:t>What Happens if you have an EFB? </a:t>
            </a:r>
            <a:endParaRPr lang="en-CA" sz="8000" b="1">
              <a:solidFill>
                <a:srgbClr val="FFFFFF"/>
              </a:solidFill>
            </a:endParaRPr>
          </a:p>
        </p:txBody>
      </p:sp>
      <p:grpSp>
        <p:nvGrpSpPr>
          <p:cNvPr id="47" name="Group 46">
            <a:extLst>
              <a:ext uri="{FF2B5EF4-FFF2-40B4-BE49-F238E27FC236}">
                <a16:creationId xmlns:a16="http://schemas.microsoft.com/office/drawing/2014/main" id="{0474DF76-993E-44DE-AFB0-C416182ACEC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3892" y="554152"/>
            <a:ext cx="574177" cy="1075866"/>
            <a:chOff x="613892" y="554152"/>
            <a:chExt cx="574177" cy="1075866"/>
          </a:xfrm>
          <a:solidFill>
            <a:srgbClr val="FFFFFF"/>
          </a:solidFill>
        </p:grpSpPr>
        <p:sp>
          <p:nvSpPr>
            <p:cNvPr id="48"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3061" y="554152"/>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grpFill/>
            <a:ln w="776"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14F40"/>
                </a:solidFill>
                <a:effectLst/>
                <a:uLnTx/>
                <a:uFillTx/>
                <a:latin typeface="Calibri" panose="020F0502020204030204"/>
                <a:ea typeface="+mn-ea"/>
                <a:cs typeface="+mn-cs"/>
              </a:endParaRPr>
            </a:p>
          </p:txBody>
        </p:sp>
        <p:sp>
          <p:nvSpPr>
            <p:cNvPr id="49"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75643" y="837005"/>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grpFill/>
            <a:ln w="516"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14F40"/>
                </a:solidFill>
                <a:effectLst/>
                <a:uLnTx/>
                <a:uFillTx/>
                <a:latin typeface="Calibri" panose="020F0502020204030204"/>
                <a:ea typeface="+mn-ea"/>
                <a:cs typeface="+mn-cs"/>
              </a:endParaRPr>
            </a:p>
          </p:txBody>
        </p:sp>
        <p:sp>
          <p:nvSpPr>
            <p:cNvPr id="50"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3892" y="1472473"/>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grpFill/>
            <a:ln w="751"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14F40"/>
                </a:solidFill>
                <a:effectLst/>
                <a:uLnTx/>
                <a:uFillTx/>
                <a:latin typeface="Calibri" panose="020F0502020204030204"/>
                <a:ea typeface="+mn-ea"/>
                <a:cs typeface="+mn-cs"/>
              </a:endParaRPr>
            </a:p>
          </p:txBody>
        </p:sp>
      </p:grpSp>
      <p:sp>
        <p:nvSpPr>
          <p:cNvPr id="3" name="Content Placeholder 2">
            <a:extLst>
              <a:ext uri="{FF2B5EF4-FFF2-40B4-BE49-F238E27FC236}">
                <a16:creationId xmlns:a16="http://schemas.microsoft.com/office/drawing/2014/main" id="{1660406B-BCFD-B748-B697-A4DFB7F2A73E}"/>
              </a:ext>
            </a:extLst>
          </p:cNvPr>
          <p:cNvSpPr>
            <a:spLocks noGrp="1"/>
          </p:cNvSpPr>
          <p:nvPr>
            <p:ph idx="1"/>
          </p:nvPr>
        </p:nvSpPr>
        <p:spPr>
          <a:xfrm>
            <a:off x="6297233" y="518400"/>
            <a:ext cx="4771607" cy="5837949"/>
          </a:xfrm>
        </p:spPr>
        <p:txBody>
          <a:bodyPr anchor="ctr">
            <a:normAutofit/>
          </a:bodyPr>
          <a:lstStyle/>
          <a:p>
            <a:pPr>
              <a:spcAft>
                <a:spcPts val="800"/>
              </a:spcAft>
            </a:pPr>
            <a:r>
              <a:rPr lang="en-US" sz="2000" dirty="0">
                <a:solidFill>
                  <a:schemeClr val="tx1">
                    <a:alpha val="80000"/>
                  </a:schemeClr>
                </a:solidFill>
                <a:latin typeface="Arial"/>
                <a:ea typeface="Century Gothic" panose="020B0502020202020204" pitchFamily="34" charset="0"/>
                <a:cs typeface="Times New Roman"/>
              </a:rPr>
              <a:t>Q1: LiRN’s accountants calculate EFBs for the previous year.</a:t>
            </a:r>
            <a:endParaRPr lang="en-US" sz="2000" dirty="0">
              <a:solidFill>
                <a:schemeClr val="tx1">
                  <a:alpha val="80000"/>
                </a:schemeClr>
              </a:solidFill>
              <a:latin typeface="Arial"/>
              <a:cs typeface="Times New Roman"/>
            </a:endParaRPr>
          </a:p>
          <a:p>
            <a:pPr>
              <a:spcAft>
                <a:spcPts val="800"/>
              </a:spcAft>
            </a:pPr>
            <a:r>
              <a:rPr lang="en-US" sz="2000" dirty="0">
                <a:solidFill>
                  <a:schemeClr val="tx1">
                    <a:alpha val="80000"/>
                  </a:schemeClr>
                </a:solidFill>
                <a:effectLst/>
                <a:latin typeface="Arial"/>
                <a:ea typeface="Century Gothic" panose="020B0502020202020204" pitchFamily="34" charset="0"/>
                <a:cs typeface="Times New Roman"/>
              </a:rPr>
              <a:t>End of March: LiRN notifies associations</a:t>
            </a:r>
            <a:r>
              <a:rPr lang="en-US" sz="2000" dirty="0">
                <a:solidFill>
                  <a:schemeClr val="tx1">
                    <a:alpha val="80000"/>
                  </a:schemeClr>
                </a:solidFill>
                <a:latin typeface="Arial"/>
                <a:ea typeface="Century Gothic" panose="020B0502020202020204" pitchFamily="34" charset="0"/>
                <a:cs typeface="Times New Roman"/>
              </a:rPr>
              <a:t> that have EFBs.</a:t>
            </a:r>
          </a:p>
          <a:p>
            <a:pPr>
              <a:spcAft>
                <a:spcPts val="800"/>
              </a:spcAft>
            </a:pPr>
            <a:r>
              <a:rPr lang="en-US" sz="2000" dirty="0">
                <a:solidFill>
                  <a:schemeClr val="tx1">
                    <a:alpha val="80000"/>
                  </a:schemeClr>
                </a:solidFill>
                <a:effectLst/>
                <a:latin typeface="Arial"/>
                <a:ea typeface="Century Gothic" panose="020B0502020202020204" pitchFamily="34" charset="0"/>
                <a:cs typeface="Times New Roman"/>
              </a:rPr>
              <a:t>May 9: Associations may submit a propo</a:t>
            </a:r>
            <a:r>
              <a:rPr lang="en-US" sz="2000" dirty="0">
                <a:solidFill>
                  <a:schemeClr val="tx1">
                    <a:alpha val="80000"/>
                  </a:schemeClr>
                </a:solidFill>
                <a:latin typeface="Arial"/>
                <a:ea typeface="Century Gothic" panose="020B0502020202020204" pitchFamily="34" charset="0"/>
                <a:cs typeface="Times New Roman"/>
              </a:rPr>
              <a:t>sal to use EFBs. These are submitted with any other business case as part of the budget process. </a:t>
            </a:r>
            <a:endParaRPr lang="en-US" sz="2000" dirty="0">
              <a:solidFill>
                <a:schemeClr val="tx1">
                  <a:alpha val="80000"/>
                </a:schemeClr>
              </a:solidFill>
              <a:latin typeface="Arial" panose="020B0604020202020204" pitchFamily="34" charset="0"/>
              <a:ea typeface="Century Gothic" panose="020B0502020202020204" pitchFamily="34" charset="0"/>
              <a:cs typeface="Times New Roman" panose="02020603050405020304" pitchFamily="18" charset="0"/>
            </a:endParaRPr>
          </a:p>
          <a:p>
            <a:pPr>
              <a:spcAft>
                <a:spcPts val="800"/>
              </a:spcAft>
            </a:pPr>
            <a:r>
              <a:rPr lang="en-US" sz="2000" dirty="0">
                <a:solidFill>
                  <a:schemeClr val="tx1">
                    <a:alpha val="80000"/>
                  </a:schemeClr>
                </a:solidFill>
                <a:latin typeface="Arial"/>
                <a:ea typeface="Century Gothic" panose="020B0502020202020204" pitchFamily="34" charset="0"/>
                <a:cs typeface="Times New Roman"/>
              </a:rPr>
              <a:t>End of May: The Board reviews proposals.</a:t>
            </a:r>
          </a:p>
          <a:p>
            <a:pPr>
              <a:spcAft>
                <a:spcPts val="800"/>
              </a:spcAft>
            </a:pPr>
            <a:r>
              <a:rPr lang="en-US" sz="2000" dirty="0">
                <a:solidFill>
                  <a:schemeClr val="tx1">
                    <a:alpha val="80000"/>
                  </a:schemeClr>
                </a:solidFill>
                <a:latin typeface="Arial"/>
                <a:ea typeface="Century Gothic" panose="020B0502020202020204" pitchFamily="34" charset="0"/>
                <a:cs typeface="Times New Roman"/>
              </a:rPr>
              <a:t>Mid-June: Associations notified of the decision.</a:t>
            </a:r>
          </a:p>
        </p:txBody>
      </p:sp>
      <p:cxnSp>
        <p:nvCxnSpPr>
          <p:cNvPr id="52" name="Straight Connector 51">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0394"/>
            <a:ext cx="0" cy="3238728"/>
          </a:xfrm>
          <a:prstGeom prst="line">
            <a:avLst/>
          </a:prstGeom>
          <a:ln w="25400" cap="sq">
            <a:gradFill flip="none" rotWithShape="1">
              <a:gsLst>
                <a:gs pos="0">
                  <a:schemeClr val="accent1"/>
                </a:gs>
                <a:gs pos="100000">
                  <a:schemeClr val="accent2"/>
                </a:gs>
              </a:gsLst>
              <a:lin ang="5400000" scaled="0"/>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20224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3" name="Rectangle 42">
            <a:extLst>
              <a:ext uri="{FF2B5EF4-FFF2-40B4-BE49-F238E27FC236}">
                <a16:creationId xmlns:a16="http://schemas.microsoft.com/office/drawing/2014/main" id="{A2679492-7988-4050-9056-542444452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Rectangle 44">
            <a:extLst>
              <a:ext uri="{FF2B5EF4-FFF2-40B4-BE49-F238E27FC236}">
                <a16:creationId xmlns:a16="http://schemas.microsoft.com/office/drawing/2014/main" id="{B091B163-7D61-4891-ABCF-5C13D9C418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779911"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14F4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13EFA31-1355-2094-0092-515565F12DB0}"/>
              </a:ext>
            </a:extLst>
          </p:cNvPr>
          <p:cNvSpPr>
            <a:spLocks noGrp="1"/>
          </p:cNvSpPr>
          <p:nvPr>
            <p:ph type="title"/>
          </p:nvPr>
        </p:nvSpPr>
        <p:spPr>
          <a:xfrm>
            <a:off x="1188069" y="381935"/>
            <a:ext cx="4008583" cy="5974414"/>
          </a:xfrm>
        </p:spPr>
        <p:txBody>
          <a:bodyPr anchor="ctr">
            <a:normAutofit/>
          </a:bodyPr>
          <a:lstStyle/>
          <a:p>
            <a:r>
              <a:rPr lang="en-US" sz="8000" b="1">
                <a:solidFill>
                  <a:srgbClr val="FFFFFF"/>
                </a:solidFill>
              </a:rPr>
              <a:t>What Happens if you have an EFB? </a:t>
            </a:r>
            <a:endParaRPr lang="en-CA" sz="8000" b="1">
              <a:solidFill>
                <a:srgbClr val="FFFFFF"/>
              </a:solidFill>
            </a:endParaRPr>
          </a:p>
        </p:txBody>
      </p:sp>
      <p:grpSp>
        <p:nvGrpSpPr>
          <p:cNvPr id="47" name="Group 46">
            <a:extLst>
              <a:ext uri="{FF2B5EF4-FFF2-40B4-BE49-F238E27FC236}">
                <a16:creationId xmlns:a16="http://schemas.microsoft.com/office/drawing/2014/main" id="{0474DF76-993E-44DE-AFB0-C416182ACEC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3892" y="554152"/>
            <a:ext cx="574177" cy="1075866"/>
            <a:chOff x="613892" y="554152"/>
            <a:chExt cx="574177" cy="1075866"/>
          </a:xfrm>
          <a:solidFill>
            <a:srgbClr val="FFFFFF"/>
          </a:solidFill>
        </p:grpSpPr>
        <p:sp>
          <p:nvSpPr>
            <p:cNvPr id="48"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3061" y="554152"/>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grpFill/>
            <a:ln w="776"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14F40"/>
                </a:solidFill>
                <a:effectLst/>
                <a:uLnTx/>
                <a:uFillTx/>
                <a:latin typeface="Calibri" panose="020F0502020204030204"/>
                <a:ea typeface="+mn-ea"/>
                <a:cs typeface="+mn-cs"/>
              </a:endParaRPr>
            </a:p>
          </p:txBody>
        </p:sp>
        <p:sp>
          <p:nvSpPr>
            <p:cNvPr id="49"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75643" y="837005"/>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grpFill/>
            <a:ln w="516"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14F40"/>
                </a:solidFill>
                <a:effectLst/>
                <a:uLnTx/>
                <a:uFillTx/>
                <a:latin typeface="Calibri" panose="020F0502020204030204"/>
                <a:ea typeface="+mn-ea"/>
                <a:cs typeface="+mn-cs"/>
              </a:endParaRPr>
            </a:p>
          </p:txBody>
        </p:sp>
        <p:sp>
          <p:nvSpPr>
            <p:cNvPr id="50"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3892" y="1472473"/>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grpFill/>
            <a:ln w="751"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14F40"/>
                </a:solidFill>
                <a:effectLst/>
                <a:uLnTx/>
                <a:uFillTx/>
                <a:latin typeface="Calibri" panose="020F0502020204030204"/>
                <a:ea typeface="+mn-ea"/>
                <a:cs typeface="+mn-cs"/>
              </a:endParaRPr>
            </a:p>
          </p:txBody>
        </p:sp>
      </p:grpSp>
      <p:sp>
        <p:nvSpPr>
          <p:cNvPr id="3" name="Content Placeholder 2">
            <a:extLst>
              <a:ext uri="{FF2B5EF4-FFF2-40B4-BE49-F238E27FC236}">
                <a16:creationId xmlns:a16="http://schemas.microsoft.com/office/drawing/2014/main" id="{1660406B-BCFD-B748-B697-A4DFB7F2A73E}"/>
              </a:ext>
            </a:extLst>
          </p:cNvPr>
          <p:cNvSpPr>
            <a:spLocks noGrp="1"/>
          </p:cNvSpPr>
          <p:nvPr>
            <p:ph idx="1"/>
          </p:nvPr>
        </p:nvSpPr>
        <p:spPr>
          <a:xfrm>
            <a:off x="6297233" y="518400"/>
            <a:ext cx="4771607" cy="5837949"/>
          </a:xfrm>
        </p:spPr>
        <p:txBody>
          <a:bodyPr anchor="ctr">
            <a:normAutofit/>
          </a:bodyPr>
          <a:lstStyle/>
          <a:p>
            <a:pPr marL="0" indent="0">
              <a:spcAft>
                <a:spcPts val="800"/>
              </a:spcAft>
              <a:buNone/>
            </a:pPr>
            <a:r>
              <a:rPr lang="en-US" sz="2000" b="1" dirty="0">
                <a:solidFill>
                  <a:schemeClr val="tx1">
                    <a:alpha val="80000"/>
                  </a:schemeClr>
                </a:solidFill>
                <a:effectLst/>
                <a:latin typeface="Arial"/>
                <a:ea typeface="Century Gothic" panose="020B0502020202020204" pitchFamily="34" charset="0"/>
                <a:cs typeface="Arial"/>
              </a:rPr>
              <a:t>Accepted Proposal:</a:t>
            </a:r>
            <a:r>
              <a:rPr lang="en-US" sz="2000" b="1" dirty="0">
                <a:solidFill>
                  <a:schemeClr val="tx1">
                    <a:alpha val="80000"/>
                  </a:schemeClr>
                </a:solidFill>
                <a:latin typeface="Arial"/>
                <a:ea typeface="Century Gothic" panose="020B0502020202020204" pitchFamily="34" charset="0"/>
                <a:cs typeface="Arial"/>
              </a:rPr>
              <a:t> </a:t>
            </a:r>
            <a:endParaRPr lang="en-US" sz="2000" b="1" dirty="0">
              <a:solidFill>
                <a:schemeClr val="tx1">
                  <a:alpha val="80000"/>
                </a:schemeClr>
              </a:solidFill>
              <a:effectLst/>
              <a:latin typeface="Arial" panose="020B0604020202020204" pitchFamily="34" charset="0"/>
              <a:ea typeface="Century Gothic" panose="020B0502020202020204" pitchFamily="34" charset="0"/>
              <a:cs typeface="Arial" panose="020B0604020202020204" pitchFamily="34" charset="0"/>
            </a:endParaRPr>
          </a:p>
          <a:p>
            <a:r>
              <a:rPr lang="en-CA" sz="2000" dirty="0">
                <a:solidFill>
                  <a:schemeClr val="tx1">
                    <a:alpha val="80000"/>
                  </a:schemeClr>
                </a:solidFill>
                <a:latin typeface="Arial"/>
                <a:cs typeface="Arial"/>
              </a:rPr>
              <a:t>Include approved EFB proposal expenses in the budget as you would for any accepted business case.</a:t>
            </a:r>
          </a:p>
          <a:p>
            <a:r>
              <a:rPr lang="en-CA" sz="2000" dirty="0">
                <a:solidFill>
                  <a:schemeClr val="tx1">
                    <a:alpha val="80000"/>
                  </a:schemeClr>
                </a:solidFill>
                <a:latin typeface="Arial"/>
                <a:cs typeface="Arial"/>
              </a:rPr>
              <a:t>In the Revenue section, include the amount of the accepted proposal under “Use of Excess Fund Balance.” Do not include the amount in the line for “LiRN Grant.”</a:t>
            </a:r>
          </a:p>
          <a:p>
            <a:r>
              <a:rPr lang="en-CA" sz="2000" dirty="0">
                <a:solidFill>
                  <a:schemeClr val="tx1">
                    <a:alpha val="80000"/>
                  </a:schemeClr>
                </a:solidFill>
                <a:latin typeface="Arial"/>
                <a:cs typeface="Arial"/>
              </a:rPr>
              <a:t>The total revenue will then equal the expenses in your budget.</a:t>
            </a:r>
          </a:p>
          <a:p>
            <a:r>
              <a:rPr lang="en-CA" sz="2000" dirty="0">
                <a:solidFill>
                  <a:schemeClr val="tx1">
                    <a:alpha val="80000"/>
                  </a:schemeClr>
                </a:solidFill>
                <a:latin typeface="Arial"/>
                <a:cs typeface="Arial"/>
              </a:rPr>
              <a:t>When the proposal expenses are incurred, the fund balance is reduced and brought into compliance with the policy.</a:t>
            </a:r>
          </a:p>
        </p:txBody>
      </p:sp>
      <p:cxnSp>
        <p:nvCxnSpPr>
          <p:cNvPr id="52" name="Straight Connector 51">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0394"/>
            <a:ext cx="0" cy="3238728"/>
          </a:xfrm>
          <a:prstGeom prst="line">
            <a:avLst/>
          </a:prstGeom>
          <a:ln w="25400" cap="sq">
            <a:gradFill flip="none" rotWithShape="1">
              <a:gsLst>
                <a:gs pos="0">
                  <a:schemeClr val="accent1"/>
                </a:gs>
                <a:gs pos="100000">
                  <a:schemeClr val="accent2"/>
                </a:gs>
              </a:gsLst>
              <a:lin ang="5400000" scaled="0"/>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567909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3" name="Rectangle 42">
            <a:extLst>
              <a:ext uri="{FF2B5EF4-FFF2-40B4-BE49-F238E27FC236}">
                <a16:creationId xmlns:a16="http://schemas.microsoft.com/office/drawing/2014/main" id="{A2679492-7988-4050-9056-542444452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Rectangle 44">
            <a:extLst>
              <a:ext uri="{FF2B5EF4-FFF2-40B4-BE49-F238E27FC236}">
                <a16:creationId xmlns:a16="http://schemas.microsoft.com/office/drawing/2014/main" id="{B091B163-7D61-4891-ABCF-5C13D9C418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779911"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14F4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13EFA31-1355-2094-0092-515565F12DB0}"/>
              </a:ext>
            </a:extLst>
          </p:cNvPr>
          <p:cNvSpPr>
            <a:spLocks noGrp="1"/>
          </p:cNvSpPr>
          <p:nvPr>
            <p:ph type="title"/>
          </p:nvPr>
        </p:nvSpPr>
        <p:spPr>
          <a:xfrm>
            <a:off x="1188069" y="381935"/>
            <a:ext cx="4008583" cy="5974414"/>
          </a:xfrm>
        </p:spPr>
        <p:txBody>
          <a:bodyPr anchor="ctr">
            <a:normAutofit/>
          </a:bodyPr>
          <a:lstStyle/>
          <a:p>
            <a:r>
              <a:rPr lang="en-US" sz="8000" b="1" dirty="0">
                <a:solidFill>
                  <a:srgbClr val="FFFFFF"/>
                </a:solidFill>
              </a:rPr>
              <a:t>What Happens if you have an EFB? </a:t>
            </a:r>
            <a:endParaRPr lang="en-CA" sz="8000" b="1" dirty="0">
              <a:solidFill>
                <a:srgbClr val="FFFFFF"/>
              </a:solidFill>
            </a:endParaRPr>
          </a:p>
        </p:txBody>
      </p:sp>
      <p:grpSp>
        <p:nvGrpSpPr>
          <p:cNvPr id="47" name="Group 46">
            <a:extLst>
              <a:ext uri="{FF2B5EF4-FFF2-40B4-BE49-F238E27FC236}">
                <a16:creationId xmlns:a16="http://schemas.microsoft.com/office/drawing/2014/main" id="{0474DF76-993E-44DE-AFB0-C416182ACEC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3892" y="554152"/>
            <a:ext cx="574177" cy="1075866"/>
            <a:chOff x="613892" y="554152"/>
            <a:chExt cx="574177" cy="1075866"/>
          </a:xfrm>
          <a:solidFill>
            <a:srgbClr val="FFFFFF"/>
          </a:solidFill>
        </p:grpSpPr>
        <p:sp>
          <p:nvSpPr>
            <p:cNvPr id="48"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3061" y="554152"/>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grpFill/>
            <a:ln w="776"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14F40"/>
                </a:solidFill>
                <a:effectLst/>
                <a:uLnTx/>
                <a:uFillTx/>
                <a:latin typeface="Calibri" panose="020F0502020204030204"/>
                <a:ea typeface="+mn-ea"/>
                <a:cs typeface="+mn-cs"/>
              </a:endParaRPr>
            </a:p>
          </p:txBody>
        </p:sp>
        <p:sp>
          <p:nvSpPr>
            <p:cNvPr id="49"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75643" y="837005"/>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grpFill/>
            <a:ln w="516"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14F40"/>
                </a:solidFill>
                <a:effectLst/>
                <a:uLnTx/>
                <a:uFillTx/>
                <a:latin typeface="Calibri" panose="020F0502020204030204"/>
                <a:ea typeface="+mn-ea"/>
                <a:cs typeface="+mn-cs"/>
              </a:endParaRPr>
            </a:p>
          </p:txBody>
        </p:sp>
        <p:sp>
          <p:nvSpPr>
            <p:cNvPr id="50"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3892" y="1472473"/>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grpFill/>
            <a:ln w="751"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14F40"/>
                </a:solidFill>
                <a:effectLst/>
                <a:uLnTx/>
                <a:uFillTx/>
                <a:latin typeface="Calibri" panose="020F0502020204030204"/>
                <a:ea typeface="+mn-ea"/>
                <a:cs typeface="+mn-cs"/>
              </a:endParaRPr>
            </a:p>
          </p:txBody>
        </p:sp>
      </p:grpSp>
      <p:sp>
        <p:nvSpPr>
          <p:cNvPr id="3" name="Content Placeholder 2">
            <a:extLst>
              <a:ext uri="{FF2B5EF4-FFF2-40B4-BE49-F238E27FC236}">
                <a16:creationId xmlns:a16="http://schemas.microsoft.com/office/drawing/2014/main" id="{1660406B-BCFD-B748-B697-A4DFB7F2A73E}"/>
              </a:ext>
            </a:extLst>
          </p:cNvPr>
          <p:cNvSpPr>
            <a:spLocks noGrp="1"/>
          </p:cNvSpPr>
          <p:nvPr>
            <p:ph idx="1"/>
          </p:nvPr>
        </p:nvSpPr>
        <p:spPr>
          <a:xfrm>
            <a:off x="6297233" y="518400"/>
            <a:ext cx="4771607" cy="5837949"/>
          </a:xfrm>
        </p:spPr>
        <p:txBody>
          <a:bodyPr anchor="ctr">
            <a:normAutofit lnSpcReduction="10000"/>
          </a:bodyPr>
          <a:lstStyle/>
          <a:p>
            <a:pPr marL="0" indent="0">
              <a:spcAft>
                <a:spcPts val="800"/>
              </a:spcAft>
              <a:buNone/>
            </a:pPr>
            <a:r>
              <a:rPr lang="en-US" sz="2000" b="1" dirty="0">
                <a:solidFill>
                  <a:schemeClr val="tx1">
                    <a:alpha val="80000"/>
                  </a:schemeClr>
                </a:solidFill>
                <a:effectLst/>
                <a:latin typeface="Arial"/>
                <a:ea typeface="Century Gothic" panose="020B0502020202020204" pitchFamily="34" charset="0"/>
                <a:cs typeface="Arial"/>
              </a:rPr>
              <a:t>Caveat:</a:t>
            </a:r>
            <a:r>
              <a:rPr lang="en-US" sz="2000" b="1" dirty="0">
                <a:solidFill>
                  <a:schemeClr val="tx1">
                    <a:alpha val="80000"/>
                  </a:schemeClr>
                </a:solidFill>
                <a:latin typeface="Arial"/>
                <a:ea typeface="Century Gothic" panose="020B0502020202020204" pitchFamily="34" charset="0"/>
                <a:cs typeface="Arial"/>
              </a:rPr>
              <a:t> </a:t>
            </a:r>
            <a:endParaRPr lang="en-US" sz="2000" b="1" dirty="0">
              <a:solidFill>
                <a:schemeClr val="tx1">
                  <a:alpha val="80000"/>
                </a:schemeClr>
              </a:solidFill>
              <a:effectLst/>
              <a:latin typeface="Arial" panose="020B0604020202020204" pitchFamily="34" charset="0"/>
              <a:ea typeface="Century Gothic" panose="020B0502020202020204" pitchFamily="34" charset="0"/>
              <a:cs typeface="Arial" panose="020B0604020202020204" pitchFamily="34" charset="0"/>
            </a:endParaRPr>
          </a:p>
          <a:p>
            <a:r>
              <a:rPr lang="en-US" sz="2000" dirty="0">
                <a:solidFill>
                  <a:schemeClr val="tx1">
                    <a:alpha val="80000"/>
                  </a:schemeClr>
                </a:solidFill>
                <a:latin typeface="Arial"/>
                <a:ea typeface="Century Gothic" panose="020B0502020202020204" pitchFamily="34" charset="0"/>
                <a:cs typeface="Times New Roman"/>
              </a:rPr>
              <a:t>EFB Proposals will generally be approved for spending in the following fiscal year. For example, LiRN would anticipate expenses in an EFB Proposal accepted in 2024 to be incurred in 2025, although some exceptions may be made. </a:t>
            </a:r>
          </a:p>
          <a:p>
            <a:r>
              <a:rPr lang="en-US" sz="2000" dirty="0">
                <a:solidFill>
                  <a:schemeClr val="tx1">
                    <a:alpha val="80000"/>
                  </a:schemeClr>
                </a:solidFill>
                <a:latin typeface="Arial"/>
                <a:ea typeface="Century Gothic" panose="020B0502020202020204" pitchFamily="34" charset="0"/>
                <a:cs typeface="Times New Roman"/>
              </a:rPr>
              <a:t>The Unanimous Shareholders Agreement between the LSO, FOLA, and the TLA states that, if the LSO does not approve LiRN’s budget, LiRN’s Board and the LSO will cooperate to </a:t>
            </a:r>
            <a:r>
              <a:rPr lang="en-US" sz="2100" dirty="0">
                <a:solidFill>
                  <a:schemeClr val="tx1">
                    <a:alpha val="80000"/>
                  </a:schemeClr>
                </a:solidFill>
                <a:latin typeface="Arial"/>
                <a:cs typeface="Times New Roman"/>
              </a:rPr>
              <a:t>develop a mutually acceptable budget. </a:t>
            </a:r>
          </a:p>
          <a:p>
            <a:r>
              <a:rPr lang="en-US" sz="2100" dirty="0">
                <a:solidFill>
                  <a:schemeClr val="tx1">
                    <a:alpha val="80000"/>
                  </a:schemeClr>
                </a:solidFill>
                <a:latin typeface="Arial"/>
                <a:cs typeface="Times New Roman"/>
              </a:rPr>
              <a:t>EFB Recovery is part of LiRN’s funding sources in its overall budget. </a:t>
            </a:r>
          </a:p>
          <a:p>
            <a:r>
              <a:rPr lang="en-US" sz="2000" dirty="0">
                <a:solidFill>
                  <a:schemeClr val="tx1">
                    <a:alpha val="80000"/>
                  </a:schemeClr>
                </a:solidFill>
                <a:latin typeface="Arial"/>
                <a:ea typeface="Century Gothic" panose="020B0502020202020204" pitchFamily="34" charset="0"/>
                <a:cs typeface="Times New Roman"/>
              </a:rPr>
              <a:t>In the event that LiRN’s budget is not approved, we may be asked to reconsider the recovery amount. </a:t>
            </a:r>
          </a:p>
        </p:txBody>
      </p:sp>
      <p:cxnSp>
        <p:nvCxnSpPr>
          <p:cNvPr id="52" name="Straight Connector 51">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0394"/>
            <a:ext cx="0" cy="3238728"/>
          </a:xfrm>
          <a:prstGeom prst="line">
            <a:avLst/>
          </a:prstGeom>
          <a:ln w="25400" cap="sq">
            <a:gradFill flip="none" rotWithShape="1">
              <a:gsLst>
                <a:gs pos="0">
                  <a:schemeClr val="accent1"/>
                </a:gs>
                <a:gs pos="100000">
                  <a:schemeClr val="accent2"/>
                </a:gs>
              </a:gsLst>
              <a:lin ang="5400000" scaled="0"/>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891045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3" name="Rectangle 42">
            <a:extLst>
              <a:ext uri="{FF2B5EF4-FFF2-40B4-BE49-F238E27FC236}">
                <a16:creationId xmlns:a16="http://schemas.microsoft.com/office/drawing/2014/main" id="{A2679492-7988-4050-9056-542444452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Rectangle 44">
            <a:extLst>
              <a:ext uri="{FF2B5EF4-FFF2-40B4-BE49-F238E27FC236}">
                <a16:creationId xmlns:a16="http://schemas.microsoft.com/office/drawing/2014/main" id="{B091B163-7D61-4891-ABCF-5C13D9C418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779911"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14F4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13EFA31-1355-2094-0092-515565F12DB0}"/>
              </a:ext>
            </a:extLst>
          </p:cNvPr>
          <p:cNvSpPr>
            <a:spLocks noGrp="1"/>
          </p:cNvSpPr>
          <p:nvPr>
            <p:ph type="title"/>
          </p:nvPr>
        </p:nvSpPr>
        <p:spPr>
          <a:xfrm>
            <a:off x="1188069" y="381935"/>
            <a:ext cx="4008583" cy="5974414"/>
          </a:xfrm>
        </p:spPr>
        <p:txBody>
          <a:bodyPr anchor="ctr">
            <a:normAutofit/>
          </a:bodyPr>
          <a:lstStyle/>
          <a:p>
            <a:r>
              <a:rPr lang="en-US" sz="8000" b="1">
                <a:solidFill>
                  <a:srgbClr val="FFFFFF"/>
                </a:solidFill>
              </a:rPr>
              <a:t>What Happens if you have an EFB? </a:t>
            </a:r>
            <a:endParaRPr lang="en-CA" sz="8000" b="1">
              <a:solidFill>
                <a:srgbClr val="FFFFFF"/>
              </a:solidFill>
            </a:endParaRPr>
          </a:p>
        </p:txBody>
      </p:sp>
      <p:grpSp>
        <p:nvGrpSpPr>
          <p:cNvPr id="47" name="Group 46">
            <a:extLst>
              <a:ext uri="{FF2B5EF4-FFF2-40B4-BE49-F238E27FC236}">
                <a16:creationId xmlns:a16="http://schemas.microsoft.com/office/drawing/2014/main" id="{0474DF76-993E-44DE-AFB0-C416182ACEC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3892" y="554152"/>
            <a:ext cx="574177" cy="1075866"/>
            <a:chOff x="613892" y="554152"/>
            <a:chExt cx="574177" cy="1075866"/>
          </a:xfrm>
          <a:solidFill>
            <a:srgbClr val="FFFFFF"/>
          </a:solidFill>
        </p:grpSpPr>
        <p:sp>
          <p:nvSpPr>
            <p:cNvPr id="48"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3061" y="554152"/>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grpFill/>
            <a:ln w="776"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14F40"/>
                </a:solidFill>
                <a:effectLst/>
                <a:uLnTx/>
                <a:uFillTx/>
                <a:latin typeface="Calibri" panose="020F0502020204030204"/>
                <a:ea typeface="+mn-ea"/>
                <a:cs typeface="+mn-cs"/>
              </a:endParaRPr>
            </a:p>
          </p:txBody>
        </p:sp>
        <p:sp>
          <p:nvSpPr>
            <p:cNvPr id="49"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75643" y="837005"/>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grpFill/>
            <a:ln w="516"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14F40"/>
                </a:solidFill>
                <a:effectLst/>
                <a:uLnTx/>
                <a:uFillTx/>
                <a:latin typeface="Calibri" panose="020F0502020204030204"/>
                <a:ea typeface="+mn-ea"/>
                <a:cs typeface="+mn-cs"/>
              </a:endParaRPr>
            </a:p>
          </p:txBody>
        </p:sp>
        <p:sp>
          <p:nvSpPr>
            <p:cNvPr id="50"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3892" y="1472473"/>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grpFill/>
            <a:ln w="751"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14F40"/>
                </a:solidFill>
                <a:effectLst/>
                <a:uLnTx/>
                <a:uFillTx/>
                <a:latin typeface="Calibri" panose="020F0502020204030204"/>
                <a:ea typeface="+mn-ea"/>
                <a:cs typeface="+mn-cs"/>
              </a:endParaRPr>
            </a:p>
          </p:txBody>
        </p:sp>
      </p:grpSp>
      <p:sp>
        <p:nvSpPr>
          <p:cNvPr id="3" name="Content Placeholder 2">
            <a:extLst>
              <a:ext uri="{FF2B5EF4-FFF2-40B4-BE49-F238E27FC236}">
                <a16:creationId xmlns:a16="http://schemas.microsoft.com/office/drawing/2014/main" id="{1660406B-BCFD-B748-B697-A4DFB7F2A73E}"/>
              </a:ext>
            </a:extLst>
          </p:cNvPr>
          <p:cNvSpPr>
            <a:spLocks noGrp="1"/>
          </p:cNvSpPr>
          <p:nvPr>
            <p:ph idx="1"/>
          </p:nvPr>
        </p:nvSpPr>
        <p:spPr>
          <a:xfrm>
            <a:off x="6297233" y="518400"/>
            <a:ext cx="4771607" cy="5837949"/>
          </a:xfrm>
        </p:spPr>
        <p:txBody>
          <a:bodyPr anchor="ctr">
            <a:normAutofit/>
          </a:bodyPr>
          <a:lstStyle/>
          <a:p>
            <a:pPr marL="0" indent="0">
              <a:spcAft>
                <a:spcPts val="800"/>
              </a:spcAft>
              <a:buNone/>
            </a:pPr>
            <a:r>
              <a:rPr lang="en-US" sz="1700" b="1" dirty="0">
                <a:solidFill>
                  <a:schemeClr val="tx1">
                    <a:alpha val="80000"/>
                  </a:schemeClr>
                </a:solidFill>
                <a:effectLst/>
                <a:latin typeface="Arial"/>
                <a:ea typeface="Century Gothic" panose="020B0502020202020204" pitchFamily="34" charset="0"/>
                <a:cs typeface="Times New Roman"/>
              </a:rPr>
              <a:t>Declined Proposal:</a:t>
            </a:r>
            <a:r>
              <a:rPr lang="en-US" sz="1700" b="1" dirty="0">
                <a:solidFill>
                  <a:schemeClr val="tx1">
                    <a:alpha val="80000"/>
                  </a:schemeClr>
                </a:solidFill>
                <a:latin typeface="Arial"/>
                <a:ea typeface="Century Gothic" panose="020B0502020202020204" pitchFamily="34" charset="0"/>
                <a:cs typeface="Times New Roman"/>
              </a:rPr>
              <a:t> </a:t>
            </a:r>
            <a:endParaRPr lang="en-US" sz="1700" b="1" dirty="0">
              <a:solidFill>
                <a:schemeClr val="tx1">
                  <a:alpha val="80000"/>
                </a:schemeClr>
              </a:solidFill>
              <a:effectLst/>
              <a:latin typeface="Arial" panose="020B0604020202020204" pitchFamily="34" charset="0"/>
              <a:ea typeface="Century Gothic" panose="020B0502020202020204" pitchFamily="34" charset="0"/>
              <a:cs typeface="Times New Roman" panose="02020603050405020304" pitchFamily="18" charset="0"/>
            </a:endParaRPr>
          </a:p>
          <a:p>
            <a:pPr>
              <a:spcAft>
                <a:spcPts val="800"/>
              </a:spcAft>
            </a:pPr>
            <a:r>
              <a:rPr lang="en-US" sz="1700" dirty="0">
                <a:solidFill>
                  <a:schemeClr val="tx1">
                    <a:alpha val="80000"/>
                  </a:schemeClr>
                </a:solidFill>
                <a:latin typeface="Arial"/>
                <a:ea typeface="Century Gothic" panose="020B0502020202020204" pitchFamily="34" charset="0"/>
                <a:cs typeface="Times New Roman"/>
              </a:rPr>
              <a:t>Do </a:t>
            </a:r>
            <a:r>
              <a:rPr lang="en-US" sz="1700" i="1" dirty="0">
                <a:solidFill>
                  <a:schemeClr val="tx1">
                    <a:alpha val="80000"/>
                  </a:schemeClr>
                </a:solidFill>
                <a:latin typeface="Arial"/>
                <a:ea typeface="Century Gothic" panose="020B0502020202020204" pitchFamily="34" charset="0"/>
                <a:cs typeface="Times New Roman"/>
              </a:rPr>
              <a:t>not</a:t>
            </a:r>
            <a:r>
              <a:rPr lang="en-US" sz="1700" dirty="0">
                <a:solidFill>
                  <a:schemeClr val="tx1">
                    <a:alpha val="80000"/>
                  </a:schemeClr>
                </a:solidFill>
                <a:latin typeface="Arial"/>
                <a:ea typeface="Century Gothic" panose="020B0502020202020204" pitchFamily="34" charset="0"/>
                <a:cs typeface="Times New Roman"/>
              </a:rPr>
              <a:t> include proposal expenses in the budget. </a:t>
            </a:r>
            <a:endParaRPr lang="en-US" sz="1700" dirty="0">
              <a:solidFill>
                <a:schemeClr val="tx1">
                  <a:alpha val="80000"/>
                </a:schemeClr>
              </a:solidFill>
              <a:latin typeface="Arial"/>
              <a:cs typeface="Times New Roman"/>
            </a:endParaRPr>
          </a:p>
          <a:p>
            <a:pPr>
              <a:spcAft>
                <a:spcPts val="800"/>
              </a:spcAft>
            </a:pPr>
            <a:r>
              <a:rPr lang="en-US" sz="1700" dirty="0">
                <a:solidFill>
                  <a:schemeClr val="tx1">
                    <a:alpha val="80000"/>
                  </a:schemeClr>
                </a:solidFill>
                <a:effectLst/>
                <a:latin typeface="Arial"/>
                <a:ea typeface="Century Gothic" panose="020B0502020202020204" pitchFamily="34" charset="0"/>
                <a:cs typeface="Times New Roman"/>
              </a:rPr>
              <a:t>The total revenue will equal</a:t>
            </a:r>
            <a:r>
              <a:rPr lang="en-US" sz="1700" dirty="0">
                <a:solidFill>
                  <a:schemeClr val="tx1">
                    <a:alpha val="80000"/>
                  </a:schemeClr>
                </a:solidFill>
                <a:latin typeface="Arial"/>
                <a:ea typeface="Century Gothic" panose="020B0502020202020204" pitchFamily="34" charset="0"/>
                <a:cs typeface="Times New Roman"/>
              </a:rPr>
              <a:t> the </a:t>
            </a:r>
            <a:r>
              <a:rPr lang="en-US" sz="1700" dirty="0">
                <a:solidFill>
                  <a:schemeClr val="tx1">
                    <a:alpha val="80000"/>
                  </a:schemeClr>
                </a:solidFill>
                <a:effectLst/>
                <a:latin typeface="Arial"/>
                <a:ea typeface="Century Gothic" panose="020B0502020202020204" pitchFamily="34" charset="0"/>
                <a:cs typeface="Times New Roman"/>
              </a:rPr>
              <a:t>expenses </a:t>
            </a:r>
            <a:r>
              <a:rPr lang="en-US" sz="1700" dirty="0">
                <a:solidFill>
                  <a:schemeClr val="tx1">
                    <a:alpha val="80000"/>
                  </a:schemeClr>
                </a:solidFill>
                <a:latin typeface="Arial"/>
                <a:ea typeface="Century Gothic" panose="020B0502020202020204" pitchFamily="34" charset="0"/>
                <a:cs typeface="Times New Roman"/>
              </a:rPr>
              <a:t>in your budget.</a:t>
            </a:r>
            <a:endParaRPr lang="en-US" sz="1700" dirty="0">
              <a:solidFill>
                <a:schemeClr val="tx1">
                  <a:alpha val="80000"/>
                </a:schemeClr>
              </a:solidFill>
              <a:effectLst/>
              <a:latin typeface="Arial"/>
              <a:ea typeface="Century Gothic" panose="020B0502020202020204" pitchFamily="34" charset="0"/>
              <a:cs typeface="Times New Roman"/>
            </a:endParaRPr>
          </a:p>
          <a:p>
            <a:pPr>
              <a:spcAft>
                <a:spcPts val="800"/>
              </a:spcAft>
            </a:pPr>
            <a:r>
              <a:rPr lang="en-US" sz="1700" dirty="0">
                <a:solidFill>
                  <a:schemeClr val="tx1">
                    <a:alpha val="80000"/>
                  </a:schemeClr>
                </a:solidFill>
                <a:latin typeface="Arial"/>
                <a:ea typeface="Century Gothic" panose="020B0502020202020204" pitchFamily="34" charset="0"/>
                <a:cs typeface="Times New Roman"/>
              </a:rPr>
              <a:t>T</a:t>
            </a:r>
            <a:r>
              <a:rPr lang="en-US" sz="1700" dirty="0">
                <a:solidFill>
                  <a:schemeClr val="tx1">
                    <a:alpha val="80000"/>
                  </a:schemeClr>
                </a:solidFill>
                <a:effectLst/>
                <a:latin typeface="Arial"/>
                <a:ea typeface="Century Gothic" panose="020B0502020202020204" pitchFamily="34" charset="0"/>
                <a:cs typeface="Times New Roman"/>
              </a:rPr>
              <a:t>he requested grant will be reduced by the amount of the EFB.</a:t>
            </a:r>
          </a:p>
          <a:p>
            <a:pPr>
              <a:spcAft>
                <a:spcPts val="800"/>
              </a:spcAft>
            </a:pPr>
            <a:r>
              <a:rPr lang="en-US" sz="1700" dirty="0">
                <a:solidFill>
                  <a:schemeClr val="tx1">
                    <a:alpha val="80000"/>
                  </a:schemeClr>
                </a:solidFill>
                <a:effectLst/>
                <a:latin typeface="Arial"/>
                <a:ea typeface="Century Gothic" panose="020B0502020202020204" pitchFamily="34" charset="0"/>
                <a:cs typeface="Times New Roman"/>
              </a:rPr>
              <a:t>This creates a shortfall between the grant and the expenses listed in the budget. </a:t>
            </a:r>
          </a:p>
          <a:p>
            <a:pPr>
              <a:spcAft>
                <a:spcPts val="800"/>
              </a:spcAft>
            </a:pPr>
            <a:r>
              <a:rPr lang="en-US" sz="1700" dirty="0">
                <a:solidFill>
                  <a:schemeClr val="tx1">
                    <a:alpha val="80000"/>
                  </a:schemeClr>
                </a:solidFill>
                <a:effectLst/>
                <a:latin typeface="Arial"/>
                <a:ea typeface="Century Gothic" panose="020B0502020202020204" pitchFamily="34" charset="0"/>
                <a:cs typeface="Times New Roman"/>
              </a:rPr>
              <a:t>This shortfall is covered by the EFB, thereby reducing it and bringing it into compliance with the Grant Administratio</a:t>
            </a:r>
            <a:r>
              <a:rPr lang="en-US" sz="1700" dirty="0">
                <a:solidFill>
                  <a:schemeClr val="tx1">
                    <a:alpha val="80000"/>
                  </a:schemeClr>
                </a:solidFill>
                <a:latin typeface="Arial"/>
                <a:ea typeface="Century Gothic" panose="020B0502020202020204" pitchFamily="34" charset="0"/>
                <a:cs typeface="Times New Roman"/>
              </a:rPr>
              <a:t>n Policy. </a:t>
            </a:r>
          </a:p>
          <a:p>
            <a:pPr>
              <a:spcAft>
                <a:spcPts val="800"/>
              </a:spcAft>
            </a:pPr>
            <a:r>
              <a:rPr lang="en-US" sz="1700" dirty="0">
                <a:solidFill>
                  <a:schemeClr val="tx1">
                    <a:alpha val="80000"/>
                  </a:schemeClr>
                </a:solidFill>
                <a:latin typeface="Arial"/>
                <a:ea typeface="Century Gothic" panose="020B0502020202020204" pitchFamily="34" charset="0"/>
                <a:cs typeface="Times New Roman"/>
              </a:rPr>
              <a:t>In other words – you'll spend more than your grant amount and the funds to pay for the overspend will come from your fund balance. </a:t>
            </a:r>
            <a:endParaRPr lang="en-US" sz="1700" dirty="0">
              <a:solidFill>
                <a:schemeClr val="tx1">
                  <a:alpha val="80000"/>
                </a:schemeClr>
              </a:solidFill>
              <a:effectLst/>
              <a:latin typeface="Arial" panose="020B0604020202020204" pitchFamily="34" charset="0"/>
              <a:ea typeface="Century Gothic" panose="020B0502020202020204" pitchFamily="34" charset="0"/>
              <a:cs typeface="Times New Roman" panose="02020603050405020304" pitchFamily="18" charset="0"/>
            </a:endParaRPr>
          </a:p>
        </p:txBody>
      </p:sp>
      <p:cxnSp>
        <p:nvCxnSpPr>
          <p:cNvPr id="52" name="Straight Connector 51">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0394"/>
            <a:ext cx="0" cy="3238728"/>
          </a:xfrm>
          <a:prstGeom prst="line">
            <a:avLst/>
          </a:prstGeom>
          <a:ln w="25400" cap="sq">
            <a:gradFill flip="none" rotWithShape="1">
              <a:gsLst>
                <a:gs pos="0">
                  <a:schemeClr val="accent1"/>
                </a:gs>
                <a:gs pos="100000">
                  <a:schemeClr val="accent2"/>
                </a:gs>
              </a:gsLst>
              <a:lin ang="5400000" scaled="0"/>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959955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0F3D18-83E3-02CA-0AA0-4F7BE39C1487}"/>
              </a:ext>
            </a:extLst>
          </p:cNvPr>
          <p:cNvSpPr>
            <a:spLocks noGrp="1"/>
          </p:cNvSpPr>
          <p:nvPr>
            <p:ph type="title"/>
          </p:nvPr>
        </p:nvSpPr>
        <p:spPr>
          <a:xfrm>
            <a:off x="6392583" y="501651"/>
            <a:ext cx="4414848" cy="1716255"/>
          </a:xfrm>
        </p:spPr>
        <p:txBody>
          <a:bodyPr anchor="b">
            <a:normAutofit/>
          </a:bodyPr>
          <a:lstStyle/>
          <a:p>
            <a:r>
              <a:rPr lang="en-US" sz="5600" b="1" dirty="0"/>
              <a:t>Business Case Primer</a:t>
            </a:r>
            <a:endParaRPr lang="en-CA" sz="5600" b="1" dirty="0"/>
          </a:p>
        </p:txBody>
      </p:sp>
      <p:pic>
        <p:nvPicPr>
          <p:cNvPr id="10242" name="Picture 2" descr="Filling out forms on a table">
            <a:extLst>
              <a:ext uri="{FF2B5EF4-FFF2-40B4-BE49-F238E27FC236}">
                <a16:creationId xmlns:a16="http://schemas.microsoft.com/office/drawing/2014/main" id="{8BE55C0C-B7FA-D252-E972-E60043EAB172}"/>
              </a:ext>
            </a:extLst>
          </p:cNvPr>
          <p:cNvPicPr>
            <a:picLocks noChangeAspect="1" noChangeArrowheads="1"/>
          </p:cNvPicPr>
          <p:nvPr/>
        </p:nvPicPr>
        <p:blipFill rotWithShape="1">
          <a:blip r:embed="rId3"/>
          <a:srcRect l="44313"/>
          <a:stretch/>
        </p:blipFill>
        <p:spPr bwMode="auto">
          <a:xfrm>
            <a:off x="279143" y="299509"/>
            <a:ext cx="5221625" cy="6258983"/>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87F3CCDA-CAE1-41E2-A081-B8305907CF4C}"/>
              </a:ext>
            </a:extLst>
          </p:cNvPr>
          <p:cNvSpPr>
            <a:spLocks noGrp="1"/>
          </p:cNvSpPr>
          <p:nvPr>
            <p:ph idx="1"/>
          </p:nvPr>
        </p:nvSpPr>
        <p:spPr>
          <a:xfrm>
            <a:off x="6392583" y="2645922"/>
            <a:ext cx="4434721" cy="3710427"/>
          </a:xfrm>
        </p:spPr>
        <p:txBody>
          <a:bodyPr anchor="t">
            <a:normAutofit/>
          </a:bodyPr>
          <a:lstStyle/>
          <a:p>
            <a:pPr marL="0" indent="0">
              <a:spcAft>
                <a:spcPts val="800"/>
              </a:spcAft>
              <a:buNone/>
            </a:pPr>
            <a:r>
              <a:rPr lang="en-CA" sz="2000" b="1" dirty="0">
                <a:solidFill>
                  <a:schemeClr val="tx1">
                    <a:alpha val="80000"/>
                  </a:schemeClr>
                </a:solidFill>
                <a:effectLst/>
                <a:latin typeface="Arial" panose="020B0604020202020204" pitchFamily="34" charset="0"/>
                <a:ea typeface="Century Gothic" panose="020B0502020202020204" pitchFamily="34" charset="0"/>
                <a:cs typeface="Arial" panose="020B0604020202020204" pitchFamily="34" charset="0"/>
              </a:rPr>
              <a:t>Business cases are required for:</a:t>
            </a:r>
            <a:endParaRPr lang="en-CA" sz="2000" dirty="0">
              <a:solidFill>
                <a:schemeClr val="tx1">
                  <a:alpha val="80000"/>
                </a:schemeClr>
              </a:solidFill>
              <a:effectLst/>
              <a:latin typeface="Arial" panose="020B0604020202020204" pitchFamily="34" charset="0"/>
              <a:ea typeface="Century Gothic" panose="020B0502020202020204" pitchFamily="34" charset="0"/>
              <a:cs typeface="Arial" panose="020B0604020202020204" pitchFamily="34" charset="0"/>
            </a:endParaRPr>
          </a:p>
          <a:p>
            <a:pPr marL="342900" lvl="0" indent="-342900">
              <a:spcAft>
                <a:spcPts val="800"/>
              </a:spcAft>
              <a:buFont typeface="Symbol" panose="05050102010706020507" pitchFamily="18" charset="2"/>
              <a:buChar char=""/>
            </a:pPr>
            <a:r>
              <a:rPr lang="en-CA" sz="2000" dirty="0">
                <a:solidFill>
                  <a:schemeClr val="tx1">
                    <a:alpha val="80000"/>
                  </a:schemeClr>
                </a:solidFill>
                <a:effectLst/>
                <a:latin typeface="Arial" panose="020B0604020202020204" pitchFamily="34" charset="0"/>
                <a:ea typeface="Century Gothic" panose="020B0502020202020204" pitchFamily="34" charset="0"/>
                <a:cs typeface="Arial" panose="020B0604020202020204" pitchFamily="34" charset="0"/>
              </a:rPr>
              <a:t>Capital expenses.</a:t>
            </a:r>
          </a:p>
          <a:p>
            <a:pPr marL="342900" indent="-342900">
              <a:spcAft>
                <a:spcPts val="800"/>
              </a:spcAft>
              <a:buFont typeface="Symbol" panose="05050102010706020507" pitchFamily="18" charset="2"/>
              <a:buChar char=""/>
            </a:pPr>
            <a:r>
              <a:rPr lang="en-CA" sz="2000" dirty="0">
                <a:solidFill>
                  <a:schemeClr val="tx1">
                    <a:alpha val="80000"/>
                  </a:schemeClr>
                </a:solidFill>
                <a:latin typeface="Arial" panose="020B0604020202020204" pitchFamily="34" charset="0"/>
                <a:ea typeface="Century Gothic" panose="020B0502020202020204" pitchFamily="34" charset="0"/>
                <a:cs typeface="Arial" panose="020B0604020202020204" pitchFamily="34" charset="0"/>
              </a:rPr>
              <a:t>Library Technician Program Bursaries.</a:t>
            </a:r>
          </a:p>
          <a:p>
            <a:pPr marL="342900" lvl="0" indent="-342900">
              <a:spcAft>
                <a:spcPts val="800"/>
              </a:spcAft>
              <a:buFont typeface="Symbol" panose="05050102010706020507" pitchFamily="18" charset="2"/>
              <a:buChar char=""/>
            </a:pPr>
            <a:r>
              <a:rPr lang="en-CA" sz="2000" dirty="0">
                <a:solidFill>
                  <a:schemeClr val="tx1">
                    <a:alpha val="80000"/>
                  </a:schemeClr>
                </a:solidFill>
                <a:latin typeface="Arial" panose="020B0604020202020204" pitchFamily="34" charset="0"/>
                <a:ea typeface="Century Gothic" panose="020B0502020202020204" pitchFamily="34" charset="0"/>
                <a:cs typeface="Arial" panose="020B0604020202020204" pitchFamily="34" charset="0"/>
              </a:rPr>
              <a:t>Unusually high grant requests.</a:t>
            </a:r>
            <a:endParaRPr lang="en-CA" sz="2000" dirty="0">
              <a:solidFill>
                <a:schemeClr val="tx1">
                  <a:alpha val="80000"/>
                </a:schemeClr>
              </a:solidFill>
              <a:effectLst/>
              <a:latin typeface="Arial" panose="020B0604020202020204" pitchFamily="34" charset="0"/>
              <a:ea typeface="Century Gothic" panose="020B0502020202020204" pitchFamily="34" charset="0"/>
              <a:cs typeface="Arial" panose="020B0604020202020204" pitchFamily="34" charset="0"/>
            </a:endParaRPr>
          </a:p>
          <a:p>
            <a:pPr marL="342900" indent="-342900">
              <a:spcAft>
                <a:spcPts val="800"/>
              </a:spcAft>
              <a:buFont typeface="Symbol" panose="05050102010706020507" pitchFamily="18" charset="2"/>
              <a:buChar char=""/>
            </a:pPr>
            <a:r>
              <a:rPr lang="en-CA" sz="2000" dirty="0">
                <a:solidFill>
                  <a:schemeClr val="tx1">
                    <a:alpha val="80000"/>
                  </a:schemeClr>
                </a:solidFill>
                <a:effectLst/>
                <a:latin typeface="Arial"/>
                <a:ea typeface="Century Gothic" panose="020B0502020202020204" pitchFamily="34" charset="0"/>
                <a:cs typeface="Arial"/>
              </a:rPr>
              <a:t>Requests to use </a:t>
            </a:r>
            <a:r>
              <a:rPr lang="en-CA" sz="2000" dirty="0">
                <a:solidFill>
                  <a:schemeClr val="tx1">
                    <a:alpha val="80000"/>
                  </a:schemeClr>
                </a:solidFill>
                <a:latin typeface="Arial"/>
                <a:ea typeface="Century Gothic" panose="020B0502020202020204" pitchFamily="34" charset="0"/>
                <a:cs typeface="Arial"/>
              </a:rPr>
              <a:t>Excess Fund Balances</a:t>
            </a:r>
            <a:r>
              <a:rPr lang="en-CA" sz="2000" dirty="0">
                <a:solidFill>
                  <a:schemeClr val="tx1">
                    <a:alpha val="80000"/>
                  </a:schemeClr>
                </a:solidFill>
                <a:effectLst/>
                <a:latin typeface="Arial"/>
                <a:ea typeface="Century Gothic" panose="020B0502020202020204" pitchFamily="34" charset="0"/>
                <a:cs typeface="Arial"/>
              </a:rPr>
              <a:t> </a:t>
            </a:r>
            <a:r>
              <a:rPr lang="en-CA" sz="2000" dirty="0">
                <a:solidFill>
                  <a:schemeClr val="tx1">
                    <a:alpha val="80000"/>
                  </a:schemeClr>
                </a:solidFill>
                <a:latin typeface="Arial"/>
                <a:ea typeface="Century Gothic" panose="020B0502020202020204" pitchFamily="34" charset="0"/>
                <a:cs typeface="Arial"/>
              </a:rPr>
              <a:t>("EFB"). This is </a:t>
            </a:r>
            <a:r>
              <a:rPr lang="en-CA" sz="2000" dirty="0">
                <a:solidFill>
                  <a:schemeClr val="tx1">
                    <a:alpha val="80000"/>
                  </a:schemeClr>
                </a:solidFill>
                <a:effectLst/>
                <a:latin typeface="Arial"/>
                <a:ea typeface="Century Gothic" panose="020B0502020202020204" pitchFamily="34" charset="0"/>
                <a:cs typeface="Arial"/>
              </a:rPr>
              <a:t>also known as an EFB Proposal</a:t>
            </a:r>
            <a:r>
              <a:rPr lang="en-CA" sz="2000" dirty="0">
                <a:solidFill>
                  <a:schemeClr val="tx1">
                    <a:alpha val="80000"/>
                  </a:schemeClr>
                </a:solidFill>
                <a:latin typeface="Arial"/>
                <a:ea typeface="Century Gothic" panose="020B0502020202020204" pitchFamily="34" charset="0"/>
                <a:cs typeface="Arial"/>
              </a:rPr>
              <a:t>.</a:t>
            </a:r>
            <a:endParaRPr lang="en-CA" sz="2000" dirty="0">
              <a:solidFill>
                <a:schemeClr val="tx1">
                  <a:alpha val="80000"/>
                </a:schemeClr>
              </a:solidFill>
              <a:effectLst/>
              <a:latin typeface="Arial"/>
              <a:ea typeface="Century Gothic" panose="020B0502020202020204" pitchFamily="34" charset="0"/>
              <a:cs typeface="Arial"/>
            </a:endParaRPr>
          </a:p>
        </p:txBody>
      </p:sp>
    </p:spTree>
    <p:extLst>
      <p:ext uri="{BB962C8B-B14F-4D97-AF65-F5344CB8AC3E}">
        <p14:creationId xmlns:p14="http://schemas.microsoft.com/office/powerpoint/2010/main" val="35301260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0F3D18-83E3-02CA-0AA0-4F7BE39C1487}"/>
              </a:ext>
            </a:extLst>
          </p:cNvPr>
          <p:cNvSpPr>
            <a:spLocks noGrp="1"/>
          </p:cNvSpPr>
          <p:nvPr>
            <p:ph type="title"/>
          </p:nvPr>
        </p:nvSpPr>
        <p:spPr>
          <a:xfrm>
            <a:off x="6392583" y="501651"/>
            <a:ext cx="4414848" cy="1716255"/>
          </a:xfrm>
        </p:spPr>
        <p:txBody>
          <a:bodyPr anchor="b">
            <a:normAutofit/>
          </a:bodyPr>
          <a:lstStyle/>
          <a:p>
            <a:r>
              <a:rPr lang="en-US" sz="5600" b="1" dirty="0"/>
              <a:t>Business Case Primer</a:t>
            </a:r>
            <a:endParaRPr lang="en-CA" sz="5600" b="1" dirty="0"/>
          </a:p>
        </p:txBody>
      </p:sp>
      <p:pic>
        <p:nvPicPr>
          <p:cNvPr id="10242" name="Picture 2" descr="Filling out forms on a table">
            <a:extLst>
              <a:ext uri="{FF2B5EF4-FFF2-40B4-BE49-F238E27FC236}">
                <a16:creationId xmlns:a16="http://schemas.microsoft.com/office/drawing/2014/main" id="{8BE55C0C-B7FA-D252-E972-E60043EAB172}"/>
              </a:ext>
            </a:extLst>
          </p:cNvPr>
          <p:cNvPicPr>
            <a:picLocks noChangeAspect="1" noChangeArrowheads="1"/>
          </p:cNvPicPr>
          <p:nvPr/>
        </p:nvPicPr>
        <p:blipFill rotWithShape="1">
          <a:blip r:embed="rId3"/>
          <a:srcRect l="44313"/>
          <a:stretch/>
        </p:blipFill>
        <p:spPr bwMode="auto">
          <a:xfrm>
            <a:off x="279143" y="299509"/>
            <a:ext cx="5221625" cy="6258983"/>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87F3CCDA-CAE1-41E2-A081-B8305907CF4C}"/>
              </a:ext>
            </a:extLst>
          </p:cNvPr>
          <p:cNvSpPr>
            <a:spLocks noGrp="1"/>
          </p:cNvSpPr>
          <p:nvPr>
            <p:ph idx="1"/>
          </p:nvPr>
        </p:nvSpPr>
        <p:spPr>
          <a:xfrm>
            <a:off x="6392583" y="2645922"/>
            <a:ext cx="4434721" cy="3710427"/>
          </a:xfrm>
        </p:spPr>
        <p:txBody>
          <a:bodyPr anchor="t">
            <a:normAutofit/>
          </a:bodyPr>
          <a:lstStyle/>
          <a:p>
            <a:pPr marL="0" indent="0">
              <a:spcAft>
                <a:spcPts val="800"/>
              </a:spcAft>
              <a:buNone/>
            </a:pPr>
            <a:r>
              <a:rPr lang="en-CA" sz="2200" dirty="0">
                <a:solidFill>
                  <a:srgbClr val="314F40"/>
                </a:solidFill>
                <a:latin typeface="Arial"/>
                <a:ea typeface="Century Gothic" panose="020B0502020202020204" pitchFamily="34" charset="0"/>
                <a:cs typeface="Arial"/>
              </a:rPr>
              <a:t>Accepted </a:t>
            </a:r>
            <a:r>
              <a:rPr lang="en-CA" sz="2200" dirty="0">
                <a:solidFill>
                  <a:srgbClr val="314F40"/>
                </a:solidFill>
                <a:effectLst/>
                <a:latin typeface="Arial"/>
                <a:ea typeface="Century Gothic" panose="020B0502020202020204" pitchFamily="34" charset="0"/>
                <a:cs typeface="Arial"/>
              </a:rPr>
              <a:t>Business </a:t>
            </a:r>
            <a:r>
              <a:rPr lang="en-CA" sz="2200" dirty="0">
                <a:solidFill>
                  <a:srgbClr val="314F40"/>
                </a:solidFill>
                <a:latin typeface="Arial"/>
                <a:ea typeface="Century Gothic" panose="020B0502020202020204" pitchFamily="34" charset="0"/>
                <a:cs typeface="Arial"/>
              </a:rPr>
              <a:t>Case</a:t>
            </a:r>
            <a:r>
              <a:rPr lang="en-CA" sz="2200" dirty="0">
                <a:solidFill>
                  <a:srgbClr val="314F40"/>
                </a:solidFill>
                <a:effectLst/>
                <a:latin typeface="Arial"/>
                <a:ea typeface="Century Gothic" panose="020B0502020202020204" pitchFamily="34" charset="0"/>
                <a:cs typeface="Arial"/>
              </a:rPr>
              <a:t>:</a:t>
            </a:r>
            <a:r>
              <a:rPr lang="en-CA" sz="2200" dirty="0">
                <a:solidFill>
                  <a:srgbClr val="314F40"/>
                </a:solidFill>
                <a:latin typeface="Arial"/>
                <a:ea typeface="Century Gothic" panose="020B0502020202020204" pitchFamily="34" charset="0"/>
                <a:cs typeface="Arial"/>
              </a:rPr>
              <a:t> include </a:t>
            </a:r>
            <a:r>
              <a:rPr lang="en-CA" sz="2200" dirty="0">
                <a:solidFill>
                  <a:srgbClr val="314F40"/>
                </a:solidFill>
                <a:effectLst/>
                <a:latin typeface="Arial"/>
                <a:ea typeface="Century Gothic" panose="020B0502020202020204" pitchFamily="34" charset="0"/>
                <a:cs typeface="Arial"/>
              </a:rPr>
              <a:t>expenses</a:t>
            </a:r>
            <a:r>
              <a:rPr lang="en-CA" sz="2200" dirty="0">
                <a:solidFill>
                  <a:srgbClr val="314F40"/>
                </a:solidFill>
                <a:latin typeface="Arial"/>
                <a:ea typeface="Century Gothic" panose="020B0502020202020204" pitchFamily="34" charset="0"/>
                <a:cs typeface="Arial"/>
              </a:rPr>
              <a:t> in budget</a:t>
            </a:r>
            <a:r>
              <a:rPr lang="en-CA" sz="2200" dirty="0">
                <a:solidFill>
                  <a:srgbClr val="314F40"/>
                </a:solidFill>
                <a:effectLst/>
                <a:latin typeface="Arial"/>
                <a:ea typeface="Century Gothic" panose="020B0502020202020204" pitchFamily="34" charset="0"/>
                <a:cs typeface="Arial"/>
              </a:rPr>
              <a:t>.</a:t>
            </a:r>
            <a:endParaRPr lang="en-US" sz="2200">
              <a:solidFill>
                <a:srgbClr val="314F40"/>
              </a:solidFill>
              <a:effectLst/>
              <a:latin typeface="Arial"/>
              <a:ea typeface="Century Gothic" panose="020B0502020202020204" pitchFamily="34" charset="0"/>
              <a:cs typeface="Arial"/>
            </a:endParaRPr>
          </a:p>
          <a:p>
            <a:pPr marL="0" indent="0">
              <a:spcAft>
                <a:spcPts val="800"/>
              </a:spcAft>
              <a:buNone/>
            </a:pPr>
            <a:r>
              <a:rPr lang="en-CA" sz="2200" dirty="0">
                <a:solidFill>
                  <a:srgbClr val="314F40"/>
                </a:solidFill>
                <a:latin typeface="Arial"/>
                <a:ea typeface="Century Gothic" panose="020B0502020202020204" pitchFamily="34" charset="0"/>
                <a:cs typeface="Arial"/>
              </a:rPr>
              <a:t>Declined Business Case: do not include expenses in budget.</a:t>
            </a:r>
            <a:endParaRPr lang="en-CA" sz="2200" dirty="0">
              <a:solidFill>
                <a:srgbClr val="314F40"/>
              </a:solidFill>
              <a:latin typeface="Arial"/>
              <a:cs typeface="Arial"/>
            </a:endParaRPr>
          </a:p>
        </p:txBody>
      </p:sp>
    </p:spTree>
    <p:extLst>
      <p:ext uri="{BB962C8B-B14F-4D97-AF65-F5344CB8AC3E}">
        <p14:creationId xmlns:p14="http://schemas.microsoft.com/office/powerpoint/2010/main" val="14987126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227" name="Rectangle 8226">
            <a:extLst>
              <a:ext uri="{FF2B5EF4-FFF2-40B4-BE49-F238E27FC236}">
                <a16:creationId xmlns:a16="http://schemas.microsoft.com/office/drawing/2014/main" id="{D2854001-B4AF-4E18-9D2E-33E37F97A8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7D9D8BC-B6F7-26C4-2C6E-2FB6E2241510}"/>
              </a:ext>
            </a:extLst>
          </p:cNvPr>
          <p:cNvSpPr>
            <a:spLocks noGrp="1"/>
          </p:cNvSpPr>
          <p:nvPr>
            <p:ph type="title"/>
          </p:nvPr>
        </p:nvSpPr>
        <p:spPr>
          <a:xfrm>
            <a:off x="612648" y="1078992"/>
            <a:ext cx="6268770" cy="1536192"/>
          </a:xfrm>
        </p:spPr>
        <p:txBody>
          <a:bodyPr anchor="b">
            <a:normAutofit/>
          </a:bodyPr>
          <a:lstStyle/>
          <a:p>
            <a:r>
              <a:rPr lang="en-US" sz="5200" b="1" dirty="0"/>
              <a:t>Budget: </a:t>
            </a:r>
            <a:br>
              <a:rPr lang="en-US" sz="5200" b="1" dirty="0"/>
            </a:br>
            <a:r>
              <a:rPr lang="en-US" sz="5200" b="1" dirty="0"/>
              <a:t>General Information</a:t>
            </a:r>
            <a:endParaRPr lang="en-CA" sz="5200" b="1" dirty="0"/>
          </a:p>
        </p:txBody>
      </p:sp>
      <p:sp>
        <p:nvSpPr>
          <p:cNvPr id="8229" name="Rectangle 8228">
            <a:extLst>
              <a:ext uri="{FF2B5EF4-FFF2-40B4-BE49-F238E27FC236}">
                <a16:creationId xmlns:a16="http://schemas.microsoft.com/office/drawing/2014/main" id="{8AEA628B-C8FF-4D0B-B111-F101F580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3202" y="36338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231" name="Rectangle 8230">
            <a:extLst>
              <a:ext uri="{FF2B5EF4-FFF2-40B4-BE49-F238E27FC236}">
                <a16:creationId xmlns:a16="http://schemas.microsoft.com/office/drawing/2014/main" id="{42663BD0-064C-40FC-A331-F49FCA9536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8506" y="2935541"/>
            <a:ext cx="62179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136478C4-CECD-8CCF-ECC4-FB8274A09680}"/>
              </a:ext>
            </a:extLst>
          </p:cNvPr>
          <p:cNvSpPr>
            <a:spLocks noGrp="1"/>
          </p:cNvSpPr>
          <p:nvPr>
            <p:ph idx="1"/>
          </p:nvPr>
        </p:nvSpPr>
        <p:spPr>
          <a:xfrm>
            <a:off x="639270" y="3355848"/>
            <a:ext cx="6244957" cy="2825496"/>
          </a:xfrm>
        </p:spPr>
        <p:txBody>
          <a:bodyPr>
            <a:normAutofit/>
          </a:bodyPr>
          <a:lstStyle/>
          <a:p>
            <a:pPr>
              <a:spcAft>
                <a:spcPts val="800"/>
              </a:spcAft>
            </a:pPr>
            <a:r>
              <a:rPr lang="en-CA" sz="2400" dirty="0">
                <a:effectLst/>
                <a:latin typeface="Arial" panose="020B0604020202020204" pitchFamily="34" charset="0"/>
                <a:ea typeface="Century Gothic" panose="020B0502020202020204" pitchFamily="34" charset="0"/>
                <a:cs typeface="Arial" panose="020B0604020202020204" pitchFamily="34" charset="0"/>
              </a:rPr>
              <a:t>All associations are required to submit a budget in support of their grant request. </a:t>
            </a:r>
          </a:p>
          <a:p>
            <a:pPr>
              <a:spcAft>
                <a:spcPts val="800"/>
              </a:spcAft>
            </a:pPr>
            <a:r>
              <a:rPr lang="en-CA" sz="2400" dirty="0">
                <a:effectLst/>
                <a:latin typeface="Arial" panose="020B0604020202020204" pitchFamily="34" charset="0"/>
                <a:ea typeface="Century Gothic" panose="020B0502020202020204" pitchFamily="34" charset="0"/>
                <a:cs typeface="Arial" panose="020B0604020202020204" pitchFamily="34" charset="0"/>
              </a:rPr>
              <a:t>Budgets requests should reflect all anticipated costs for the upcoming year insofar as possible.</a:t>
            </a:r>
          </a:p>
        </p:txBody>
      </p:sp>
      <p:pic>
        <p:nvPicPr>
          <p:cNvPr id="8194" name="Picture 2" descr="Desk with productivity items">
            <a:extLst>
              <a:ext uri="{FF2B5EF4-FFF2-40B4-BE49-F238E27FC236}">
                <a16:creationId xmlns:a16="http://schemas.microsoft.com/office/drawing/2014/main" id="{41046739-1D8B-82DA-EAC7-7915BDD70B2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3007" r="18518" b="1"/>
          <a:stretch/>
        </p:blipFill>
        <p:spPr bwMode="auto">
          <a:xfrm>
            <a:off x="7684007" y="603504"/>
            <a:ext cx="4050792" cy="55778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68657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2" name="Rectangle 41">
            <a:extLst>
              <a:ext uri="{FF2B5EF4-FFF2-40B4-BE49-F238E27FC236}">
                <a16:creationId xmlns:a16="http://schemas.microsoft.com/office/drawing/2014/main" id="{89A320C9-9735-4D13-8279-C1C6748413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44" name="Rectangle 43">
            <a:extLst>
              <a:ext uri="{FF2B5EF4-FFF2-40B4-BE49-F238E27FC236}">
                <a16:creationId xmlns:a16="http://schemas.microsoft.com/office/drawing/2014/main" id="{92544CF4-9B52-4A7B-A4B3-88C72729B7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7126"/>
            <a:ext cx="11167447" cy="2018806"/>
          </a:xfrm>
          <a:prstGeom prst="rect">
            <a:avLst/>
          </a:prstGeom>
          <a:ln w="9525">
            <a:solidFill>
              <a:srgbClr val="DEDEDE"/>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41" name="Rectangle 40">
            <a:extLst>
              <a:ext uri="{FF2B5EF4-FFF2-40B4-BE49-F238E27FC236}">
                <a16:creationId xmlns:a16="http://schemas.microsoft.com/office/drawing/2014/main" id="{E75862C5-5C00-4421-BC7B-9B7B86DBC8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7D9D8BC-B6F7-26C4-2C6E-2FB6E2241510}"/>
              </a:ext>
            </a:extLst>
          </p:cNvPr>
          <p:cNvSpPr>
            <a:spLocks noGrp="1"/>
          </p:cNvSpPr>
          <p:nvPr>
            <p:ph type="title"/>
          </p:nvPr>
        </p:nvSpPr>
        <p:spPr>
          <a:xfrm>
            <a:off x="1115568" y="548640"/>
            <a:ext cx="10168128" cy="1179576"/>
          </a:xfrm>
        </p:spPr>
        <p:txBody>
          <a:bodyPr vert="horz" lIns="91440" tIns="45720" rIns="91440" bIns="45720" rtlCol="0">
            <a:normAutofit fontScale="90000"/>
          </a:bodyPr>
          <a:lstStyle/>
          <a:p>
            <a:r>
              <a:rPr lang="en-US" sz="4000" b="1" kern="1200" dirty="0">
                <a:latin typeface="+mj-lt"/>
                <a:ea typeface="+mj-ea"/>
                <a:cs typeface="+mj-cs"/>
              </a:rPr>
              <a:t>Budget: Timeline</a:t>
            </a:r>
            <a:br>
              <a:rPr lang="en-US" sz="4000" b="1" kern="1200" dirty="0">
                <a:latin typeface="+mj-lt"/>
                <a:ea typeface="+mj-ea"/>
                <a:cs typeface="+mj-cs"/>
              </a:rPr>
            </a:br>
            <a:r>
              <a:rPr lang="en-US" sz="4000" b="1" kern="1200" dirty="0">
                <a:latin typeface="+mj-lt"/>
                <a:ea typeface="+mj-ea"/>
                <a:cs typeface="+mj-cs"/>
              </a:rPr>
              <a:t>(Dates to be confirmed)</a:t>
            </a:r>
          </a:p>
        </p:txBody>
      </p:sp>
      <p:sp>
        <p:nvSpPr>
          <p:cNvPr id="43" name="Rectangle 42">
            <a:extLst>
              <a:ext uri="{FF2B5EF4-FFF2-40B4-BE49-F238E27FC236}">
                <a16:creationId xmlns:a16="http://schemas.microsoft.com/office/drawing/2014/main" id="{089440EF-9BE9-4AE9-8C28-00B02296CD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58952"/>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9" name="Content Placeholder 8">
            <a:extLst>
              <a:ext uri="{FF2B5EF4-FFF2-40B4-BE49-F238E27FC236}">
                <a16:creationId xmlns:a16="http://schemas.microsoft.com/office/drawing/2014/main" id="{4B86BB55-2673-19BD-94C3-6F2F982C6422}"/>
              </a:ext>
            </a:extLst>
          </p:cNvPr>
          <p:cNvGraphicFramePr>
            <a:graphicFrameLocks noGrp="1"/>
          </p:cNvGraphicFramePr>
          <p:nvPr>
            <p:ph idx="1"/>
            <p:extLst>
              <p:ext uri="{D42A27DB-BD31-4B8C-83A1-F6EECF244321}">
                <p14:modId xmlns:p14="http://schemas.microsoft.com/office/powerpoint/2010/main" val="2098825396"/>
              </p:ext>
            </p:extLst>
          </p:nvPr>
        </p:nvGraphicFramePr>
        <p:xfrm>
          <a:off x="1377795" y="2269730"/>
          <a:ext cx="9643674" cy="4212001"/>
        </p:xfrm>
        <a:graphic>
          <a:graphicData uri="http://schemas.openxmlformats.org/drawingml/2006/table">
            <a:tbl>
              <a:tblPr>
                <a:tableStyleId>{72833802-FEF1-4C79-8D5D-14CF1EAF98D9}</a:tableStyleId>
              </a:tblPr>
              <a:tblGrid>
                <a:gridCol w="1384455">
                  <a:extLst>
                    <a:ext uri="{9D8B030D-6E8A-4147-A177-3AD203B41FA5}">
                      <a16:colId xmlns:a16="http://schemas.microsoft.com/office/drawing/2014/main" val="1050272711"/>
                    </a:ext>
                  </a:extLst>
                </a:gridCol>
                <a:gridCol w="8259219">
                  <a:extLst>
                    <a:ext uri="{9D8B030D-6E8A-4147-A177-3AD203B41FA5}">
                      <a16:colId xmlns:a16="http://schemas.microsoft.com/office/drawing/2014/main" val="2633138612"/>
                    </a:ext>
                  </a:extLst>
                </a:gridCol>
              </a:tblGrid>
              <a:tr h="267586">
                <a:tc>
                  <a:txBody>
                    <a:bodyPr/>
                    <a:lstStyle/>
                    <a:p>
                      <a:pPr marL="0" algn="l" defTabSz="914400" rtl="0" eaLnBrk="1" latinLnBrk="0" hangingPunct="1"/>
                      <a:r>
                        <a:rPr lang="en-US" sz="1050" b="1" kern="1200" cap="none" spc="0" dirty="0">
                          <a:solidFill>
                            <a:schemeClr val="tx1"/>
                          </a:solidFill>
                          <a:latin typeface="+mn-lt"/>
                          <a:ea typeface="+mn-ea"/>
                          <a:cs typeface="+mn-cs"/>
                        </a:rPr>
                        <a:t>January 27</a:t>
                      </a:r>
                      <a:endParaRPr lang="en-CA" sz="1050" b="1" kern="1200" cap="none" spc="0" dirty="0">
                        <a:solidFill>
                          <a:schemeClr val="tx1"/>
                        </a:solidFill>
                        <a:latin typeface="+mn-lt"/>
                        <a:ea typeface="+mn-ea"/>
                        <a:cs typeface="+mn-cs"/>
                      </a:endParaRPr>
                    </a:p>
                  </a:txBody>
                  <a:tcPr marL="45720" marR="45720" anchor="ctr">
                    <a:lnL w="3175" cap="flat" cmpd="sng" algn="ctr">
                      <a:solidFill>
                        <a:schemeClr val="accent2">
                          <a:lumMod val="50000"/>
                        </a:schemeClr>
                      </a:solidFill>
                      <a:prstDash val="solid"/>
                      <a:round/>
                      <a:headEnd type="none" w="med" len="med"/>
                      <a:tailEnd type="none" w="med" len="med"/>
                    </a:lnL>
                    <a:lnR w="3175" cap="flat" cmpd="sng" algn="ctr">
                      <a:solidFill>
                        <a:schemeClr val="accent2">
                          <a:lumMod val="50000"/>
                        </a:schemeClr>
                      </a:solidFill>
                      <a:prstDash val="solid"/>
                      <a:round/>
                      <a:headEnd type="none" w="med" len="med"/>
                      <a:tailEnd type="none" w="med" len="med"/>
                    </a:lnR>
                    <a:lnT w="3175" cap="flat" cmpd="sng" algn="ctr">
                      <a:solidFill>
                        <a:schemeClr val="accent2">
                          <a:lumMod val="50000"/>
                        </a:schemeClr>
                      </a:solidFill>
                      <a:prstDash val="solid"/>
                      <a:round/>
                      <a:headEnd type="none" w="med" len="med"/>
                      <a:tailEnd type="none" w="med" len="med"/>
                    </a:lnT>
                    <a:lnB w="3175" cap="flat" cmpd="sng" algn="ctr">
                      <a:solidFill>
                        <a:schemeClr val="accent2">
                          <a:lumMod val="50000"/>
                        </a:schemeClr>
                      </a:solidFill>
                      <a:prstDash val="solid"/>
                      <a:round/>
                      <a:headEnd type="none" w="med" len="med"/>
                      <a:tailEnd type="none" w="med" len="med"/>
                    </a:lnB>
                    <a:noFill/>
                  </a:tcPr>
                </a:tc>
                <a:tc>
                  <a:txBody>
                    <a:bodyPr/>
                    <a:lstStyle/>
                    <a:p>
                      <a:pPr marL="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50" b="0" kern="1200" cap="none" spc="0" dirty="0">
                          <a:solidFill>
                            <a:schemeClr val="tx1"/>
                          </a:solidFill>
                          <a:latin typeface="+mn-lt"/>
                          <a:ea typeface="+mn-ea"/>
                          <a:cs typeface="+mn-cs"/>
                        </a:rPr>
                        <a:t>Financial reports for Q4 2024 Due from Associations.</a:t>
                      </a:r>
                      <a:endParaRPr lang="en-CA" sz="1050" b="0" kern="1200" cap="none" spc="0" dirty="0">
                        <a:solidFill>
                          <a:schemeClr val="tx1"/>
                        </a:solidFill>
                        <a:latin typeface="+mn-lt"/>
                        <a:ea typeface="+mn-ea"/>
                        <a:cs typeface="+mn-cs"/>
                      </a:endParaRPr>
                    </a:p>
                  </a:txBody>
                  <a:tcPr marL="45720" marR="45720" anchor="ctr">
                    <a:lnL w="3175" cap="flat" cmpd="sng" algn="ctr">
                      <a:solidFill>
                        <a:schemeClr val="accent2">
                          <a:lumMod val="50000"/>
                        </a:schemeClr>
                      </a:solidFill>
                      <a:prstDash val="solid"/>
                      <a:round/>
                      <a:headEnd type="none" w="med" len="med"/>
                      <a:tailEnd type="none" w="med" len="med"/>
                    </a:lnL>
                    <a:lnR w="3175" cap="flat" cmpd="sng" algn="ctr">
                      <a:solidFill>
                        <a:schemeClr val="accent2">
                          <a:lumMod val="50000"/>
                        </a:schemeClr>
                      </a:solidFill>
                      <a:prstDash val="solid"/>
                      <a:round/>
                      <a:headEnd type="none" w="med" len="med"/>
                      <a:tailEnd type="none" w="med" len="med"/>
                    </a:lnR>
                    <a:lnT w="3175" cap="flat" cmpd="sng" algn="ctr">
                      <a:solidFill>
                        <a:schemeClr val="accent2">
                          <a:lumMod val="50000"/>
                        </a:schemeClr>
                      </a:solidFill>
                      <a:prstDash val="solid"/>
                      <a:round/>
                      <a:headEnd type="none" w="med" len="med"/>
                      <a:tailEnd type="none" w="med" len="med"/>
                    </a:lnT>
                    <a:lnB w="3175" cap="flat" cmpd="sng" algn="ctr">
                      <a:solidFill>
                        <a:schemeClr val="accent2">
                          <a:lumMod val="50000"/>
                        </a:schemeClr>
                      </a:solidFill>
                      <a:prstDash val="solid"/>
                      <a:round/>
                      <a:headEnd type="none" w="med" len="med"/>
                      <a:tailEnd type="none" w="med" len="med"/>
                    </a:lnB>
                    <a:noFill/>
                  </a:tcPr>
                </a:tc>
                <a:extLst>
                  <a:ext uri="{0D108BD9-81ED-4DB2-BD59-A6C34878D82A}">
                    <a16:rowId xmlns:a16="http://schemas.microsoft.com/office/drawing/2014/main" val="164365299"/>
                  </a:ext>
                </a:extLst>
              </a:tr>
              <a:tr h="267586">
                <a:tc>
                  <a:txBody>
                    <a:bodyPr/>
                    <a:lstStyle/>
                    <a:p>
                      <a:r>
                        <a:rPr lang="en-US" sz="1050" b="1" cap="none" spc="0" dirty="0">
                          <a:solidFill>
                            <a:schemeClr val="tx1"/>
                          </a:solidFill>
                        </a:rPr>
                        <a:t>March 28</a:t>
                      </a:r>
                      <a:endParaRPr lang="en-CA" sz="1050" b="1" cap="none" spc="0" dirty="0">
                        <a:solidFill>
                          <a:schemeClr val="tx1"/>
                        </a:solidFill>
                        <a:latin typeface="Aptos" panose="020B0004020202020204" pitchFamily="34" charset="0"/>
                      </a:endParaRPr>
                    </a:p>
                  </a:txBody>
                  <a:tcPr marL="45720" marR="45720" anchor="ctr">
                    <a:lnL w="3175" cap="flat" cmpd="sng" algn="ctr">
                      <a:solidFill>
                        <a:schemeClr val="accent2">
                          <a:lumMod val="50000"/>
                        </a:schemeClr>
                      </a:solidFill>
                      <a:prstDash val="solid"/>
                      <a:round/>
                      <a:headEnd type="none" w="med" len="med"/>
                      <a:tailEnd type="none" w="med" len="med"/>
                    </a:lnL>
                    <a:lnR w="3175" cap="flat" cmpd="sng" algn="ctr">
                      <a:solidFill>
                        <a:schemeClr val="accent2">
                          <a:lumMod val="50000"/>
                        </a:schemeClr>
                      </a:solidFill>
                      <a:prstDash val="solid"/>
                      <a:round/>
                      <a:headEnd type="none" w="med" len="med"/>
                      <a:tailEnd type="none" w="med" len="med"/>
                    </a:lnR>
                    <a:lnT w="3175" cap="flat" cmpd="sng" algn="ctr">
                      <a:solidFill>
                        <a:schemeClr val="accent2">
                          <a:lumMod val="50000"/>
                        </a:schemeClr>
                      </a:solidFill>
                      <a:prstDash val="solid"/>
                      <a:round/>
                      <a:headEnd type="none" w="med" len="med"/>
                      <a:tailEnd type="none" w="med" len="med"/>
                    </a:lnT>
                    <a:lnB w="3175" cap="flat" cmpd="sng" algn="ctr">
                      <a:solidFill>
                        <a:schemeClr val="accent2">
                          <a:lumMod val="50000"/>
                        </a:schemeClr>
                      </a:solidFill>
                      <a:prstDash val="solid"/>
                      <a:round/>
                      <a:headEnd type="none" w="med" len="med"/>
                      <a:tailEnd type="none" w="med" len="med"/>
                    </a:lnB>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50" b="0" kern="1200" cap="none" spc="0" dirty="0">
                          <a:solidFill>
                            <a:schemeClr val="tx1"/>
                          </a:solidFill>
                        </a:rPr>
                        <a:t>On or before March 28, LiRN sends EFB Calculations / Notifications to Associations.</a:t>
                      </a:r>
                      <a:endParaRPr lang="en-CA" sz="1050" b="0" kern="1200" cap="none" spc="0" dirty="0">
                        <a:solidFill>
                          <a:schemeClr val="tx1"/>
                        </a:solidFill>
                        <a:latin typeface="Aptos" panose="020B0004020202020204" pitchFamily="34" charset="0"/>
                        <a:ea typeface="+mn-ea"/>
                        <a:cs typeface="+mn-cs"/>
                      </a:endParaRPr>
                    </a:p>
                  </a:txBody>
                  <a:tcPr marL="45720" marR="45720" anchor="ctr">
                    <a:lnL w="3175" cap="flat" cmpd="sng" algn="ctr">
                      <a:solidFill>
                        <a:schemeClr val="accent2">
                          <a:lumMod val="50000"/>
                        </a:schemeClr>
                      </a:solidFill>
                      <a:prstDash val="solid"/>
                      <a:round/>
                      <a:headEnd type="none" w="med" len="med"/>
                      <a:tailEnd type="none" w="med" len="med"/>
                    </a:lnL>
                    <a:lnR w="3175" cap="flat" cmpd="sng" algn="ctr">
                      <a:solidFill>
                        <a:schemeClr val="accent2">
                          <a:lumMod val="50000"/>
                        </a:schemeClr>
                      </a:solidFill>
                      <a:prstDash val="solid"/>
                      <a:round/>
                      <a:headEnd type="none" w="med" len="med"/>
                      <a:tailEnd type="none" w="med" len="med"/>
                    </a:lnR>
                    <a:lnT w="3175" cap="flat" cmpd="sng" algn="ctr">
                      <a:solidFill>
                        <a:schemeClr val="accent2">
                          <a:lumMod val="50000"/>
                        </a:schemeClr>
                      </a:solidFill>
                      <a:prstDash val="solid"/>
                      <a:round/>
                      <a:headEnd type="none" w="med" len="med"/>
                      <a:tailEnd type="none" w="med" len="med"/>
                    </a:lnT>
                    <a:lnB w="3175" cap="flat" cmpd="sng" algn="ctr">
                      <a:solidFill>
                        <a:schemeClr val="accent2">
                          <a:lumMod val="50000"/>
                        </a:schemeClr>
                      </a:solidFill>
                      <a:prstDash val="solid"/>
                      <a:round/>
                      <a:headEnd type="none" w="med" len="med"/>
                      <a:tailEnd type="none" w="med" len="med"/>
                    </a:lnB>
                  </a:tcPr>
                </a:tc>
                <a:extLst>
                  <a:ext uri="{0D108BD9-81ED-4DB2-BD59-A6C34878D82A}">
                    <a16:rowId xmlns:a16="http://schemas.microsoft.com/office/drawing/2014/main" val="823191488"/>
                  </a:ext>
                </a:extLst>
              </a:tr>
              <a:tr h="267586">
                <a:tc>
                  <a:txBody>
                    <a:bodyPr/>
                    <a:lstStyle/>
                    <a:p>
                      <a:r>
                        <a:rPr lang="en-US" sz="1050" b="1" cap="none" spc="0">
                          <a:solidFill>
                            <a:schemeClr val="tx1"/>
                          </a:solidFill>
                        </a:rPr>
                        <a:t>May 9</a:t>
                      </a:r>
                      <a:endParaRPr lang="en-CA" sz="1050" b="1" cap="none" spc="0">
                        <a:solidFill>
                          <a:schemeClr val="tx1"/>
                        </a:solidFill>
                        <a:latin typeface="Aptos" panose="020B0004020202020204" pitchFamily="34" charset="0"/>
                      </a:endParaRPr>
                    </a:p>
                  </a:txBody>
                  <a:tcPr marL="45720" marR="45720" anchor="ctr">
                    <a:lnL w="3175" cap="flat" cmpd="sng" algn="ctr">
                      <a:solidFill>
                        <a:schemeClr val="accent2">
                          <a:lumMod val="50000"/>
                        </a:schemeClr>
                      </a:solidFill>
                      <a:prstDash val="solid"/>
                      <a:round/>
                      <a:headEnd type="none" w="med" len="med"/>
                      <a:tailEnd type="none" w="med" len="med"/>
                    </a:lnL>
                    <a:lnR w="3175" cap="flat" cmpd="sng" algn="ctr">
                      <a:solidFill>
                        <a:schemeClr val="accent2">
                          <a:lumMod val="50000"/>
                        </a:schemeClr>
                      </a:solidFill>
                      <a:prstDash val="solid"/>
                      <a:round/>
                      <a:headEnd type="none" w="med" len="med"/>
                      <a:tailEnd type="none" w="med" len="med"/>
                    </a:lnR>
                    <a:lnT w="3175" cap="flat" cmpd="sng" algn="ctr">
                      <a:solidFill>
                        <a:schemeClr val="accent2">
                          <a:lumMod val="50000"/>
                        </a:schemeClr>
                      </a:solidFill>
                      <a:prstDash val="solid"/>
                      <a:round/>
                      <a:headEnd type="none" w="med" len="med"/>
                      <a:tailEnd type="none" w="med" len="med"/>
                    </a:lnT>
                    <a:lnB w="3175" cap="flat" cmpd="sng" algn="ctr">
                      <a:solidFill>
                        <a:schemeClr val="accent2">
                          <a:lumMod val="50000"/>
                        </a:schemeClr>
                      </a:solidFill>
                      <a:prstDash val="solid"/>
                      <a:round/>
                      <a:headEnd type="none" w="med" len="med"/>
                      <a:tailEnd type="none" w="med" len="med"/>
                    </a:lnB>
                  </a:tcPr>
                </a:tc>
                <a:tc>
                  <a:txBody>
                    <a:bodyPr/>
                    <a:lstStyle/>
                    <a:p>
                      <a:pPr marL="171450" lvl="0" indent="-171450">
                        <a:buFont typeface="Arial" panose="020B0604020202020204" pitchFamily="34" charset="0"/>
                        <a:buChar char="•"/>
                      </a:pPr>
                      <a:r>
                        <a:rPr lang="en-US" sz="1050" b="0" kern="1200" cap="none" spc="0" dirty="0">
                          <a:solidFill>
                            <a:schemeClr val="tx1"/>
                          </a:solidFill>
                        </a:rPr>
                        <a:t>Business cases for 2026 budget expenditures / proposals to use 2025 EFB funds due.</a:t>
                      </a:r>
                      <a:endParaRPr lang="en-CA" sz="1050" b="0" kern="1200" cap="none" spc="0" dirty="0">
                        <a:solidFill>
                          <a:schemeClr val="tx1"/>
                        </a:solidFill>
                        <a:latin typeface="Aptos" panose="020B0004020202020204" pitchFamily="34" charset="0"/>
                        <a:ea typeface="+mn-ea"/>
                        <a:cs typeface="+mn-cs"/>
                      </a:endParaRPr>
                    </a:p>
                  </a:txBody>
                  <a:tcPr marL="45720" marR="45720" anchor="ctr">
                    <a:lnL w="3175" cap="flat" cmpd="sng" algn="ctr">
                      <a:solidFill>
                        <a:schemeClr val="accent2">
                          <a:lumMod val="50000"/>
                        </a:schemeClr>
                      </a:solidFill>
                      <a:prstDash val="solid"/>
                      <a:round/>
                      <a:headEnd type="none" w="med" len="med"/>
                      <a:tailEnd type="none" w="med" len="med"/>
                    </a:lnL>
                    <a:lnR w="3175" cap="flat" cmpd="sng" algn="ctr">
                      <a:solidFill>
                        <a:schemeClr val="accent2">
                          <a:lumMod val="50000"/>
                        </a:schemeClr>
                      </a:solidFill>
                      <a:prstDash val="solid"/>
                      <a:round/>
                      <a:headEnd type="none" w="med" len="med"/>
                      <a:tailEnd type="none" w="med" len="med"/>
                    </a:lnR>
                    <a:lnT w="3175" cap="flat" cmpd="sng" algn="ctr">
                      <a:solidFill>
                        <a:schemeClr val="accent2">
                          <a:lumMod val="50000"/>
                        </a:schemeClr>
                      </a:solidFill>
                      <a:prstDash val="solid"/>
                      <a:round/>
                      <a:headEnd type="none" w="med" len="med"/>
                      <a:tailEnd type="none" w="med" len="med"/>
                    </a:lnT>
                    <a:lnB w="3175" cap="flat" cmpd="sng" algn="ctr">
                      <a:solidFill>
                        <a:schemeClr val="accent2">
                          <a:lumMod val="50000"/>
                        </a:schemeClr>
                      </a:solidFill>
                      <a:prstDash val="solid"/>
                      <a:round/>
                      <a:headEnd type="none" w="med" len="med"/>
                      <a:tailEnd type="none" w="med" len="med"/>
                    </a:lnB>
                  </a:tcPr>
                </a:tc>
                <a:extLst>
                  <a:ext uri="{0D108BD9-81ED-4DB2-BD59-A6C34878D82A}">
                    <a16:rowId xmlns:a16="http://schemas.microsoft.com/office/drawing/2014/main" val="1845546597"/>
                  </a:ext>
                </a:extLst>
              </a:tr>
              <a:tr h="584725">
                <a:tc>
                  <a:txBody>
                    <a:bodyPr/>
                    <a:lstStyle/>
                    <a:p>
                      <a:r>
                        <a:rPr lang="en-US" sz="1050" b="1" cap="none" spc="0">
                          <a:solidFill>
                            <a:schemeClr val="tx1"/>
                          </a:solidFill>
                        </a:rPr>
                        <a:t>End of May (TBC)</a:t>
                      </a:r>
                      <a:endParaRPr lang="en-CA" sz="1050" b="1" cap="none" spc="0">
                        <a:solidFill>
                          <a:schemeClr val="tx1"/>
                        </a:solidFill>
                        <a:latin typeface="Aptos" panose="020B0004020202020204" pitchFamily="34" charset="0"/>
                      </a:endParaRPr>
                    </a:p>
                  </a:txBody>
                  <a:tcPr marL="45720" marR="45720" anchor="ctr">
                    <a:lnL w="3175" cap="flat" cmpd="sng" algn="ctr">
                      <a:solidFill>
                        <a:schemeClr val="accent2">
                          <a:lumMod val="50000"/>
                        </a:schemeClr>
                      </a:solidFill>
                      <a:prstDash val="solid"/>
                      <a:round/>
                      <a:headEnd type="none" w="med" len="med"/>
                      <a:tailEnd type="none" w="med" len="med"/>
                    </a:lnL>
                    <a:lnR w="3175" cap="flat" cmpd="sng" algn="ctr">
                      <a:solidFill>
                        <a:schemeClr val="accent2">
                          <a:lumMod val="50000"/>
                        </a:schemeClr>
                      </a:solidFill>
                      <a:prstDash val="solid"/>
                      <a:round/>
                      <a:headEnd type="none" w="med" len="med"/>
                      <a:tailEnd type="none" w="med" len="med"/>
                    </a:lnR>
                    <a:lnT w="3175" cap="flat" cmpd="sng" algn="ctr">
                      <a:solidFill>
                        <a:schemeClr val="accent2">
                          <a:lumMod val="50000"/>
                        </a:schemeClr>
                      </a:solidFill>
                      <a:prstDash val="solid"/>
                      <a:round/>
                      <a:headEnd type="none" w="med" len="med"/>
                      <a:tailEnd type="none" w="med" len="med"/>
                    </a:lnT>
                    <a:lnB w="3175" cap="flat" cmpd="sng" algn="ctr">
                      <a:solidFill>
                        <a:schemeClr val="accent2">
                          <a:lumMod val="50000"/>
                        </a:schemeClr>
                      </a:solidFill>
                      <a:prstDash val="solid"/>
                      <a:round/>
                      <a:headEnd type="none" w="med" len="med"/>
                      <a:tailEnd type="none" w="med" len="med"/>
                    </a:lnB>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50" b="0" kern="1200" cap="none" spc="0" dirty="0">
                          <a:solidFill>
                            <a:schemeClr val="tx1"/>
                          </a:solidFill>
                        </a:rPr>
                        <a:t>LiRN’s Board of Directors considers business cases and EFB proposals.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50" b="0" kern="1200" cap="none" spc="0" dirty="0">
                          <a:solidFill>
                            <a:schemeClr val="tx1"/>
                          </a:solidFill>
                        </a:rPr>
                        <a:t>The Board may provisionally approve, ask for more details, or deny the requests. Often, the Board will wish to consider the expenses in context of the overall budget before making a final decision. </a:t>
                      </a:r>
                      <a:endParaRPr lang="en-CA" sz="1050" b="0" kern="1200" cap="none" spc="0" dirty="0">
                        <a:solidFill>
                          <a:schemeClr val="tx1"/>
                        </a:solidFill>
                        <a:latin typeface="Aptos" panose="020B0004020202020204" pitchFamily="34" charset="0"/>
                        <a:ea typeface="+mn-ea"/>
                        <a:cs typeface="+mn-cs"/>
                      </a:endParaRPr>
                    </a:p>
                  </a:txBody>
                  <a:tcPr marL="45720" marR="45720" anchor="ctr">
                    <a:lnL w="3175" cap="flat" cmpd="sng" algn="ctr">
                      <a:solidFill>
                        <a:schemeClr val="accent2">
                          <a:lumMod val="50000"/>
                        </a:schemeClr>
                      </a:solidFill>
                      <a:prstDash val="solid"/>
                      <a:round/>
                      <a:headEnd type="none" w="med" len="med"/>
                      <a:tailEnd type="none" w="med" len="med"/>
                    </a:lnL>
                    <a:lnR w="3175" cap="flat" cmpd="sng" algn="ctr">
                      <a:solidFill>
                        <a:schemeClr val="accent2">
                          <a:lumMod val="50000"/>
                        </a:schemeClr>
                      </a:solidFill>
                      <a:prstDash val="solid"/>
                      <a:round/>
                      <a:headEnd type="none" w="med" len="med"/>
                      <a:tailEnd type="none" w="med" len="med"/>
                    </a:lnR>
                    <a:lnT w="3175" cap="flat" cmpd="sng" algn="ctr">
                      <a:solidFill>
                        <a:schemeClr val="accent2">
                          <a:lumMod val="50000"/>
                        </a:schemeClr>
                      </a:solidFill>
                      <a:prstDash val="solid"/>
                      <a:round/>
                      <a:headEnd type="none" w="med" len="med"/>
                      <a:tailEnd type="none" w="med" len="med"/>
                    </a:lnT>
                    <a:lnB w="3175" cap="flat" cmpd="sng" algn="ctr">
                      <a:solidFill>
                        <a:schemeClr val="accent2">
                          <a:lumMod val="50000"/>
                        </a:schemeClr>
                      </a:solidFill>
                      <a:prstDash val="solid"/>
                      <a:round/>
                      <a:headEnd type="none" w="med" len="med"/>
                      <a:tailEnd type="none" w="med" len="med"/>
                    </a:lnB>
                  </a:tcPr>
                </a:tc>
                <a:extLst>
                  <a:ext uri="{0D108BD9-81ED-4DB2-BD59-A6C34878D82A}">
                    <a16:rowId xmlns:a16="http://schemas.microsoft.com/office/drawing/2014/main" val="3234872491"/>
                  </a:ext>
                </a:extLst>
              </a:tr>
              <a:tr h="584725">
                <a:tc>
                  <a:txBody>
                    <a:bodyPr/>
                    <a:lstStyle/>
                    <a:p>
                      <a:r>
                        <a:rPr lang="en-US" sz="1050" b="1" cap="none" spc="0">
                          <a:solidFill>
                            <a:schemeClr val="tx1"/>
                          </a:solidFill>
                        </a:rPr>
                        <a:t>June 13</a:t>
                      </a:r>
                      <a:endParaRPr lang="en-CA" sz="1050" b="1" cap="none" spc="0">
                        <a:solidFill>
                          <a:schemeClr val="tx1"/>
                        </a:solidFill>
                        <a:latin typeface="Aptos" panose="020B0004020202020204" pitchFamily="34" charset="0"/>
                      </a:endParaRPr>
                    </a:p>
                  </a:txBody>
                  <a:tcPr marL="45720" marR="45720" anchor="ctr">
                    <a:lnL w="3175" cap="flat" cmpd="sng" algn="ctr">
                      <a:solidFill>
                        <a:schemeClr val="accent2">
                          <a:lumMod val="50000"/>
                        </a:schemeClr>
                      </a:solidFill>
                      <a:prstDash val="solid"/>
                      <a:round/>
                      <a:headEnd type="none" w="med" len="med"/>
                      <a:tailEnd type="none" w="med" len="med"/>
                    </a:lnL>
                    <a:lnR w="3175" cap="flat" cmpd="sng" algn="ctr">
                      <a:solidFill>
                        <a:schemeClr val="accent2">
                          <a:lumMod val="50000"/>
                        </a:schemeClr>
                      </a:solidFill>
                      <a:prstDash val="solid"/>
                      <a:round/>
                      <a:headEnd type="none" w="med" len="med"/>
                      <a:tailEnd type="none" w="med" len="med"/>
                    </a:lnR>
                    <a:lnT w="3175" cap="flat" cmpd="sng" algn="ctr">
                      <a:solidFill>
                        <a:schemeClr val="accent2">
                          <a:lumMod val="50000"/>
                        </a:schemeClr>
                      </a:solidFill>
                      <a:prstDash val="solid"/>
                      <a:round/>
                      <a:headEnd type="none" w="med" len="med"/>
                      <a:tailEnd type="none" w="med" len="med"/>
                    </a:lnT>
                    <a:lnB w="3175" cap="flat" cmpd="sng" algn="ctr">
                      <a:solidFill>
                        <a:schemeClr val="accent2">
                          <a:lumMod val="50000"/>
                        </a:schemeClr>
                      </a:solidFill>
                      <a:prstDash val="solid"/>
                      <a:round/>
                      <a:headEnd type="none" w="med" len="med"/>
                      <a:tailEnd type="none" w="med" len="med"/>
                    </a:lnB>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50" b="0" kern="1200" cap="none" spc="0" dirty="0">
                          <a:solidFill>
                            <a:schemeClr val="tx1"/>
                          </a:solidFill>
                        </a:rPr>
                        <a:t>LiRN informs Associations of the Board’s response to businesses cases and EFB proposals. If accepted, the  expenses should be included in the Associations’ 2026 grant request as outlined below. These grant requests form part of the overall LiRN budget put before Board of Directors for approval. </a:t>
                      </a:r>
                      <a:endParaRPr lang="en-CA" sz="1050" b="0" kern="1200" cap="none" spc="0" dirty="0">
                        <a:solidFill>
                          <a:schemeClr val="tx1"/>
                        </a:solidFill>
                        <a:latin typeface="Aptos" panose="020B0004020202020204" pitchFamily="34" charset="0"/>
                        <a:ea typeface="+mn-ea"/>
                        <a:cs typeface="+mn-cs"/>
                      </a:endParaRPr>
                    </a:p>
                  </a:txBody>
                  <a:tcPr marL="45720" marR="45720" anchor="ctr">
                    <a:lnL w="3175" cap="flat" cmpd="sng" algn="ctr">
                      <a:solidFill>
                        <a:schemeClr val="accent2">
                          <a:lumMod val="50000"/>
                        </a:schemeClr>
                      </a:solidFill>
                      <a:prstDash val="solid"/>
                      <a:round/>
                      <a:headEnd type="none" w="med" len="med"/>
                      <a:tailEnd type="none" w="med" len="med"/>
                    </a:lnL>
                    <a:lnR w="3175" cap="flat" cmpd="sng" algn="ctr">
                      <a:solidFill>
                        <a:schemeClr val="accent2">
                          <a:lumMod val="50000"/>
                        </a:schemeClr>
                      </a:solidFill>
                      <a:prstDash val="solid"/>
                      <a:round/>
                      <a:headEnd type="none" w="med" len="med"/>
                      <a:tailEnd type="none" w="med" len="med"/>
                    </a:lnR>
                    <a:lnT w="3175" cap="flat" cmpd="sng" algn="ctr">
                      <a:solidFill>
                        <a:schemeClr val="accent2">
                          <a:lumMod val="50000"/>
                        </a:schemeClr>
                      </a:solidFill>
                      <a:prstDash val="solid"/>
                      <a:round/>
                      <a:headEnd type="none" w="med" len="med"/>
                      <a:tailEnd type="none" w="med" len="med"/>
                    </a:lnT>
                    <a:lnB w="3175" cap="flat" cmpd="sng" algn="ctr">
                      <a:solidFill>
                        <a:schemeClr val="accent2">
                          <a:lumMod val="50000"/>
                        </a:schemeClr>
                      </a:solidFill>
                      <a:prstDash val="solid"/>
                      <a:round/>
                      <a:headEnd type="none" w="med" len="med"/>
                      <a:tailEnd type="none" w="med" len="med"/>
                    </a:lnB>
                  </a:tcPr>
                </a:tc>
                <a:extLst>
                  <a:ext uri="{0D108BD9-81ED-4DB2-BD59-A6C34878D82A}">
                    <a16:rowId xmlns:a16="http://schemas.microsoft.com/office/drawing/2014/main" val="436109673"/>
                  </a:ext>
                </a:extLst>
              </a:tr>
              <a:tr h="267586">
                <a:tc>
                  <a:txBody>
                    <a:bodyPr/>
                    <a:lstStyle/>
                    <a:p>
                      <a:r>
                        <a:rPr lang="en-US" sz="1050" b="1" cap="none" spc="0" dirty="0">
                          <a:solidFill>
                            <a:schemeClr val="tx1"/>
                          </a:solidFill>
                        </a:rPr>
                        <a:t>June 30</a:t>
                      </a:r>
                      <a:endParaRPr lang="en-CA" sz="1050" b="1" cap="none" spc="0" dirty="0">
                        <a:solidFill>
                          <a:schemeClr val="tx1"/>
                        </a:solidFill>
                        <a:latin typeface="Aptos" panose="020B0004020202020204" pitchFamily="34" charset="0"/>
                      </a:endParaRPr>
                    </a:p>
                  </a:txBody>
                  <a:tcPr marL="45720" marR="45720" anchor="ctr">
                    <a:lnL w="3175" cap="flat" cmpd="sng" algn="ctr">
                      <a:solidFill>
                        <a:schemeClr val="accent2">
                          <a:lumMod val="50000"/>
                        </a:schemeClr>
                      </a:solidFill>
                      <a:prstDash val="solid"/>
                      <a:round/>
                      <a:headEnd type="none" w="med" len="med"/>
                      <a:tailEnd type="none" w="med" len="med"/>
                    </a:lnL>
                    <a:lnR w="3175" cap="flat" cmpd="sng" algn="ctr">
                      <a:solidFill>
                        <a:schemeClr val="accent2">
                          <a:lumMod val="50000"/>
                        </a:schemeClr>
                      </a:solidFill>
                      <a:prstDash val="solid"/>
                      <a:round/>
                      <a:headEnd type="none" w="med" len="med"/>
                      <a:tailEnd type="none" w="med" len="med"/>
                    </a:lnR>
                    <a:lnT w="3175" cap="flat" cmpd="sng" algn="ctr">
                      <a:solidFill>
                        <a:schemeClr val="accent2">
                          <a:lumMod val="50000"/>
                        </a:schemeClr>
                      </a:solidFill>
                      <a:prstDash val="solid"/>
                      <a:round/>
                      <a:headEnd type="none" w="med" len="med"/>
                      <a:tailEnd type="none" w="med" len="med"/>
                    </a:lnT>
                    <a:lnB w="3175" cap="flat" cmpd="sng" algn="ctr">
                      <a:solidFill>
                        <a:schemeClr val="accent2">
                          <a:lumMod val="50000"/>
                        </a:schemeClr>
                      </a:solidFill>
                      <a:prstDash val="solid"/>
                      <a:round/>
                      <a:headEnd type="none" w="med" len="med"/>
                      <a:tailEnd type="none" w="med" len="med"/>
                    </a:lnB>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50" b="0" kern="1200" cap="none" spc="0" dirty="0">
                          <a:solidFill>
                            <a:schemeClr val="tx1"/>
                          </a:solidFill>
                        </a:rPr>
                        <a:t>Associations send Grant Request and Supporting Budget to LiRN.</a:t>
                      </a:r>
                      <a:endParaRPr lang="en-CA" sz="1050" b="0" kern="1200" cap="none" spc="0" dirty="0">
                        <a:solidFill>
                          <a:schemeClr val="tx1"/>
                        </a:solidFill>
                        <a:latin typeface="Aptos" panose="020B0004020202020204" pitchFamily="34" charset="0"/>
                        <a:ea typeface="+mn-ea"/>
                        <a:cs typeface="+mn-cs"/>
                      </a:endParaRPr>
                    </a:p>
                  </a:txBody>
                  <a:tcPr marL="45720" marR="45720" anchor="ctr">
                    <a:lnL w="3175" cap="flat" cmpd="sng" algn="ctr">
                      <a:solidFill>
                        <a:schemeClr val="accent2">
                          <a:lumMod val="50000"/>
                        </a:schemeClr>
                      </a:solidFill>
                      <a:prstDash val="solid"/>
                      <a:round/>
                      <a:headEnd type="none" w="med" len="med"/>
                      <a:tailEnd type="none" w="med" len="med"/>
                    </a:lnL>
                    <a:lnR w="3175" cap="flat" cmpd="sng" algn="ctr">
                      <a:solidFill>
                        <a:schemeClr val="accent2">
                          <a:lumMod val="50000"/>
                        </a:schemeClr>
                      </a:solidFill>
                      <a:prstDash val="solid"/>
                      <a:round/>
                      <a:headEnd type="none" w="med" len="med"/>
                      <a:tailEnd type="none" w="med" len="med"/>
                    </a:lnR>
                    <a:lnT w="3175" cap="flat" cmpd="sng" algn="ctr">
                      <a:solidFill>
                        <a:schemeClr val="accent2">
                          <a:lumMod val="50000"/>
                        </a:schemeClr>
                      </a:solidFill>
                      <a:prstDash val="solid"/>
                      <a:round/>
                      <a:headEnd type="none" w="med" len="med"/>
                      <a:tailEnd type="none" w="med" len="med"/>
                    </a:lnT>
                    <a:lnB w="3175" cap="flat" cmpd="sng" algn="ctr">
                      <a:solidFill>
                        <a:schemeClr val="accent2">
                          <a:lumMod val="50000"/>
                        </a:schemeClr>
                      </a:solidFill>
                      <a:prstDash val="solid"/>
                      <a:round/>
                      <a:headEnd type="none" w="med" len="med"/>
                      <a:tailEnd type="none" w="med" len="med"/>
                    </a:lnB>
                  </a:tcPr>
                </a:tc>
                <a:extLst>
                  <a:ext uri="{0D108BD9-81ED-4DB2-BD59-A6C34878D82A}">
                    <a16:rowId xmlns:a16="http://schemas.microsoft.com/office/drawing/2014/main" val="4126022184"/>
                  </a:ext>
                </a:extLst>
              </a:tr>
              <a:tr h="267586">
                <a:tc>
                  <a:txBody>
                    <a:bodyPr/>
                    <a:lstStyle/>
                    <a:p>
                      <a:r>
                        <a:rPr lang="en-US" sz="1050" b="1" cap="none" spc="0">
                          <a:solidFill>
                            <a:schemeClr val="tx1"/>
                          </a:solidFill>
                        </a:rPr>
                        <a:t>July (TBC)</a:t>
                      </a:r>
                      <a:endParaRPr lang="en-CA" sz="1050" b="1" cap="none" spc="0">
                        <a:solidFill>
                          <a:schemeClr val="tx1"/>
                        </a:solidFill>
                        <a:latin typeface="Aptos" panose="020B0004020202020204" pitchFamily="34" charset="0"/>
                      </a:endParaRPr>
                    </a:p>
                  </a:txBody>
                  <a:tcPr marL="45720" marR="45720" anchor="ctr">
                    <a:lnL w="3175" cap="flat" cmpd="sng" algn="ctr">
                      <a:solidFill>
                        <a:schemeClr val="accent2">
                          <a:lumMod val="50000"/>
                        </a:schemeClr>
                      </a:solidFill>
                      <a:prstDash val="solid"/>
                      <a:round/>
                      <a:headEnd type="none" w="med" len="med"/>
                      <a:tailEnd type="none" w="med" len="med"/>
                    </a:lnL>
                    <a:lnR w="3175" cap="flat" cmpd="sng" algn="ctr">
                      <a:solidFill>
                        <a:schemeClr val="accent2">
                          <a:lumMod val="50000"/>
                        </a:schemeClr>
                      </a:solidFill>
                      <a:prstDash val="solid"/>
                      <a:round/>
                      <a:headEnd type="none" w="med" len="med"/>
                      <a:tailEnd type="none" w="med" len="med"/>
                    </a:lnR>
                    <a:lnT w="3175" cap="flat" cmpd="sng" algn="ctr">
                      <a:solidFill>
                        <a:schemeClr val="accent2">
                          <a:lumMod val="50000"/>
                        </a:schemeClr>
                      </a:solidFill>
                      <a:prstDash val="solid"/>
                      <a:round/>
                      <a:headEnd type="none" w="med" len="med"/>
                      <a:tailEnd type="none" w="med" len="med"/>
                    </a:lnT>
                    <a:lnB w="3175" cap="flat" cmpd="sng" algn="ctr">
                      <a:solidFill>
                        <a:schemeClr val="accent2">
                          <a:lumMod val="50000"/>
                        </a:schemeClr>
                      </a:solidFill>
                      <a:prstDash val="solid"/>
                      <a:round/>
                      <a:headEnd type="none" w="med" len="med"/>
                      <a:tailEnd type="none" w="med" len="med"/>
                    </a:lnB>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50" cap="none" spc="0" dirty="0">
                          <a:solidFill>
                            <a:schemeClr val="tx1"/>
                          </a:solidFill>
                        </a:rPr>
                        <a:t>LiRN’s Audit and Finance Committee considers an early draft of the Budget and Explanatory (including proposed grants to associations).</a:t>
                      </a:r>
                      <a:endParaRPr lang="en-CA" sz="1050" cap="none" spc="0" dirty="0">
                        <a:solidFill>
                          <a:schemeClr val="tx1"/>
                        </a:solidFill>
                        <a:latin typeface="Aptos" panose="020B0004020202020204" pitchFamily="34" charset="0"/>
                      </a:endParaRPr>
                    </a:p>
                  </a:txBody>
                  <a:tcPr marL="45720" marR="45720" anchor="ctr">
                    <a:lnL w="3175" cap="flat" cmpd="sng" algn="ctr">
                      <a:solidFill>
                        <a:schemeClr val="accent2">
                          <a:lumMod val="50000"/>
                        </a:schemeClr>
                      </a:solidFill>
                      <a:prstDash val="solid"/>
                      <a:round/>
                      <a:headEnd type="none" w="med" len="med"/>
                      <a:tailEnd type="none" w="med" len="med"/>
                    </a:lnL>
                    <a:lnR w="3175" cap="flat" cmpd="sng" algn="ctr">
                      <a:solidFill>
                        <a:schemeClr val="accent2">
                          <a:lumMod val="50000"/>
                        </a:schemeClr>
                      </a:solidFill>
                      <a:prstDash val="solid"/>
                      <a:round/>
                      <a:headEnd type="none" w="med" len="med"/>
                      <a:tailEnd type="none" w="med" len="med"/>
                    </a:lnR>
                    <a:lnT w="3175" cap="flat" cmpd="sng" algn="ctr">
                      <a:solidFill>
                        <a:schemeClr val="accent2">
                          <a:lumMod val="50000"/>
                        </a:schemeClr>
                      </a:solidFill>
                      <a:prstDash val="solid"/>
                      <a:round/>
                      <a:headEnd type="none" w="med" len="med"/>
                      <a:tailEnd type="none" w="med" len="med"/>
                    </a:lnT>
                    <a:lnB w="3175" cap="flat" cmpd="sng" algn="ctr">
                      <a:solidFill>
                        <a:schemeClr val="accent2">
                          <a:lumMod val="50000"/>
                        </a:schemeClr>
                      </a:solidFill>
                      <a:prstDash val="solid"/>
                      <a:round/>
                      <a:headEnd type="none" w="med" len="med"/>
                      <a:tailEnd type="none" w="med" len="med"/>
                    </a:lnB>
                  </a:tcPr>
                </a:tc>
                <a:extLst>
                  <a:ext uri="{0D108BD9-81ED-4DB2-BD59-A6C34878D82A}">
                    <a16:rowId xmlns:a16="http://schemas.microsoft.com/office/drawing/2014/main" val="4174842140"/>
                  </a:ext>
                </a:extLst>
              </a:tr>
              <a:tr h="426155">
                <a:tc>
                  <a:txBody>
                    <a:bodyPr/>
                    <a:lstStyle/>
                    <a:p>
                      <a:r>
                        <a:rPr lang="en-US" sz="1050" b="1" cap="none" spc="0">
                          <a:solidFill>
                            <a:schemeClr val="tx1"/>
                          </a:solidFill>
                        </a:rPr>
                        <a:t>August (TBC)</a:t>
                      </a:r>
                      <a:endParaRPr lang="en-CA" sz="1050" b="1" cap="none" spc="0">
                        <a:solidFill>
                          <a:schemeClr val="tx1"/>
                        </a:solidFill>
                        <a:latin typeface="Aptos" panose="020B0004020202020204" pitchFamily="34" charset="0"/>
                      </a:endParaRPr>
                    </a:p>
                  </a:txBody>
                  <a:tcPr marL="45720" marR="45720" anchor="ctr">
                    <a:lnL w="3175" cap="flat" cmpd="sng" algn="ctr">
                      <a:solidFill>
                        <a:schemeClr val="accent2">
                          <a:lumMod val="50000"/>
                        </a:schemeClr>
                      </a:solidFill>
                      <a:prstDash val="solid"/>
                      <a:round/>
                      <a:headEnd type="none" w="med" len="med"/>
                      <a:tailEnd type="none" w="med" len="med"/>
                    </a:lnL>
                    <a:lnR w="3175" cap="flat" cmpd="sng" algn="ctr">
                      <a:solidFill>
                        <a:schemeClr val="accent2">
                          <a:lumMod val="50000"/>
                        </a:schemeClr>
                      </a:solidFill>
                      <a:prstDash val="solid"/>
                      <a:round/>
                      <a:headEnd type="none" w="med" len="med"/>
                      <a:tailEnd type="none" w="med" len="med"/>
                    </a:lnR>
                    <a:lnT w="3175" cap="flat" cmpd="sng" algn="ctr">
                      <a:solidFill>
                        <a:schemeClr val="accent2">
                          <a:lumMod val="50000"/>
                        </a:schemeClr>
                      </a:solidFill>
                      <a:prstDash val="solid"/>
                      <a:round/>
                      <a:headEnd type="none" w="med" len="med"/>
                      <a:tailEnd type="none" w="med" len="med"/>
                    </a:lnT>
                    <a:lnB w="3175" cap="flat" cmpd="sng" algn="ctr">
                      <a:solidFill>
                        <a:schemeClr val="accent2">
                          <a:lumMod val="50000"/>
                        </a:schemeClr>
                      </a:solidFill>
                      <a:prstDash val="solid"/>
                      <a:round/>
                      <a:headEnd type="none" w="med" len="med"/>
                      <a:tailEnd type="none" w="med" len="med"/>
                    </a:lnB>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50" cap="none" spc="0" dirty="0">
                          <a:solidFill>
                            <a:schemeClr val="tx1"/>
                          </a:solidFill>
                        </a:rPr>
                        <a:t>LiRN’s Audit and Finance Committee considers the final draft of the Budget and Explanatory Notes (including proposed grants to associations).</a:t>
                      </a:r>
                      <a:endParaRPr lang="en-CA" sz="1050" cap="none" spc="0" dirty="0">
                        <a:solidFill>
                          <a:schemeClr val="tx1"/>
                        </a:solidFill>
                      </a:endParaRPr>
                    </a:p>
                    <a:p>
                      <a:pPr marL="171450" indent="-171450">
                        <a:buFont typeface="Arial" panose="020B0604020202020204" pitchFamily="34" charset="0"/>
                        <a:buChar char="•"/>
                      </a:pPr>
                      <a:endParaRPr lang="en-CA" sz="1050" cap="none" spc="0" dirty="0">
                        <a:solidFill>
                          <a:schemeClr val="tx1"/>
                        </a:solidFill>
                        <a:latin typeface="Aptos" panose="020B0004020202020204" pitchFamily="34" charset="0"/>
                      </a:endParaRPr>
                    </a:p>
                  </a:txBody>
                  <a:tcPr marL="45720" marR="45720" anchor="ctr">
                    <a:lnL w="3175" cap="flat" cmpd="sng" algn="ctr">
                      <a:solidFill>
                        <a:schemeClr val="accent2">
                          <a:lumMod val="50000"/>
                        </a:schemeClr>
                      </a:solidFill>
                      <a:prstDash val="solid"/>
                      <a:round/>
                      <a:headEnd type="none" w="med" len="med"/>
                      <a:tailEnd type="none" w="med" len="med"/>
                    </a:lnL>
                    <a:lnR w="3175" cap="flat" cmpd="sng" algn="ctr">
                      <a:solidFill>
                        <a:schemeClr val="accent2">
                          <a:lumMod val="50000"/>
                        </a:schemeClr>
                      </a:solidFill>
                      <a:prstDash val="solid"/>
                      <a:round/>
                      <a:headEnd type="none" w="med" len="med"/>
                      <a:tailEnd type="none" w="med" len="med"/>
                    </a:lnR>
                    <a:lnT w="3175" cap="flat" cmpd="sng" algn="ctr">
                      <a:solidFill>
                        <a:schemeClr val="accent2">
                          <a:lumMod val="50000"/>
                        </a:schemeClr>
                      </a:solidFill>
                      <a:prstDash val="solid"/>
                      <a:round/>
                      <a:headEnd type="none" w="med" len="med"/>
                      <a:tailEnd type="none" w="med" len="med"/>
                    </a:lnT>
                    <a:lnB w="3175" cap="flat" cmpd="sng" algn="ctr">
                      <a:solidFill>
                        <a:schemeClr val="accent2">
                          <a:lumMod val="50000"/>
                        </a:schemeClr>
                      </a:solidFill>
                      <a:prstDash val="solid"/>
                      <a:round/>
                      <a:headEnd type="none" w="med" len="med"/>
                      <a:tailEnd type="none" w="med" len="med"/>
                    </a:lnB>
                  </a:tcPr>
                </a:tc>
                <a:extLst>
                  <a:ext uri="{0D108BD9-81ED-4DB2-BD59-A6C34878D82A}">
                    <a16:rowId xmlns:a16="http://schemas.microsoft.com/office/drawing/2014/main" val="2839191206"/>
                  </a:ext>
                </a:extLst>
              </a:tr>
              <a:tr h="267586">
                <a:tc>
                  <a:txBody>
                    <a:bodyPr/>
                    <a:lstStyle/>
                    <a:p>
                      <a:r>
                        <a:rPr lang="en-US" sz="1050" b="1" cap="none" spc="0">
                          <a:solidFill>
                            <a:schemeClr val="tx1"/>
                          </a:solidFill>
                        </a:rPr>
                        <a:t>Last Week of August</a:t>
                      </a:r>
                      <a:endParaRPr lang="en-CA" sz="1050" b="1" cap="none" spc="0">
                        <a:solidFill>
                          <a:schemeClr val="tx1"/>
                        </a:solidFill>
                        <a:latin typeface="Aptos" panose="020B0004020202020204" pitchFamily="34" charset="0"/>
                      </a:endParaRPr>
                    </a:p>
                  </a:txBody>
                  <a:tcPr marL="45720" marR="45720" anchor="ctr">
                    <a:lnL w="3175" cap="flat" cmpd="sng" algn="ctr">
                      <a:solidFill>
                        <a:schemeClr val="accent2">
                          <a:lumMod val="50000"/>
                        </a:schemeClr>
                      </a:solidFill>
                      <a:prstDash val="solid"/>
                      <a:round/>
                      <a:headEnd type="none" w="med" len="med"/>
                      <a:tailEnd type="none" w="med" len="med"/>
                    </a:lnL>
                    <a:lnR w="3175" cap="flat" cmpd="sng" algn="ctr">
                      <a:solidFill>
                        <a:schemeClr val="accent2">
                          <a:lumMod val="50000"/>
                        </a:schemeClr>
                      </a:solidFill>
                      <a:prstDash val="solid"/>
                      <a:round/>
                      <a:headEnd type="none" w="med" len="med"/>
                      <a:tailEnd type="none" w="med" len="med"/>
                    </a:lnR>
                    <a:lnT w="3175" cap="flat" cmpd="sng" algn="ctr">
                      <a:solidFill>
                        <a:schemeClr val="accent2">
                          <a:lumMod val="50000"/>
                        </a:schemeClr>
                      </a:solidFill>
                      <a:prstDash val="solid"/>
                      <a:round/>
                      <a:headEnd type="none" w="med" len="med"/>
                      <a:tailEnd type="none" w="med" len="med"/>
                    </a:lnT>
                    <a:lnB w="3175" cap="flat" cmpd="sng" algn="ctr">
                      <a:solidFill>
                        <a:schemeClr val="accent2">
                          <a:lumMod val="50000"/>
                        </a:schemeClr>
                      </a:solidFill>
                      <a:prstDash val="solid"/>
                      <a:round/>
                      <a:headEnd type="none" w="med" len="med"/>
                      <a:tailEnd type="none" w="med" len="med"/>
                    </a:lnB>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50" cap="none" spc="0" dirty="0">
                          <a:solidFill>
                            <a:schemeClr val="tx1"/>
                          </a:solidFill>
                        </a:rPr>
                        <a:t>LiRN’s Board of Directors votes on the Budget and Explanatory Notes.</a:t>
                      </a:r>
                      <a:endParaRPr lang="en-CA" sz="1050" cap="none" spc="0" dirty="0">
                        <a:solidFill>
                          <a:schemeClr val="tx1"/>
                        </a:solidFill>
                        <a:latin typeface="Aptos" panose="020B0004020202020204" pitchFamily="34" charset="0"/>
                      </a:endParaRPr>
                    </a:p>
                  </a:txBody>
                  <a:tcPr marL="45720" marR="45720" anchor="ctr">
                    <a:lnL w="3175" cap="flat" cmpd="sng" algn="ctr">
                      <a:solidFill>
                        <a:schemeClr val="accent2">
                          <a:lumMod val="50000"/>
                        </a:schemeClr>
                      </a:solidFill>
                      <a:prstDash val="solid"/>
                      <a:round/>
                      <a:headEnd type="none" w="med" len="med"/>
                      <a:tailEnd type="none" w="med" len="med"/>
                    </a:lnL>
                    <a:lnR w="3175" cap="flat" cmpd="sng" algn="ctr">
                      <a:solidFill>
                        <a:schemeClr val="accent2">
                          <a:lumMod val="50000"/>
                        </a:schemeClr>
                      </a:solidFill>
                      <a:prstDash val="solid"/>
                      <a:round/>
                      <a:headEnd type="none" w="med" len="med"/>
                      <a:tailEnd type="none" w="med" len="med"/>
                    </a:lnR>
                    <a:lnT w="3175" cap="flat" cmpd="sng" algn="ctr">
                      <a:solidFill>
                        <a:schemeClr val="accent2">
                          <a:lumMod val="50000"/>
                        </a:schemeClr>
                      </a:solidFill>
                      <a:prstDash val="solid"/>
                      <a:round/>
                      <a:headEnd type="none" w="med" len="med"/>
                      <a:tailEnd type="none" w="med" len="med"/>
                    </a:lnT>
                    <a:lnB w="3175" cap="flat" cmpd="sng" algn="ctr">
                      <a:solidFill>
                        <a:schemeClr val="accent2">
                          <a:lumMod val="50000"/>
                        </a:schemeClr>
                      </a:solidFill>
                      <a:prstDash val="solid"/>
                      <a:round/>
                      <a:headEnd type="none" w="med" len="med"/>
                      <a:tailEnd type="none" w="med" len="med"/>
                    </a:lnB>
                  </a:tcPr>
                </a:tc>
                <a:extLst>
                  <a:ext uri="{0D108BD9-81ED-4DB2-BD59-A6C34878D82A}">
                    <a16:rowId xmlns:a16="http://schemas.microsoft.com/office/drawing/2014/main" val="1059649869"/>
                  </a:ext>
                </a:extLst>
              </a:tr>
              <a:tr h="743294">
                <a:tc>
                  <a:txBody>
                    <a:bodyPr/>
                    <a:lstStyle/>
                    <a:p>
                      <a:r>
                        <a:rPr lang="en-US" sz="1050" b="1" cap="none" spc="0">
                          <a:solidFill>
                            <a:schemeClr val="tx1"/>
                          </a:solidFill>
                        </a:rPr>
                        <a:t>September – October</a:t>
                      </a:r>
                      <a:endParaRPr lang="en-CA" sz="1050" b="1" cap="none" spc="0">
                        <a:solidFill>
                          <a:schemeClr val="tx1"/>
                        </a:solidFill>
                        <a:latin typeface="Aptos" panose="020B0004020202020204" pitchFamily="34" charset="0"/>
                      </a:endParaRPr>
                    </a:p>
                  </a:txBody>
                  <a:tcPr marL="45720" marR="45720" anchor="ctr">
                    <a:lnL w="3175" cap="flat" cmpd="sng" algn="ctr">
                      <a:solidFill>
                        <a:schemeClr val="accent2">
                          <a:lumMod val="50000"/>
                        </a:schemeClr>
                      </a:solidFill>
                      <a:prstDash val="solid"/>
                      <a:round/>
                      <a:headEnd type="none" w="med" len="med"/>
                      <a:tailEnd type="none" w="med" len="med"/>
                    </a:lnL>
                    <a:lnR w="3175" cap="flat" cmpd="sng" algn="ctr">
                      <a:solidFill>
                        <a:schemeClr val="accent2">
                          <a:lumMod val="50000"/>
                        </a:schemeClr>
                      </a:solidFill>
                      <a:prstDash val="solid"/>
                      <a:round/>
                      <a:headEnd type="none" w="med" len="med"/>
                      <a:tailEnd type="none" w="med" len="med"/>
                    </a:lnR>
                    <a:lnT w="3175" cap="flat" cmpd="sng" algn="ctr">
                      <a:solidFill>
                        <a:schemeClr val="accent2">
                          <a:lumMod val="50000"/>
                        </a:schemeClr>
                      </a:solidFill>
                      <a:prstDash val="solid"/>
                      <a:round/>
                      <a:headEnd type="none" w="med" len="med"/>
                      <a:tailEnd type="none" w="med" len="med"/>
                    </a:lnT>
                    <a:lnB w="3175" cap="flat" cmpd="sng" algn="ctr">
                      <a:solidFill>
                        <a:schemeClr val="accent2">
                          <a:lumMod val="50000"/>
                        </a:schemeClr>
                      </a:solidFill>
                      <a:prstDash val="solid"/>
                      <a:round/>
                      <a:headEnd type="none" w="med" len="med"/>
                      <a:tailEnd type="none" w="med" len="med"/>
                    </a:lnB>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50" cap="none" spc="0" dirty="0">
                          <a:solidFill>
                            <a:schemeClr val="tx1"/>
                          </a:solidFill>
                        </a:rPr>
                        <a:t>The Law Society of Ontario’s Audit and Finance Committee holds two meetings: one to consider the LSO’s overall budget (including LiRN’s Budget and Explanatory Notes) and one to invite Benchers not on this Committee to review and ask questions about the budget.  Usually, the committee meets in the first week of September and again in later September / early October.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50" cap="none" spc="0" dirty="0">
                          <a:solidFill>
                            <a:schemeClr val="tx1"/>
                          </a:solidFill>
                        </a:rPr>
                        <a:t>Convocation considers the budget. This meeting usually occurs on the last Thursday in October. </a:t>
                      </a:r>
                      <a:endParaRPr lang="en-CA" sz="1050" cap="none" spc="0" dirty="0">
                        <a:solidFill>
                          <a:schemeClr val="tx1"/>
                        </a:solidFill>
                        <a:latin typeface="Aptos" panose="020B0004020202020204" pitchFamily="34" charset="0"/>
                      </a:endParaRPr>
                    </a:p>
                  </a:txBody>
                  <a:tcPr marL="45720" marR="45720" anchor="ctr">
                    <a:lnL w="3175" cap="flat" cmpd="sng" algn="ctr">
                      <a:solidFill>
                        <a:schemeClr val="accent2">
                          <a:lumMod val="50000"/>
                        </a:schemeClr>
                      </a:solidFill>
                      <a:prstDash val="solid"/>
                      <a:round/>
                      <a:headEnd type="none" w="med" len="med"/>
                      <a:tailEnd type="none" w="med" len="med"/>
                    </a:lnL>
                    <a:lnR w="3175" cap="flat" cmpd="sng" algn="ctr">
                      <a:solidFill>
                        <a:schemeClr val="accent2">
                          <a:lumMod val="50000"/>
                        </a:schemeClr>
                      </a:solidFill>
                      <a:prstDash val="solid"/>
                      <a:round/>
                      <a:headEnd type="none" w="med" len="med"/>
                      <a:tailEnd type="none" w="med" len="med"/>
                    </a:lnR>
                    <a:lnT w="3175" cap="flat" cmpd="sng" algn="ctr">
                      <a:solidFill>
                        <a:schemeClr val="accent2">
                          <a:lumMod val="50000"/>
                        </a:schemeClr>
                      </a:solidFill>
                      <a:prstDash val="solid"/>
                      <a:round/>
                      <a:headEnd type="none" w="med" len="med"/>
                      <a:tailEnd type="none" w="med" len="med"/>
                    </a:lnT>
                    <a:lnB w="3175" cap="flat" cmpd="sng" algn="ctr">
                      <a:solidFill>
                        <a:schemeClr val="accent2">
                          <a:lumMod val="50000"/>
                        </a:schemeClr>
                      </a:solidFill>
                      <a:prstDash val="solid"/>
                      <a:round/>
                      <a:headEnd type="none" w="med" len="med"/>
                      <a:tailEnd type="none" w="med" len="med"/>
                    </a:lnB>
                  </a:tcPr>
                </a:tc>
                <a:extLst>
                  <a:ext uri="{0D108BD9-81ED-4DB2-BD59-A6C34878D82A}">
                    <a16:rowId xmlns:a16="http://schemas.microsoft.com/office/drawing/2014/main" val="1687161665"/>
                  </a:ext>
                </a:extLst>
              </a:tr>
              <a:tr h="267586">
                <a:tc>
                  <a:txBody>
                    <a:bodyPr/>
                    <a:lstStyle/>
                    <a:p>
                      <a:r>
                        <a:rPr lang="en-US" sz="1050" b="1" cap="none" spc="0">
                          <a:solidFill>
                            <a:schemeClr val="tx1"/>
                          </a:solidFill>
                        </a:rPr>
                        <a:t>November 28</a:t>
                      </a:r>
                      <a:endParaRPr lang="en-CA" sz="1050" b="1" cap="none" spc="0">
                        <a:solidFill>
                          <a:schemeClr val="tx1"/>
                        </a:solidFill>
                        <a:latin typeface="Aptos" panose="020B0004020202020204" pitchFamily="34" charset="0"/>
                      </a:endParaRPr>
                    </a:p>
                  </a:txBody>
                  <a:tcPr marL="45720" marR="45720" anchor="ctr">
                    <a:lnL w="3175" cap="flat" cmpd="sng" algn="ctr">
                      <a:solidFill>
                        <a:schemeClr val="accent2">
                          <a:lumMod val="50000"/>
                        </a:schemeClr>
                      </a:solidFill>
                      <a:prstDash val="solid"/>
                      <a:round/>
                      <a:headEnd type="none" w="med" len="med"/>
                      <a:tailEnd type="none" w="med" len="med"/>
                    </a:lnL>
                    <a:lnR w="3175" cap="flat" cmpd="sng" algn="ctr">
                      <a:solidFill>
                        <a:schemeClr val="accent2">
                          <a:lumMod val="50000"/>
                        </a:schemeClr>
                      </a:solidFill>
                      <a:prstDash val="solid"/>
                      <a:round/>
                      <a:headEnd type="none" w="med" len="med"/>
                      <a:tailEnd type="none" w="med" len="med"/>
                    </a:lnR>
                    <a:lnT w="3175" cap="flat" cmpd="sng" algn="ctr">
                      <a:solidFill>
                        <a:schemeClr val="accent2">
                          <a:lumMod val="50000"/>
                        </a:schemeClr>
                      </a:solidFill>
                      <a:prstDash val="solid"/>
                      <a:round/>
                      <a:headEnd type="none" w="med" len="med"/>
                      <a:tailEnd type="none" w="med" len="med"/>
                    </a:lnT>
                    <a:lnB w="3175" cap="flat" cmpd="sng" algn="ctr">
                      <a:solidFill>
                        <a:schemeClr val="accent2">
                          <a:lumMod val="50000"/>
                        </a:schemeClr>
                      </a:solidFill>
                      <a:prstDash val="solid"/>
                      <a:round/>
                      <a:headEnd type="none" w="med" len="med"/>
                      <a:tailEnd type="none" w="med" len="med"/>
                    </a:lnB>
                  </a:tcPr>
                </a:tc>
                <a:tc>
                  <a:txBody>
                    <a:bodyPr/>
                    <a:lstStyle/>
                    <a:p>
                      <a:pPr marL="171450" indent="-171450">
                        <a:buFont typeface="Arial" panose="020B0604020202020204" pitchFamily="34" charset="0"/>
                        <a:buChar char="•"/>
                      </a:pPr>
                      <a:r>
                        <a:rPr lang="en-US" sz="1050" cap="none" spc="0" dirty="0">
                          <a:solidFill>
                            <a:schemeClr val="tx1"/>
                          </a:solidFill>
                        </a:rPr>
                        <a:t>On or before November 28, LiRN sends grant letters to associations based on the results of Convocation’s vote. </a:t>
                      </a:r>
                      <a:endParaRPr lang="en-CA" sz="1050" cap="none" spc="0" dirty="0">
                        <a:solidFill>
                          <a:schemeClr val="tx1"/>
                        </a:solidFill>
                        <a:latin typeface="Aptos" panose="020B0004020202020204" pitchFamily="34" charset="0"/>
                      </a:endParaRPr>
                    </a:p>
                  </a:txBody>
                  <a:tcPr marL="45720" marR="45720" anchor="ctr">
                    <a:lnL w="3175" cap="flat" cmpd="sng" algn="ctr">
                      <a:solidFill>
                        <a:schemeClr val="accent2">
                          <a:lumMod val="50000"/>
                        </a:schemeClr>
                      </a:solidFill>
                      <a:prstDash val="solid"/>
                      <a:round/>
                      <a:headEnd type="none" w="med" len="med"/>
                      <a:tailEnd type="none" w="med" len="med"/>
                    </a:lnL>
                    <a:lnR w="3175" cap="flat" cmpd="sng" algn="ctr">
                      <a:solidFill>
                        <a:schemeClr val="accent2">
                          <a:lumMod val="50000"/>
                        </a:schemeClr>
                      </a:solidFill>
                      <a:prstDash val="solid"/>
                      <a:round/>
                      <a:headEnd type="none" w="med" len="med"/>
                      <a:tailEnd type="none" w="med" len="med"/>
                    </a:lnR>
                    <a:lnT w="3175" cap="flat" cmpd="sng" algn="ctr">
                      <a:solidFill>
                        <a:schemeClr val="accent2">
                          <a:lumMod val="50000"/>
                        </a:schemeClr>
                      </a:solidFill>
                      <a:prstDash val="solid"/>
                      <a:round/>
                      <a:headEnd type="none" w="med" len="med"/>
                      <a:tailEnd type="none" w="med" len="med"/>
                    </a:lnT>
                    <a:lnB w="3175" cap="flat" cmpd="sng" algn="ctr">
                      <a:solidFill>
                        <a:schemeClr val="accent2">
                          <a:lumMod val="50000"/>
                        </a:schemeClr>
                      </a:solidFill>
                      <a:prstDash val="solid"/>
                      <a:round/>
                      <a:headEnd type="none" w="med" len="med"/>
                      <a:tailEnd type="none" w="med" len="med"/>
                    </a:lnB>
                  </a:tcPr>
                </a:tc>
                <a:extLst>
                  <a:ext uri="{0D108BD9-81ED-4DB2-BD59-A6C34878D82A}">
                    <a16:rowId xmlns:a16="http://schemas.microsoft.com/office/drawing/2014/main" val="3622211186"/>
                  </a:ext>
                </a:extLst>
              </a:tr>
            </a:tbl>
          </a:graphicData>
        </a:graphic>
      </p:graphicFrame>
    </p:spTree>
    <p:extLst>
      <p:ext uri="{BB962C8B-B14F-4D97-AF65-F5344CB8AC3E}">
        <p14:creationId xmlns:p14="http://schemas.microsoft.com/office/powerpoint/2010/main" val="22550754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2" name="Rectangle 61">
            <a:extLst>
              <a:ext uri="{FF2B5EF4-FFF2-40B4-BE49-F238E27FC236}">
                <a16:creationId xmlns:a16="http://schemas.microsoft.com/office/drawing/2014/main" id="{53B021B3-DE93-4AB7-8A18-CF5F1CED8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39B5233-BF33-09B8-8D3D-9CCC6C6E878E}"/>
              </a:ext>
            </a:extLst>
          </p:cNvPr>
          <p:cNvSpPr>
            <a:spLocks noGrp="1"/>
          </p:cNvSpPr>
          <p:nvPr>
            <p:ph type="title"/>
          </p:nvPr>
        </p:nvSpPr>
        <p:spPr>
          <a:xfrm>
            <a:off x="841248" y="256032"/>
            <a:ext cx="10506456" cy="1014984"/>
          </a:xfrm>
        </p:spPr>
        <p:txBody>
          <a:bodyPr anchor="b">
            <a:normAutofit/>
          </a:bodyPr>
          <a:lstStyle/>
          <a:p>
            <a:r>
              <a:rPr lang="en-US" b="1" dirty="0"/>
              <a:t>How to Create Your Grant Request and Budget</a:t>
            </a:r>
            <a:endParaRPr lang="en-CA" b="1" dirty="0"/>
          </a:p>
        </p:txBody>
      </p:sp>
      <p:sp>
        <p:nvSpPr>
          <p:cNvPr id="63" name="Rectangle 62">
            <a:extLst>
              <a:ext uri="{FF2B5EF4-FFF2-40B4-BE49-F238E27FC236}">
                <a16:creationId xmlns:a16="http://schemas.microsoft.com/office/drawing/2014/main" id="{52D502E5-F6B4-4D58-B4AE-FC466FF15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5953" y="1634502"/>
            <a:ext cx="10451592"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4" name="Rectangle 63">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41248" y="1538176"/>
            <a:ext cx="1873457" cy="1098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23" name="Content Placeholder 2">
            <a:extLst>
              <a:ext uri="{FF2B5EF4-FFF2-40B4-BE49-F238E27FC236}">
                <a16:creationId xmlns:a16="http://schemas.microsoft.com/office/drawing/2014/main" id="{A4EF66E3-B62C-89D2-FB11-CD5FE05E59C9}"/>
              </a:ext>
            </a:extLst>
          </p:cNvPr>
          <p:cNvGraphicFramePr>
            <a:graphicFrameLocks noGrp="1"/>
          </p:cNvGraphicFramePr>
          <p:nvPr>
            <p:ph idx="1"/>
          </p:nvPr>
        </p:nvGraphicFramePr>
        <p:xfrm>
          <a:off x="838200" y="1926266"/>
          <a:ext cx="8305800" cy="43575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a:extLst>
              <a:ext uri="{FF2B5EF4-FFF2-40B4-BE49-F238E27FC236}">
                <a16:creationId xmlns:a16="http://schemas.microsoft.com/office/drawing/2014/main" id="{42416ED0-35F4-02B9-8752-F360804D9FF1}"/>
              </a:ext>
            </a:extLst>
          </p:cNvPr>
          <p:cNvPicPr>
            <a:picLocks noChangeAspect="1"/>
          </p:cNvPicPr>
          <p:nvPr/>
        </p:nvPicPr>
        <p:blipFill>
          <a:blip r:embed="rId8"/>
          <a:stretch>
            <a:fillRect/>
          </a:stretch>
        </p:blipFill>
        <p:spPr>
          <a:xfrm>
            <a:off x="9420161" y="3762710"/>
            <a:ext cx="2495678" cy="2521080"/>
          </a:xfrm>
          <a:prstGeom prst="rect">
            <a:avLst/>
          </a:prstGeom>
        </p:spPr>
      </p:pic>
      <p:sp>
        <p:nvSpPr>
          <p:cNvPr id="5" name="TextBox 4">
            <a:extLst>
              <a:ext uri="{FF2B5EF4-FFF2-40B4-BE49-F238E27FC236}">
                <a16:creationId xmlns:a16="http://schemas.microsoft.com/office/drawing/2014/main" id="{B6B315A9-9E44-E4CF-12DC-660AC713BF7E}"/>
              </a:ext>
            </a:extLst>
          </p:cNvPr>
          <p:cNvSpPr txBox="1"/>
          <p:nvPr/>
        </p:nvSpPr>
        <p:spPr>
          <a:xfrm>
            <a:off x="9420160" y="3057770"/>
            <a:ext cx="2495677"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14F40"/>
                </a:solidFill>
                <a:effectLst/>
                <a:uLnTx/>
                <a:uFillTx/>
                <a:latin typeface="Calibri" panose="020F0502020204030204"/>
                <a:ea typeface="+mn-ea"/>
                <a:cs typeface="+mn-cs"/>
              </a:rPr>
              <a:t>Scan for more info</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A" sz="2400" b="0" i="0" u="none" strike="noStrike" kern="1200" cap="none" spc="0" normalizeH="0" baseline="0" noProof="0" dirty="0">
                <a:ln>
                  <a:noFill/>
                </a:ln>
                <a:solidFill>
                  <a:srgbClr val="314F40"/>
                </a:solidFill>
                <a:effectLst/>
                <a:uLnTx/>
                <a:uFillTx/>
                <a:latin typeface="Calibri" panose="020F0502020204030204"/>
                <a:ea typeface="+mn-ea"/>
                <a:cs typeface="+mn-cs"/>
                <a:sym typeface="Wingdings" panose="05000000000000000000" pitchFamily="2" charset="2"/>
              </a:rPr>
              <a:t></a:t>
            </a:r>
            <a:endParaRPr kumimoji="0" lang="en-CA" sz="2400" b="0" i="0" u="none" strike="noStrike" kern="1200" cap="none" spc="0" normalizeH="0" baseline="0" noProof="0" dirty="0">
              <a:ln>
                <a:noFill/>
              </a:ln>
              <a:solidFill>
                <a:srgbClr val="314F4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12950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9" name="Rectangle 68">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39B5233-BF33-09B8-8D3D-9CCC6C6E878E}"/>
              </a:ext>
            </a:extLst>
          </p:cNvPr>
          <p:cNvSpPr>
            <a:spLocks noGrp="1"/>
          </p:cNvSpPr>
          <p:nvPr>
            <p:ph type="title"/>
          </p:nvPr>
        </p:nvSpPr>
        <p:spPr>
          <a:xfrm>
            <a:off x="638882" y="639193"/>
            <a:ext cx="3571810" cy="3573516"/>
          </a:xfrm>
        </p:spPr>
        <p:txBody>
          <a:bodyPr vert="horz" lIns="91440" tIns="45720" rIns="91440" bIns="45720" rtlCol="0" anchor="b">
            <a:normAutofit/>
          </a:bodyPr>
          <a:lstStyle/>
          <a:p>
            <a:r>
              <a:rPr lang="en-US" sz="6600" b="1" kern="1200">
                <a:solidFill>
                  <a:schemeClr val="tx1"/>
                </a:solidFill>
                <a:latin typeface="+mj-lt"/>
                <a:ea typeface="+mj-ea"/>
                <a:cs typeface="+mj-cs"/>
              </a:rPr>
              <a:t>Budget Template</a:t>
            </a:r>
          </a:p>
        </p:txBody>
      </p:sp>
      <p:sp>
        <p:nvSpPr>
          <p:cNvPr id="71"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Content Placeholder 6">
            <a:extLst>
              <a:ext uri="{FF2B5EF4-FFF2-40B4-BE49-F238E27FC236}">
                <a16:creationId xmlns:a16="http://schemas.microsoft.com/office/drawing/2014/main" id="{DBF3C31E-7220-E805-E127-29F121412CA8}"/>
              </a:ext>
            </a:extLst>
          </p:cNvPr>
          <p:cNvPicPr>
            <a:picLocks noGrp="1" noChangeAspect="1"/>
          </p:cNvPicPr>
          <p:nvPr>
            <p:ph idx="1"/>
          </p:nvPr>
        </p:nvPicPr>
        <p:blipFill>
          <a:blip r:embed="rId3"/>
          <a:stretch>
            <a:fillRect/>
          </a:stretch>
        </p:blipFill>
        <p:spPr>
          <a:xfrm>
            <a:off x="4654296" y="745876"/>
            <a:ext cx="7214616" cy="5338816"/>
          </a:xfrm>
          <a:prstGeom prst="rect">
            <a:avLst/>
          </a:prstGeom>
        </p:spPr>
      </p:pic>
    </p:spTree>
    <p:extLst>
      <p:ext uri="{BB962C8B-B14F-4D97-AF65-F5344CB8AC3E}">
        <p14:creationId xmlns:p14="http://schemas.microsoft.com/office/powerpoint/2010/main" val="28788249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2" name="Rectangle 61">
            <a:extLst>
              <a:ext uri="{FF2B5EF4-FFF2-40B4-BE49-F238E27FC236}">
                <a16:creationId xmlns:a16="http://schemas.microsoft.com/office/drawing/2014/main" id="{53B021B3-DE93-4AB7-8A18-CF5F1CED8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39B5233-BF33-09B8-8D3D-9CCC6C6E878E}"/>
              </a:ext>
            </a:extLst>
          </p:cNvPr>
          <p:cNvSpPr>
            <a:spLocks noGrp="1"/>
          </p:cNvSpPr>
          <p:nvPr>
            <p:ph type="title"/>
          </p:nvPr>
        </p:nvSpPr>
        <p:spPr>
          <a:xfrm>
            <a:off x="841248" y="256032"/>
            <a:ext cx="10506456" cy="1014984"/>
          </a:xfrm>
        </p:spPr>
        <p:txBody>
          <a:bodyPr anchor="b">
            <a:normAutofit/>
          </a:bodyPr>
          <a:lstStyle/>
          <a:p>
            <a:r>
              <a:rPr lang="en-US" b="1" dirty="0"/>
              <a:t>Budget Template Elements: Revenue </a:t>
            </a:r>
            <a:endParaRPr lang="en-CA" b="1" dirty="0"/>
          </a:p>
        </p:txBody>
      </p:sp>
      <p:sp>
        <p:nvSpPr>
          <p:cNvPr id="63" name="Rectangle 62">
            <a:extLst>
              <a:ext uri="{FF2B5EF4-FFF2-40B4-BE49-F238E27FC236}">
                <a16:creationId xmlns:a16="http://schemas.microsoft.com/office/drawing/2014/main" id="{52D502E5-F6B4-4D58-B4AE-FC466FF15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5953" y="1634502"/>
            <a:ext cx="10451592"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4" name="Rectangle 63">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41248" y="1538176"/>
            <a:ext cx="1873457" cy="1098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23" name="Content Placeholder 2">
            <a:extLst>
              <a:ext uri="{FF2B5EF4-FFF2-40B4-BE49-F238E27FC236}">
                <a16:creationId xmlns:a16="http://schemas.microsoft.com/office/drawing/2014/main" id="{A4EF66E3-B62C-89D2-FB11-CD5FE05E59C9}"/>
              </a:ext>
            </a:extLst>
          </p:cNvPr>
          <p:cNvGraphicFramePr>
            <a:graphicFrameLocks noGrp="1"/>
          </p:cNvGraphicFramePr>
          <p:nvPr>
            <p:ph idx="1"/>
          </p:nvPr>
        </p:nvGraphicFramePr>
        <p:xfrm>
          <a:off x="838200" y="1926266"/>
          <a:ext cx="10515600" cy="43575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580850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2" name="Rectangle 61">
            <a:extLst>
              <a:ext uri="{FF2B5EF4-FFF2-40B4-BE49-F238E27FC236}">
                <a16:creationId xmlns:a16="http://schemas.microsoft.com/office/drawing/2014/main" id="{53B021B3-DE93-4AB7-8A18-CF5F1CED8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39B5233-BF33-09B8-8D3D-9CCC6C6E878E}"/>
              </a:ext>
            </a:extLst>
          </p:cNvPr>
          <p:cNvSpPr>
            <a:spLocks noGrp="1"/>
          </p:cNvSpPr>
          <p:nvPr>
            <p:ph type="title"/>
          </p:nvPr>
        </p:nvSpPr>
        <p:spPr>
          <a:xfrm>
            <a:off x="841248" y="256032"/>
            <a:ext cx="10506456" cy="1014984"/>
          </a:xfrm>
        </p:spPr>
        <p:txBody>
          <a:bodyPr anchor="b">
            <a:normAutofit/>
          </a:bodyPr>
          <a:lstStyle/>
          <a:p>
            <a:r>
              <a:rPr lang="en-US" b="1" dirty="0"/>
              <a:t>Budget Template Elements: Revenue </a:t>
            </a:r>
            <a:endParaRPr lang="en-CA" b="1" dirty="0"/>
          </a:p>
        </p:txBody>
      </p:sp>
      <p:sp>
        <p:nvSpPr>
          <p:cNvPr id="63" name="Rectangle 62">
            <a:extLst>
              <a:ext uri="{FF2B5EF4-FFF2-40B4-BE49-F238E27FC236}">
                <a16:creationId xmlns:a16="http://schemas.microsoft.com/office/drawing/2014/main" id="{52D502E5-F6B4-4D58-B4AE-FC466FF15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5953" y="1634502"/>
            <a:ext cx="10451592"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4" name="Rectangle 63">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41248" y="1538176"/>
            <a:ext cx="1873457" cy="1098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6" name="Content Placeholder 65" descr="An abstract financial digital analysis">
            <a:extLst>
              <a:ext uri="{FF2B5EF4-FFF2-40B4-BE49-F238E27FC236}">
                <a16:creationId xmlns:a16="http://schemas.microsoft.com/office/drawing/2014/main" id="{F5E5A7DA-0897-832C-B885-66B7B3E0F0EE}"/>
              </a:ext>
            </a:extLst>
          </p:cNvPr>
          <p:cNvPicPr>
            <a:picLocks noGrp="1" noChangeAspect="1"/>
          </p:cNvPicPr>
          <p:nvPr>
            <p:ph idx="1"/>
          </p:nvPr>
        </p:nvPicPr>
        <p:blipFill>
          <a:blip r:embed="rId3"/>
          <a:srcRect l="36376" r="14348"/>
          <a:stretch/>
        </p:blipFill>
        <p:spPr>
          <a:xfrm>
            <a:off x="7294839" y="2079726"/>
            <a:ext cx="3858743" cy="4351338"/>
          </a:xfrm>
          <a:prstGeom prst="rect">
            <a:avLst/>
          </a:prstGeom>
        </p:spPr>
      </p:pic>
      <p:sp>
        <p:nvSpPr>
          <p:cNvPr id="5" name="Content Placeholder 3">
            <a:extLst>
              <a:ext uri="{FF2B5EF4-FFF2-40B4-BE49-F238E27FC236}">
                <a16:creationId xmlns:a16="http://schemas.microsoft.com/office/drawing/2014/main" id="{2A462559-CF92-B81B-D0EF-2E1C28D263A5}"/>
              </a:ext>
            </a:extLst>
          </p:cNvPr>
          <p:cNvSpPr txBox="1">
            <a:spLocks/>
          </p:cNvSpPr>
          <p:nvPr/>
        </p:nvSpPr>
        <p:spPr>
          <a:xfrm>
            <a:off x="865953" y="2377439"/>
            <a:ext cx="4659756" cy="3374137"/>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314F40"/>
                </a:solidFill>
                <a:effectLst/>
                <a:uLnTx/>
                <a:uFillTx/>
                <a:latin typeface="Calibri" panose="020F0502020204030204"/>
                <a:ea typeface="+mn-ea"/>
                <a:cs typeface="+mn-cs"/>
              </a:rPr>
              <a:t>The total of these four sources of revenue will be added and should match the total expenses.</a:t>
            </a:r>
            <a:endParaRPr kumimoji="0" lang="en-CA" sz="3200" b="0" i="0" u="none" strike="noStrike" kern="1200" cap="none" spc="0" normalizeH="0" baseline="0" noProof="0" dirty="0">
              <a:ln>
                <a:noFill/>
              </a:ln>
              <a:solidFill>
                <a:srgbClr val="314F4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1316019"/>
      </p:ext>
    </p:extLst>
  </p:cSld>
  <p:clrMapOvr>
    <a:masterClrMapping/>
  </p:clrMapOvr>
</p:sld>
</file>

<file path=ppt/theme/theme1.xml><?xml version="1.0" encoding="utf-8"?>
<a:theme xmlns:a="http://schemas.openxmlformats.org/drawingml/2006/main" name="Custom Design">
  <a:themeElements>
    <a:clrScheme name="Custom 1">
      <a:dk1>
        <a:srgbClr val="314F40"/>
      </a:dk1>
      <a:lt1>
        <a:sysClr val="window" lastClr="FFFFFF"/>
      </a:lt1>
      <a:dk2>
        <a:srgbClr val="00C6BB"/>
      </a:dk2>
      <a:lt2>
        <a:srgbClr val="F2F2F2"/>
      </a:lt2>
      <a:accent1>
        <a:srgbClr val="000000"/>
      </a:accent1>
      <a:accent2>
        <a:srgbClr val="6FEBA0"/>
      </a:accent2>
      <a:accent3>
        <a:srgbClr val="C0FFFB"/>
      </a:accent3>
      <a:accent4>
        <a:srgbClr val="00C6BB"/>
      </a:accent4>
      <a:accent5>
        <a:srgbClr val="DFDFDF"/>
      </a:accent5>
      <a:accent6>
        <a:srgbClr val="00C6BB"/>
      </a:accent6>
      <a:hlink>
        <a:srgbClr val="00C6BB"/>
      </a:hlink>
      <a:folHlink>
        <a:srgbClr val="A5A5A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Facet">
  <a:themeElements>
    <a:clrScheme name="Lirn">
      <a:dk1>
        <a:sysClr val="windowText" lastClr="000000"/>
      </a:dk1>
      <a:lt1>
        <a:sysClr val="window" lastClr="FFFFFF"/>
      </a:lt1>
      <a:dk2>
        <a:srgbClr val="314F40"/>
      </a:dk2>
      <a:lt2>
        <a:srgbClr val="ECF0F1"/>
      </a:lt2>
      <a:accent1>
        <a:srgbClr val="1BBC9B"/>
      </a:accent1>
      <a:accent2>
        <a:srgbClr val="1BBC9B"/>
      </a:accent2>
      <a:accent3>
        <a:srgbClr val="1BBC9B"/>
      </a:accent3>
      <a:accent4>
        <a:srgbClr val="000000"/>
      </a:accent4>
      <a:accent5>
        <a:srgbClr val="6B7480"/>
      </a:accent5>
      <a:accent6>
        <a:srgbClr val="0D5E4D"/>
      </a:accent6>
      <a:hlink>
        <a:srgbClr val="1BBC9B"/>
      </a:hlink>
      <a:folHlink>
        <a:srgbClr val="959CA6"/>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TotalTime>
  <Words>2538</Words>
  <Application>Microsoft Office PowerPoint</Application>
  <PresentationFormat>Widescreen</PresentationFormat>
  <Paragraphs>210</Paragraphs>
  <Slides>35</Slides>
  <Notes>35</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35</vt:i4>
      </vt:variant>
    </vt:vector>
  </HeadingPairs>
  <TitlesOfParts>
    <vt:vector size="45" baseType="lpstr">
      <vt:lpstr>Aptos</vt:lpstr>
      <vt:lpstr>Arial</vt:lpstr>
      <vt:lpstr>Calibri</vt:lpstr>
      <vt:lpstr>Calibri Light</vt:lpstr>
      <vt:lpstr>Century Gothic</vt:lpstr>
      <vt:lpstr>Symbol</vt:lpstr>
      <vt:lpstr>Trebuchet MS</vt:lpstr>
      <vt:lpstr>Wingdings 3</vt:lpstr>
      <vt:lpstr>Custom Design</vt:lpstr>
      <vt:lpstr>Facet</vt:lpstr>
      <vt:lpstr>2026 Budget Information</vt:lpstr>
      <vt:lpstr>Gearing up for the 2026 Budget</vt:lpstr>
      <vt:lpstr>Budget:  General Information</vt:lpstr>
      <vt:lpstr>Budget:  General Information</vt:lpstr>
      <vt:lpstr>Budget: Timeline (Dates to be confirmed)</vt:lpstr>
      <vt:lpstr>How to Create Your Grant Request and Budget</vt:lpstr>
      <vt:lpstr>Budget Template</vt:lpstr>
      <vt:lpstr>Budget Template Elements: Revenue </vt:lpstr>
      <vt:lpstr>Budget Template Elements: Revenue </vt:lpstr>
      <vt:lpstr>Budget Template Elements: Expenses</vt:lpstr>
      <vt:lpstr>Budget Template Elements: Expenses</vt:lpstr>
      <vt:lpstr>Budget Template Elements: Expenses</vt:lpstr>
      <vt:lpstr>Electronic Subscriptions</vt:lpstr>
      <vt:lpstr>Collection</vt:lpstr>
      <vt:lpstr>Payroll Expenses</vt:lpstr>
      <vt:lpstr>Operating Expenses</vt:lpstr>
      <vt:lpstr>Notes on Professional Development Expenses</vt:lpstr>
      <vt:lpstr>Notes on Professional Development Expenses</vt:lpstr>
      <vt:lpstr>Notes on Professional Development Expenses</vt:lpstr>
      <vt:lpstr>Capital Expenses</vt:lpstr>
      <vt:lpstr>Other</vt:lpstr>
      <vt:lpstr>Excess Fund Balance Primer</vt:lpstr>
      <vt:lpstr>What is a Fund Balance?</vt:lpstr>
      <vt:lpstr>What is an EFB?</vt:lpstr>
      <vt:lpstr>EFB Recovery</vt:lpstr>
      <vt:lpstr>How Are EFBs Calculated? </vt:lpstr>
      <vt:lpstr>How Are EFBs Calculated? </vt:lpstr>
      <vt:lpstr>How Are EFBs Calculated? </vt:lpstr>
      <vt:lpstr>How Are EFBs Calculated? </vt:lpstr>
      <vt:lpstr>What Happens if you have an EFB? </vt:lpstr>
      <vt:lpstr>What Happens if you have an EFB? </vt:lpstr>
      <vt:lpstr>What Happens if you have an EFB? </vt:lpstr>
      <vt:lpstr>What Happens if you have an EFB? </vt:lpstr>
      <vt:lpstr>Business Case Primer</vt:lpstr>
      <vt:lpstr>Business Case Primer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Theresa Leitch</dc:creator>
  <cp:lastModifiedBy>Jacquie Fex</cp:lastModifiedBy>
  <cp:revision>2</cp:revision>
  <dcterms:created xsi:type="dcterms:W3CDTF">2024-10-28T15:46:19Z</dcterms:created>
  <dcterms:modified xsi:type="dcterms:W3CDTF">2024-11-19T15:17:20Z</dcterms:modified>
</cp:coreProperties>
</file>