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7" r:id="rId5"/>
  </p:sldMasterIdLst>
  <p:notesMasterIdLst>
    <p:notesMasterId r:id="rId28"/>
  </p:notesMasterIdLst>
  <p:sldIdLst>
    <p:sldId id="259" r:id="rId6"/>
    <p:sldId id="333" r:id="rId7"/>
    <p:sldId id="273" r:id="rId8"/>
    <p:sldId id="307" r:id="rId9"/>
    <p:sldId id="368" r:id="rId10"/>
    <p:sldId id="308" r:id="rId11"/>
    <p:sldId id="403" r:id="rId12"/>
    <p:sldId id="404" r:id="rId13"/>
    <p:sldId id="377" r:id="rId14"/>
    <p:sldId id="381" r:id="rId15"/>
    <p:sldId id="343" r:id="rId16"/>
    <p:sldId id="389" r:id="rId17"/>
    <p:sldId id="382" r:id="rId18"/>
    <p:sldId id="388" r:id="rId19"/>
    <p:sldId id="387" r:id="rId20"/>
    <p:sldId id="384" r:id="rId21"/>
    <p:sldId id="390" r:id="rId22"/>
    <p:sldId id="391" r:id="rId23"/>
    <p:sldId id="405" r:id="rId24"/>
    <p:sldId id="399" r:id="rId25"/>
    <p:sldId id="299" r:id="rId26"/>
    <p:sldId id="359" r:id="rId2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92F101C0-C748-4695-81EA-83889A402DD3}">
          <p14:sldIdLst>
            <p14:sldId id="259"/>
            <p14:sldId id="333"/>
          </p14:sldIdLst>
        </p14:section>
        <p14:section name="Message from MD" id="{6F96BCB5-6EC3-47F1-82CC-84FDE9FB3FF7}">
          <p14:sldIdLst>
            <p14:sldId id="273"/>
          </p14:sldIdLst>
        </p14:section>
        <p14:section name="Call for Applications" id="{81458464-B832-4005-BF69-BA99BB565520}">
          <p14:sldIdLst>
            <p14:sldId id="307"/>
          </p14:sldIdLst>
        </p14:section>
        <p14:section name="2025 Budget News" id="{05E53D6F-5C55-4232-8F6A-E1A5BDF255E7}">
          <p14:sldIdLst>
            <p14:sldId id="368"/>
          </p14:sldIdLst>
        </p14:section>
        <p14:section name="2026 Budget" id="{9332C0F0-F219-420C-975C-7BB06C6BA6DA}">
          <p14:sldIdLst>
            <p14:sldId id="308"/>
            <p14:sldId id="403"/>
            <p14:sldId id="404"/>
          </p14:sldIdLst>
        </p14:section>
        <p14:section name="2026 Priorities" id="{4C2698D7-AC79-4659-8008-B78E6D7FD79C}">
          <p14:sldIdLst>
            <p14:sldId id="377"/>
            <p14:sldId id="381"/>
            <p14:sldId id="343"/>
            <p14:sldId id="389"/>
            <p14:sldId id="382"/>
            <p14:sldId id="388"/>
            <p14:sldId id="387"/>
            <p14:sldId id="384"/>
          </p14:sldIdLst>
        </p14:section>
        <p14:section name="Project Updates" id="{B2D3ED13-E4FB-4533-BAF8-1F603B61EF03}">
          <p14:sldIdLst>
            <p14:sldId id="390"/>
            <p14:sldId id="391"/>
            <p14:sldId id="405"/>
            <p14:sldId id="399"/>
          </p14:sldIdLst>
        </p14:section>
        <p14:section name="Conclusion" id="{8C13E489-9F3E-4156-B365-D6F937530220}">
          <p14:sldIdLst>
            <p14:sldId id="299"/>
            <p14:sldId id="359"/>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4F51742-E094-52A7-4A6B-8F44984A285A}" name="Susan Virtue" initials="SV" userId="S::svirtue@lirn.ca::fc7dd0e8-2625-451c-aee8-82a8d3501ea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2CCCC"/>
    <a:srgbClr val="00FF00"/>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2393" autoAdjust="0"/>
    <p:restoredTop sz="93792" autoAdjust="0"/>
  </p:normalViewPr>
  <p:slideViewPr>
    <p:cSldViewPr snapToGrid="0">
      <p:cViewPr varScale="1">
        <p:scale>
          <a:sx n="103" d="100"/>
          <a:sy n="103" d="100"/>
        </p:scale>
        <p:origin x="114" y="660"/>
      </p:cViewPr>
      <p:guideLst/>
    </p:cSldViewPr>
  </p:slideViewPr>
  <p:notesTextViewPr>
    <p:cViewPr>
      <p:scale>
        <a:sx n="1" d="1"/>
        <a:sy n="1" d="1"/>
      </p:scale>
      <p:origin x="0" y="0"/>
    </p:cViewPr>
  </p:notesTextViewPr>
  <p:notesViewPr>
    <p:cSldViewPr snapToGrid="0">
      <p:cViewPr>
        <p:scale>
          <a:sx n="125" d="100"/>
          <a:sy n="125" d="100"/>
        </p:scale>
        <p:origin x="2928" y="-5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viewProps" Target="view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image" Target="../media/image9.png"/></Relationships>
</file>

<file path=ppt/diagrams/_rels/drawing1.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image" Target="../media/image9.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BCCC147-75C7-461D-A1AD-EFE0CECD2259}"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5E41644C-1AFD-4412-BF5F-976328A18003}">
      <dgm:prSet/>
      <dgm:spPr/>
      <dgm:t>
        <a:bodyPr/>
        <a:lstStyle/>
        <a:p>
          <a:pPr>
            <a:lnSpc>
              <a:spcPct val="100000"/>
            </a:lnSpc>
          </a:pPr>
          <a:r>
            <a:rPr lang="en-US" dirty="0"/>
            <a:t>For more information, please refer to the materials</a:t>
          </a:r>
          <a:r>
            <a:rPr lang="en-CA" dirty="0"/>
            <a:t> or scan the QR code above to visit LiRN’s grant request information page online.</a:t>
          </a:r>
          <a:endParaRPr lang="en-US" dirty="0"/>
        </a:p>
      </dgm:t>
    </dgm:pt>
    <dgm:pt modelId="{B90B48B7-66A9-4A10-B641-DEEE2332E0DA}" type="parTrans" cxnId="{A78C89CD-B3AD-4872-BCF9-28E2A53D1799}">
      <dgm:prSet/>
      <dgm:spPr/>
      <dgm:t>
        <a:bodyPr/>
        <a:lstStyle/>
        <a:p>
          <a:endParaRPr lang="en-US"/>
        </a:p>
      </dgm:t>
    </dgm:pt>
    <dgm:pt modelId="{9FD101E0-C796-4F7A-A972-69E01A2D1D88}" type="sibTrans" cxnId="{A78C89CD-B3AD-4872-BCF9-28E2A53D1799}">
      <dgm:prSet/>
      <dgm:spPr/>
      <dgm:t>
        <a:bodyPr/>
        <a:lstStyle/>
        <a:p>
          <a:endParaRPr lang="en-US"/>
        </a:p>
      </dgm:t>
    </dgm:pt>
    <dgm:pt modelId="{AEE76572-81DB-4112-B2C5-EF7BBBA5CC1F}">
      <dgm:prSet/>
      <dgm:spPr/>
      <dgm:t>
        <a:bodyPr/>
        <a:lstStyle/>
        <a:p>
          <a:pPr>
            <a:lnSpc>
              <a:spcPct val="100000"/>
            </a:lnSpc>
          </a:pPr>
          <a:r>
            <a:rPr lang="en-CA"/>
            <a:t>For specific questions about your individual association, email accounting [at] lirn.ca or tleitch [at] lirn.ca</a:t>
          </a:r>
          <a:endParaRPr lang="en-US"/>
        </a:p>
      </dgm:t>
    </dgm:pt>
    <dgm:pt modelId="{108C2B02-8BCD-46A2-AA95-5E0BBB265DDA}" type="parTrans" cxnId="{A723568D-C604-45F9-915E-EF05C4224656}">
      <dgm:prSet/>
      <dgm:spPr/>
      <dgm:t>
        <a:bodyPr/>
        <a:lstStyle/>
        <a:p>
          <a:endParaRPr lang="en-US"/>
        </a:p>
      </dgm:t>
    </dgm:pt>
    <dgm:pt modelId="{53EF6668-4B92-4545-8E26-212B1C89F0F4}" type="sibTrans" cxnId="{A723568D-C604-45F9-915E-EF05C4224656}">
      <dgm:prSet/>
      <dgm:spPr/>
      <dgm:t>
        <a:bodyPr/>
        <a:lstStyle/>
        <a:p>
          <a:endParaRPr lang="en-US"/>
        </a:p>
      </dgm:t>
    </dgm:pt>
    <dgm:pt modelId="{32F3C2E4-D5E5-4036-BA80-CE3CAE847919}" type="pres">
      <dgm:prSet presAssocID="{7BCCC147-75C7-461D-A1AD-EFE0CECD2259}" presName="root" presStyleCnt="0">
        <dgm:presLayoutVars>
          <dgm:dir/>
          <dgm:resizeHandles val="exact"/>
        </dgm:presLayoutVars>
      </dgm:prSet>
      <dgm:spPr/>
    </dgm:pt>
    <dgm:pt modelId="{4079F3A3-99BD-458F-8A27-E4042CA6D0D1}" type="pres">
      <dgm:prSet presAssocID="{5E41644C-1AFD-4412-BF5F-976328A18003}" presName="compNode" presStyleCnt="0"/>
      <dgm:spPr/>
    </dgm:pt>
    <dgm:pt modelId="{601ADA92-7E9D-4EB5-9920-E50BDCD78477}" type="pres">
      <dgm:prSet presAssocID="{5E41644C-1AFD-4412-BF5F-976328A18003}"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pt>
    <dgm:pt modelId="{5F7D06A6-7A20-47E8-8134-AC825E4349C1}" type="pres">
      <dgm:prSet presAssocID="{5E41644C-1AFD-4412-BF5F-976328A18003}" presName="spaceRect" presStyleCnt="0"/>
      <dgm:spPr/>
    </dgm:pt>
    <dgm:pt modelId="{978E885B-388A-4DAC-9A04-D7E970646944}" type="pres">
      <dgm:prSet presAssocID="{5E41644C-1AFD-4412-BF5F-976328A18003}" presName="textRect" presStyleLbl="revTx" presStyleIdx="0" presStyleCnt="2">
        <dgm:presLayoutVars>
          <dgm:chMax val="1"/>
          <dgm:chPref val="1"/>
        </dgm:presLayoutVars>
      </dgm:prSet>
      <dgm:spPr/>
    </dgm:pt>
    <dgm:pt modelId="{213B429B-0EB8-4039-8E71-0C7525717FF1}" type="pres">
      <dgm:prSet presAssocID="{9FD101E0-C796-4F7A-A972-69E01A2D1D88}" presName="sibTrans" presStyleCnt="0"/>
      <dgm:spPr/>
    </dgm:pt>
    <dgm:pt modelId="{C4002C63-814B-4405-8F02-DBFC23E848B8}" type="pres">
      <dgm:prSet presAssocID="{AEE76572-81DB-4112-B2C5-EF7BBBA5CC1F}" presName="compNode" presStyleCnt="0"/>
      <dgm:spPr/>
    </dgm:pt>
    <dgm:pt modelId="{180D15EA-898A-44F9-BC73-B4E587DB9D8B}" type="pres">
      <dgm:prSet presAssocID="{AEE76572-81DB-4112-B2C5-EF7BBBA5CC1F}" presName="iconRect" presStyleLbl="node1" presStyleIdx="1" presStyleCnt="2"/>
      <dgm:spPr>
        <a:blipFill>
          <a:blip xmlns:r="http://schemas.openxmlformats.org/officeDocument/2006/relationships"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dgm:spPr>
      <dgm:extLst>
        <a:ext uri="{E40237B7-FDA0-4F09-8148-C483321AD2D9}">
          <dgm14:cNvPr xmlns:dgm14="http://schemas.microsoft.com/office/drawing/2010/diagram" id="0" name="" descr="Envelope"/>
        </a:ext>
      </dgm:extLst>
    </dgm:pt>
    <dgm:pt modelId="{6BB950A9-9DA6-48B8-8582-CE9096F05228}" type="pres">
      <dgm:prSet presAssocID="{AEE76572-81DB-4112-B2C5-EF7BBBA5CC1F}" presName="spaceRect" presStyleCnt="0"/>
      <dgm:spPr/>
    </dgm:pt>
    <dgm:pt modelId="{77CF4B79-5B05-44D2-82E2-A0E9D6E56569}" type="pres">
      <dgm:prSet presAssocID="{AEE76572-81DB-4112-B2C5-EF7BBBA5CC1F}" presName="textRect" presStyleLbl="revTx" presStyleIdx="1" presStyleCnt="2">
        <dgm:presLayoutVars>
          <dgm:chMax val="1"/>
          <dgm:chPref val="1"/>
        </dgm:presLayoutVars>
      </dgm:prSet>
      <dgm:spPr/>
    </dgm:pt>
  </dgm:ptLst>
  <dgm:cxnLst>
    <dgm:cxn modelId="{35D1A25D-C442-4CCF-AA2F-80942F4F9CB5}" type="presOf" srcId="{7BCCC147-75C7-461D-A1AD-EFE0CECD2259}" destId="{32F3C2E4-D5E5-4036-BA80-CE3CAE847919}" srcOrd="0" destOrd="0" presId="urn:microsoft.com/office/officeart/2018/2/layout/IconLabelList"/>
    <dgm:cxn modelId="{A723568D-C604-45F9-915E-EF05C4224656}" srcId="{7BCCC147-75C7-461D-A1AD-EFE0CECD2259}" destId="{AEE76572-81DB-4112-B2C5-EF7BBBA5CC1F}" srcOrd="1" destOrd="0" parTransId="{108C2B02-8BCD-46A2-AA95-5E0BBB265DDA}" sibTransId="{53EF6668-4B92-4545-8E26-212B1C89F0F4}"/>
    <dgm:cxn modelId="{D3BE3A9C-0D90-4CB8-AEB8-0E443A5C1040}" type="presOf" srcId="{AEE76572-81DB-4112-B2C5-EF7BBBA5CC1F}" destId="{77CF4B79-5B05-44D2-82E2-A0E9D6E56569}" srcOrd="0" destOrd="0" presId="urn:microsoft.com/office/officeart/2018/2/layout/IconLabelList"/>
    <dgm:cxn modelId="{39A42AA2-BCF1-45D8-A2F6-91C9E5D9816C}" type="presOf" srcId="{5E41644C-1AFD-4412-BF5F-976328A18003}" destId="{978E885B-388A-4DAC-9A04-D7E970646944}" srcOrd="0" destOrd="0" presId="urn:microsoft.com/office/officeart/2018/2/layout/IconLabelList"/>
    <dgm:cxn modelId="{A78C89CD-B3AD-4872-BCF9-28E2A53D1799}" srcId="{7BCCC147-75C7-461D-A1AD-EFE0CECD2259}" destId="{5E41644C-1AFD-4412-BF5F-976328A18003}" srcOrd="0" destOrd="0" parTransId="{B90B48B7-66A9-4A10-B641-DEEE2332E0DA}" sibTransId="{9FD101E0-C796-4F7A-A972-69E01A2D1D88}"/>
    <dgm:cxn modelId="{0CFE33B2-0932-4F1D-A82D-C052E7088AE7}" type="presParOf" srcId="{32F3C2E4-D5E5-4036-BA80-CE3CAE847919}" destId="{4079F3A3-99BD-458F-8A27-E4042CA6D0D1}" srcOrd="0" destOrd="0" presId="urn:microsoft.com/office/officeart/2018/2/layout/IconLabelList"/>
    <dgm:cxn modelId="{D7CDC534-1165-4456-9ED9-8BBA07A4266C}" type="presParOf" srcId="{4079F3A3-99BD-458F-8A27-E4042CA6D0D1}" destId="{601ADA92-7E9D-4EB5-9920-E50BDCD78477}" srcOrd="0" destOrd="0" presId="urn:microsoft.com/office/officeart/2018/2/layout/IconLabelList"/>
    <dgm:cxn modelId="{D16F36FB-AFF4-4507-8244-2F700E0726E0}" type="presParOf" srcId="{4079F3A3-99BD-458F-8A27-E4042CA6D0D1}" destId="{5F7D06A6-7A20-47E8-8134-AC825E4349C1}" srcOrd="1" destOrd="0" presId="urn:microsoft.com/office/officeart/2018/2/layout/IconLabelList"/>
    <dgm:cxn modelId="{E66F7397-5953-4A93-857A-C9C25E3C9D08}" type="presParOf" srcId="{4079F3A3-99BD-458F-8A27-E4042CA6D0D1}" destId="{978E885B-388A-4DAC-9A04-D7E970646944}" srcOrd="2" destOrd="0" presId="urn:microsoft.com/office/officeart/2018/2/layout/IconLabelList"/>
    <dgm:cxn modelId="{DE811753-3F87-4992-AFAB-5CC92AD3B401}" type="presParOf" srcId="{32F3C2E4-D5E5-4036-BA80-CE3CAE847919}" destId="{213B429B-0EB8-4039-8E71-0C7525717FF1}" srcOrd="1" destOrd="0" presId="urn:microsoft.com/office/officeart/2018/2/layout/IconLabelList"/>
    <dgm:cxn modelId="{C7E295FA-26D8-4ABE-8978-75AFC2D3C5CE}" type="presParOf" srcId="{32F3C2E4-D5E5-4036-BA80-CE3CAE847919}" destId="{C4002C63-814B-4405-8F02-DBFC23E848B8}" srcOrd="2" destOrd="0" presId="urn:microsoft.com/office/officeart/2018/2/layout/IconLabelList"/>
    <dgm:cxn modelId="{0FF6887A-7062-4CFD-8A8E-F49B472ECC20}" type="presParOf" srcId="{C4002C63-814B-4405-8F02-DBFC23E848B8}" destId="{180D15EA-898A-44F9-BC73-B4E587DB9D8B}" srcOrd="0" destOrd="0" presId="urn:microsoft.com/office/officeart/2018/2/layout/IconLabelList"/>
    <dgm:cxn modelId="{594A372E-B0BD-427D-8E88-C54EEBBC25C1}" type="presParOf" srcId="{C4002C63-814B-4405-8F02-DBFC23E848B8}" destId="{6BB950A9-9DA6-48B8-8582-CE9096F05228}" srcOrd="1" destOrd="0" presId="urn:microsoft.com/office/officeart/2018/2/layout/IconLabelList"/>
    <dgm:cxn modelId="{ED834196-80D4-48E2-BD4B-60D032EAD564}" type="presParOf" srcId="{C4002C63-814B-4405-8F02-DBFC23E848B8}" destId="{77CF4B79-5B05-44D2-82E2-A0E9D6E56569}"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F181A26-4724-4720-9FB9-88DF7DB01622}"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C8D97BE4-2F42-4366-96BE-E67A9BCC38A1}">
      <dgm:prSet/>
      <dgm:spPr>
        <a:solidFill>
          <a:schemeClr val="bg2">
            <a:lumMod val="90000"/>
          </a:schemeClr>
        </a:solidFill>
      </dgm:spPr>
      <dgm:t>
        <a:bodyPr/>
        <a:lstStyle/>
        <a:p>
          <a:r>
            <a:rPr lang="en-US" b="0" i="0" dirty="0">
              <a:solidFill>
                <a:schemeClr val="accent1"/>
              </a:solidFill>
            </a:rPr>
            <a:t>The Innovation Sandbox allows libraries to experiment with ways to expand the traditional courthouse library service model.</a:t>
          </a:r>
          <a:endParaRPr lang="en-US" dirty="0">
            <a:solidFill>
              <a:schemeClr val="accent1"/>
            </a:solidFill>
          </a:endParaRPr>
        </a:p>
      </dgm:t>
    </dgm:pt>
    <dgm:pt modelId="{518FE9A4-F3C0-4B2F-8BCD-690242587184}" type="parTrans" cxnId="{8A87778C-9903-488A-8853-293893BE0CF0}">
      <dgm:prSet/>
      <dgm:spPr/>
      <dgm:t>
        <a:bodyPr/>
        <a:lstStyle/>
        <a:p>
          <a:endParaRPr lang="en-US"/>
        </a:p>
      </dgm:t>
    </dgm:pt>
    <dgm:pt modelId="{28B8F047-CA3C-409D-914A-3DF4602BD2F0}" type="sibTrans" cxnId="{8A87778C-9903-488A-8853-293893BE0CF0}">
      <dgm:prSet/>
      <dgm:spPr/>
      <dgm:t>
        <a:bodyPr/>
        <a:lstStyle/>
        <a:p>
          <a:endParaRPr lang="en-US"/>
        </a:p>
      </dgm:t>
    </dgm:pt>
    <dgm:pt modelId="{D3359D1F-2662-4DDD-8EF4-93C2CE26657D}">
      <dgm:prSet/>
      <dgm:spPr>
        <a:solidFill>
          <a:schemeClr val="bg2">
            <a:lumMod val="90000"/>
          </a:schemeClr>
        </a:solidFill>
      </dgm:spPr>
      <dgm:t>
        <a:bodyPr/>
        <a:lstStyle/>
        <a:p>
          <a:r>
            <a:rPr lang="en-US" b="1" i="0">
              <a:solidFill>
                <a:schemeClr val="accent1"/>
              </a:solidFill>
            </a:rPr>
            <a:t>We invite you to propose ideas any time before May 15, 2025. </a:t>
          </a:r>
          <a:endParaRPr lang="en-US">
            <a:solidFill>
              <a:schemeClr val="accent1"/>
            </a:solidFill>
          </a:endParaRPr>
        </a:p>
      </dgm:t>
    </dgm:pt>
    <dgm:pt modelId="{F90AF163-25F6-443F-A868-D6F04A2E4637}" type="parTrans" cxnId="{E81347B7-7625-4A6B-B081-71E299781F78}">
      <dgm:prSet/>
      <dgm:spPr/>
      <dgm:t>
        <a:bodyPr/>
        <a:lstStyle/>
        <a:p>
          <a:endParaRPr lang="en-US"/>
        </a:p>
      </dgm:t>
    </dgm:pt>
    <dgm:pt modelId="{0C321425-72E9-4968-B62D-0146D7FCDCBE}" type="sibTrans" cxnId="{E81347B7-7625-4A6B-B081-71E299781F78}">
      <dgm:prSet/>
      <dgm:spPr/>
      <dgm:t>
        <a:bodyPr/>
        <a:lstStyle/>
        <a:p>
          <a:endParaRPr lang="en-US"/>
        </a:p>
      </dgm:t>
    </dgm:pt>
    <dgm:pt modelId="{E355554F-3B05-43C7-BA2D-B8110EA351BF}">
      <dgm:prSet/>
      <dgm:spPr>
        <a:solidFill>
          <a:schemeClr val="bg2">
            <a:lumMod val="90000"/>
          </a:schemeClr>
        </a:solidFill>
      </dgm:spPr>
      <dgm:t>
        <a:bodyPr/>
        <a:lstStyle/>
        <a:p>
          <a:r>
            <a:rPr lang="en-US" b="0" i="0">
              <a:solidFill>
                <a:schemeClr val="accent1"/>
              </a:solidFill>
            </a:rPr>
            <a:t>We’ve created a menu of innovation projects to get you started – or send us your new ideas!</a:t>
          </a:r>
          <a:endParaRPr lang="en-US">
            <a:solidFill>
              <a:schemeClr val="accent1"/>
            </a:solidFill>
          </a:endParaRPr>
        </a:p>
      </dgm:t>
    </dgm:pt>
    <dgm:pt modelId="{4FD2FF26-4040-4074-B8BC-312AE22D3506}" type="parTrans" cxnId="{7FFD27EE-DD28-48E8-BABC-937138F3ED6D}">
      <dgm:prSet/>
      <dgm:spPr/>
      <dgm:t>
        <a:bodyPr/>
        <a:lstStyle/>
        <a:p>
          <a:endParaRPr lang="en-US"/>
        </a:p>
      </dgm:t>
    </dgm:pt>
    <dgm:pt modelId="{1085F636-3CB8-4EBD-8F82-F5657F14834E}" type="sibTrans" cxnId="{7FFD27EE-DD28-48E8-BABC-937138F3ED6D}">
      <dgm:prSet/>
      <dgm:spPr/>
      <dgm:t>
        <a:bodyPr/>
        <a:lstStyle/>
        <a:p>
          <a:endParaRPr lang="en-US"/>
        </a:p>
      </dgm:t>
    </dgm:pt>
    <dgm:pt modelId="{FBC09147-7F7C-400E-822F-4A962716A288}">
      <dgm:prSet/>
      <dgm:spPr>
        <a:solidFill>
          <a:schemeClr val="bg2">
            <a:lumMod val="90000"/>
          </a:schemeClr>
        </a:solidFill>
      </dgm:spPr>
      <dgm:t>
        <a:bodyPr/>
        <a:lstStyle/>
        <a:p>
          <a:r>
            <a:rPr lang="en-US" b="0" i="0" dirty="0">
              <a:solidFill>
                <a:schemeClr val="accent1"/>
              </a:solidFill>
            </a:rPr>
            <a:t>Scan for more information and application forms </a:t>
          </a:r>
          <a:r>
            <a:rPr lang="en-US" b="0" i="0" dirty="0">
              <a:solidFill>
                <a:schemeClr val="accent1"/>
              </a:solidFill>
              <a:sym typeface="Wingdings" panose="05000000000000000000" pitchFamily="2" charset="2"/>
            </a:rPr>
            <a:t></a:t>
          </a:r>
          <a:endParaRPr lang="en-US" dirty="0">
            <a:solidFill>
              <a:schemeClr val="accent1"/>
            </a:solidFill>
          </a:endParaRPr>
        </a:p>
      </dgm:t>
    </dgm:pt>
    <dgm:pt modelId="{BD5F51FD-F1EC-43D1-86F2-0C95D2361AAC}" type="parTrans" cxnId="{81D49900-84D3-471E-B8AE-83E9DAE2AC33}">
      <dgm:prSet/>
      <dgm:spPr/>
      <dgm:t>
        <a:bodyPr/>
        <a:lstStyle/>
        <a:p>
          <a:endParaRPr lang="en-US"/>
        </a:p>
      </dgm:t>
    </dgm:pt>
    <dgm:pt modelId="{9395509B-17C6-4989-9593-9342AB434F88}" type="sibTrans" cxnId="{81D49900-84D3-471E-B8AE-83E9DAE2AC33}">
      <dgm:prSet/>
      <dgm:spPr/>
      <dgm:t>
        <a:bodyPr/>
        <a:lstStyle/>
        <a:p>
          <a:endParaRPr lang="en-US"/>
        </a:p>
      </dgm:t>
    </dgm:pt>
    <dgm:pt modelId="{995AE0A5-E30F-4565-8CDF-995A84DA7B23}" type="pres">
      <dgm:prSet presAssocID="{0F181A26-4724-4720-9FB9-88DF7DB01622}" presName="linear" presStyleCnt="0">
        <dgm:presLayoutVars>
          <dgm:animLvl val="lvl"/>
          <dgm:resizeHandles val="exact"/>
        </dgm:presLayoutVars>
      </dgm:prSet>
      <dgm:spPr/>
    </dgm:pt>
    <dgm:pt modelId="{D224486B-7724-4FE3-AEA5-96595E2E57D2}" type="pres">
      <dgm:prSet presAssocID="{C8D97BE4-2F42-4366-96BE-E67A9BCC38A1}" presName="parentText" presStyleLbl="node1" presStyleIdx="0" presStyleCnt="4">
        <dgm:presLayoutVars>
          <dgm:chMax val="0"/>
          <dgm:bulletEnabled val="1"/>
        </dgm:presLayoutVars>
      </dgm:prSet>
      <dgm:spPr/>
    </dgm:pt>
    <dgm:pt modelId="{293DA921-8F31-407D-A20B-306C1689AE1D}" type="pres">
      <dgm:prSet presAssocID="{28B8F047-CA3C-409D-914A-3DF4602BD2F0}" presName="spacer" presStyleCnt="0"/>
      <dgm:spPr/>
    </dgm:pt>
    <dgm:pt modelId="{74416A82-0F95-4D89-933B-4573A8060A92}" type="pres">
      <dgm:prSet presAssocID="{D3359D1F-2662-4DDD-8EF4-93C2CE26657D}" presName="parentText" presStyleLbl="node1" presStyleIdx="1" presStyleCnt="4">
        <dgm:presLayoutVars>
          <dgm:chMax val="0"/>
          <dgm:bulletEnabled val="1"/>
        </dgm:presLayoutVars>
      </dgm:prSet>
      <dgm:spPr/>
    </dgm:pt>
    <dgm:pt modelId="{F149C5D1-D49A-40A0-B1B2-EC364986F24D}" type="pres">
      <dgm:prSet presAssocID="{0C321425-72E9-4968-B62D-0146D7FCDCBE}" presName="spacer" presStyleCnt="0"/>
      <dgm:spPr/>
    </dgm:pt>
    <dgm:pt modelId="{1E0F3B6A-CEFD-4DCA-A832-99BDA46F88A0}" type="pres">
      <dgm:prSet presAssocID="{E355554F-3B05-43C7-BA2D-B8110EA351BF}" presName="parentText" presStyleLbl="node1" presStyleIdx="2" presStyleCnt="4">
        <dgm:presLayoutVars>
          <dgm:chMax val="0"/>
          <dgm:bulletEnabled val="1"/>
        </dgm:presLayoutVars>
      </dgm:prSet>
      <dgm:spPr/>
    </dgm:pt>
    <dgm:pt modelId="{ADF102C0-B230-4381-99E0-7C693CBDA62C}" type="pres">
      <dgm:prSet presAssocID="{1085F636-3CB8-4EBD-8F82-F5657F14834E}" presName="spacer" presStyleCnt="0"/>
      <dgm:spPr/>
    </dgm:pt>
    <dgm:pt modelId="{537AE268-22EB-4236-B213-352CA7E665DF}" type="pres">
      <dgm:prSet presAssocID="{FBC09147-7F7C-400E-822F-4A962716A288}" presName="parentText" presStyleLbl="node1" presStyleIdx="3" presStyleCnt="4">
        <dgm:presLayoutVars>
          <dgm:chMax val="0"/>
          <dgm:bulletEnabled val="1"/>
        </dgm:presLayoutVars>
      </dgm:prSet>
      <dgm:spPr/>
    </dgm:pt>
  </dgm:ptLst>
  <dgm:cxnLst>
    <dgm:cxn modelId="{81D49900-84D3-471E-B8AE-83E9DAE2AC33}" srcId="{0F181A26-4724-4720-9FB9-88DF7DB01622}" destId="{FBC09147-7F7C-400E-822F-4A962716A288}" srcOrd="3" destOrd="0" parTransId="{BD5F51FD-F1EC-43D1-86F2-0C95D2361AAC}" sibTransId="{9395509B-17C6-4989-9593-9342AB434F88}"/>
    <dgm:cxn modelId="{4CE3FE15-E474-40CF-9A21-62D070280674}" type="presOf" srcId="{C8D97BE4-2F42-4366-96BE-E67A9BCC38A1}" destId="{D224486B-7724-4FE3-AEA5-96595E2E57D2}" srcOrd="0" destOrd="0" presId="urn:microsoft.com/office/officeart/2005/8/layout/vList2"/>
    <dgm:cxn modelId="{802BB62C-F66C-478B-9839-2664DED721C9}" type="presOf" srcId="{D3359D1F-2662-4DDD-8EF4-93C2CE26657D}" destId="{74416A82-0F95-4D89-933B-4573A8060A92}" srcOrd="0" destOrd="0" presId="urn:microsoft.com/office/officeart/2005/8/layout/vList2"/>
    <dgm:cxn modelId="{A0E17333-5568-4FE5-B2D6-585A7C7EDBD5}" type="presOf" srcId="{FBC09147-7F7C-400E-822F-4A962716A288}" destId="{537AE268-22EB-4236-B213-352CA7E665DF}" srcOrd="0" destOrd="0" presId="urn:microsoft.com/office/officeart/2005/8/layout/vList2"/>
    <dgm:cxn modelId="{9A27934F-4530-47E6-84C0-BC76FF757276}" type="presOf" srcId="{0F181A26-4724-4720-9FB9-88DF7DB01622}" destId="{995AE0A5-E30F-4565-8CDF-995A84DA7B23}" srcOrd="0" destOrd="0" presId="urn:microsoft.com/office/officeart/2005/8/layout/vList2"/>
    <dgm:cxn modelId="{80DCB673-5E8A-4109-BF76-09047E4B60C9}" type="presOf" srcId="{E355554F-3B05-43C7-BA2D-B8110EA351BF}" destId="{1E0F3B6A-CEFD-4DCA-A832-99BDA46F88A0}" srcOrd="0" destOrd="0" presId="urn:microsoft.com/office/officeart/2005/8/layout/vList2"/>
    <dgm:cxn modelId="{8A87778C-9903-488A-8853-293893BE0CF0}" srcId="{0F181A26-4724-4720-9FB9-88DF7DB01622}" destId="{C8D97BE4-2F42-4366-96BE-E67A9BCC38A1}" srcOrd="0" destOrd="0" parTransId="{518FE9A4-F3C0-4B2F-8BCD-690242587184}" sibTransId="{28B8F047-CA3C-409D-914A-3DF4602BD2F0}"/>
    <dgm:cxn modelId="{E81347B7-7625-4A6B-B081-71E299781F78}" srcId="{0F181A26-4724-4720-9FB9-88DF7DB01622}" destId="{D3359D1F-2662-4DDD-8EF4-93C2CE26657D}" srcOrd="1" destOrd="0" parTransId="{F90AF163-25F6-443F-A868-D6F04A2E4637}" sibTransId="{0C321425-72E9-4968-B62D-0146D7FCDCBE}"/>
    <dgm:cxn modelId="{7FFD27EE-DD28-48E8-BABC-937138F3ED6D}" srcId="{0F181A26-4724-4720-9FB9-88DF7DB01622}" destId="{E355554F-3B05-43C7-BA2D-B8110EA351BF}" srcOrd="2" destOrd="0" parTransId="{4FD2FF26-4040-4074-B8BC-312AE22D3506}" sibTransId="{1085F636-3CB8-4EBD-8F82-F5657F14834E}"/>
    <dgm:cxn modelId="{BE58FC27-9752-4069-B4AB-9609D2252B67}" type="presParOf" srcId="{995AE0A5-E30F-4565-8CDF-995A84DA7B23}" destId="{D224486B-7724-4FE3-AEA5-96595E2E57D2}" srcOrd="0" destOrd="0" presId="urn:microsoft.com/office/officeart/2005/8/layout/vList2"/>
    <dgm:cxn modelId="{72B0ECC3-361F-4FB0-9305-E819858648CF}" type="presParOf" srcId="{995AE0A5-E30F-4565-8CDF-995A84DA7B23}" destId="{293DA921-8F31-407D-A20B-306C1689AE1D}" srcOrd="1" destOrd="0" presId="urn:microsoft.com/office/officeart/2005/8/layout/vList2"/>
    <dgm:cxn modelId="{EB565A1D-78B3-4A22-A88F-F4FBE8935D29}" type="presParOf" srcId="{995AE0A5-E30F-4565-8CDF-995A84DA7B23}" destId="{74416A82-0F95-4D89-933B-4573A8060A92}" srcOrd="2" destOrd="0" presId="urn:microsoft.com/office/officeart/2005/8/layout/vList2"/>
    <dgm:cxn modelId="{B719E80E-1DC1-4EC5-9783-B04CA1D61A1D}" type="presParOf" srcId="{995AE0A5-E30F-4565-8CDF-995A84DA7B23}" destId="{F149C5D1-D49A-40A0-B1B2-EC364986F24D}" srcOrd="3" destOrd="0" presId="urn:microsoft.com/office/officeart/2005/8/layout/vList2"/>
    <dgm:cxn modelId="{28167287-1970-44F1-9BF2-E06B7C6B5492}" type="presParOf" srcId="{995AE0A5-E30F-4565-8CDF-995A84DA7B23}" destId="{1E0F3B6A-CEFD-4DCA-A832-99BDA46F88A0}" srcOrd="4" destOrd="0" presId="urn:microsoft.com/office/officeart/2005/8/layout/vList2"/>
    <dgm:cxn modelId="{A56EE906-BFF9-4BA0-BD6E-12D35FFE8516}" type="presParOf" srcId="{995AE0A5-E30F-4565-8CDF-995A84DA7B23}" destId="{ADF102C0-B230-4381-99E0-7C693CBDA62C}" srcOrd="5" destOrd="0" presId="urn:microsoft.com/office/officeart/2005/8/layout/vList2"/>
    <dgm:cxn modelId="{6C0304D9-0F73-42B2-B3B4-20E1C590CE13}" type="presParOf" srcId="{995AE0A5-E30F-4565-8CDF-995A84DA7B23}" destId="{537AE268-22EB-4236-B213-352CA7E665DF}"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1ADA92-7E9D-4EB5-9920-E50BDCD78477}">
      <dsp:nvSpPr>
        <dsp:cNvPr id="0" name=""/>
        <dsp:cNvSpPr/>
      </dsp:nvSpPr>
      <dsp:spPr>
        <a:xfrm>
          <a:off x="1747800" y="386495"/>
          <a:ext cx="1944000" cy="1944000"/>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78E885B-388A-4DAC-9A04-D7E970646944}">
      <dsp:nvSpPr>
        <dsp:cNvPr id="0" name=""/>
        <dsp:cNvSpPr/>
      </dsp:nvSpPr>
      <dsp:spPr>
        <a:xfrm>
          <a:off x="559800" y="2800737"/>
          <a:ext cx="432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pPr>
          <a:r>
            <a:rPr lang="en-US" sz="1500" kern="1200" dirty="0"/>
            <a:t>For more information, please refer to the materials</a:t>
          </a:r>
          <a:r>
            <a:rPr lang="en-CA" sz="1500" kern="1200" dirty="0"/>
            <a:t> or scan the QR code above to visit LiRN’s grant request information page online.</a:t>
          </a:r>
          <a:endParaRPr lang="en-US" sz="1500" kern="1200" dirty="0"/>
        </a:p>
      </dsp:txBody>
      <dsp:txXfrm>
        <a:off x="559800" y="2800737"/>
        <a:ext cx="4320000" cy="720000"/>
      </dsp:txXfrm>
    </dsp:sp>
    <dsp:sp modelId="{180D15EA-898A-44F9-BC73-B4E587DB9D8B}">
      <dsp:nvSpPr>
        <dsp:cNvPr id="0" name=""/>
        <dsp:cNvSpPr/>
      </dsp:nvSpPr>
      <dsp:spPr>
        <a:xfrm>
          <a:off x="6823800" y="386495"/>
          <a:ext cx="1944000" cy="1944000"/>
        </a:xfrm>
        <a:prstGeom prst="rect">
          <a:avLst/>
        </a:prstGeom>
        <a:blipFill>
          <a:blip xmlns:r="http://schemas.openxmlformats.org/officeDocument/2006/relationships"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7CF4B79-5B05-44D2-82E2-A0E9D6E56569}">
      <dsp:nvSpPr>
        <dsp:cNvPr id="0" name=""/>
        <dsp:cNvSpPr/>
      </dsp:nvSpPr>
      <dsp:spPr>
        <a:xfrm>
          <a:off x="5635800" y="2800737"/>
          <a:ext cx="432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pPr>
          <a:r>
            <a:rPr lang="en-CA" sz="1500" kern="1200"/>
            <a:t>For specific questions about your individual association, email accounting [at] lirn.ca or tleitch [at] lirn.ca</a:t>
          </a:r>
          <a:endParaRPr lang="en-US" sz="1500" kern="1200"/>
        </a:p>
      </dsp:txBody>
      <dsp:txXfrm>
        <a:off x="5635800" y="2800737"/>
        <a:ext cx="4320000" cy="720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24486B-7724-4FE3-AEA5-96595E2E57D2}">
      <dsp:nvSpPr>
        <dsp:cNvPr id="0" name=""/>
        <dsp:cNvSpPr/>
      </dsp:nvSpPr>
      <dsp:spPr>
        <a:xfrm>
          <a:off x="0" y="414189"/>
          <a:ext cx="7477897" cy="835379"/>
        </a:xfrm>
        <a:prstGeom prst="roundRect">
          <a:avLst/>
        </a:prstGeom>
        <a:solidFill>
          <a:schemeClr val="bg2">
            <a:lumMod val="9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b="0" i="0" kern="1200" dirty="0">
              <a:solidFill>
                <a:schemeClr val="accent1"/>
              </a:solidFill>
            </a:rPr>
            <a:t>The Innovation Sandbox allows libraries to experiment with ways to expand the traditional courthouse library service model.</a:t>
          </a:r>
          <a:endParaRPr lang="en-US" sz="2100" kern="1200" dirty="0">
            <a:solidFill>
              <a:schemeClr val="accent1"/>
            </a:solidFill>
          </a:endParaRPr>
        </a:p>
      </dsp:txBody>
      <dsp:txXfrm>
        <a:off x="40780" y="454969"/>
        <a:ext cx="7396337" cy="753819"/>
      </dsp:txXfrm>
    </dsp:sp>
    <dsp:sp modelId="{74416A82-0F95-4D89-933B-4573A8060A92}">
      <dsp:nvSpPr>
        <dsp:cNvPr id="0" name=""/>
        <dsp:cNvSpPr/>
      </dsp:nvSpPr>
      <dsp:spPr>
        <a:xfrm>
          <a:off x="0" y="1310049"/>
          <a:ext cx="7477897" cy="835379"/>
        </a:xfrm>
        <a:prstGeom prst="roundRect">
          <a:avLst/>
        </a:prstGeom>
        <a:solidFill>
          <a:schemeClr val="bg2">
            <a:lumMod val="9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b="1" i="0" kern="1200">
              <a:solidFill>
                <a:schemeClr val="accent1"/>
              </a:solidFill>
            </a:rPr>
            <a:t>We invite you to propose ideas any time before May 15, 2025. </a:t>
          </a:r>
          <a:endParaRPr lang="en-US" sz="2100" kern="1200">
            <a:solidFill>
              <a:schemeClr val="accent1"/>
            </a:solidFill>
          </a:endParaRPr>
        </a:p>
      </dsp:txBody>
      <dsp:txXfrm>
        <a:off x="40780" y="1350829"/>
        <a:ext cx="7396337" cy="753819"/>
      </dsp:txXfrm>
    </dsp:sp>
    <dsp:sp modelId="{1E0F3B6A-CEFD-4DCA-A832-99BDA46F88A0}">
      <dsp:nvSpPr>
        <dsp:cNvPr id="0" name=""/>
        <dsp:cNvSpPr/>
      </dsp:nvSpPr>
      <dsp:spPr>
        <a:xfrm>
          <a:off x="0" y="2205909"/>
          <a:ext cx="7477897" cy="835379"/>
        </a:xfrm>
        <a:prstGeom prst="roundRect">
          <a:avLst/>
        </a:prstGeom>
        <a:solidFill>
          <a:schemeClr val="bg2">
            <a:lumMod val="9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b="0" i="0" kern="1200">
              <a:solidFill>
                <a:schemeClr val="accent1"/>
              </a:solidFill>
            </a:rPr>
            <a:t>We’ve created a menu of innovation projects to get you started – or send us your new ideas!</a:t>
          </a:r>
          <a:endParaRPr lang="en-US" sz="2100" kern="1200">
            <a:solidFill>
              <a:schemeClr val="accent1"/>
            </a:solidFill>
          </a:endParaRPr>
        </a:p>
      </dsp:txBody>
      <dsp:txXfrm>
        <a:off x="40780" y="2246689"/>
        <a:ext cx="7396337" cy="753819"/>
      </dsp:txXfrm>
    </dsp:sp>
    <dsp:sp modelId="{537AE268-22EB-4236-B213-352CA7E665DF}">
      <dsp:nvSpPr>
        <dsp:cNvPr id="0" name=""/>
        <dsp:cNvSpPr/>
      </dsp:nvSpPr>
      <dsp:spPr>
        <a:xfrm>
          <a:off x="0" y="3101769"/>
          <a:ext cx="7477897" cy="835379"/>
        </a:xfrm>
        <a:prstGeom prst="roundRect">
          <a:avLst/>
        </a:prstGeom>
        <a:solidFill>
          <a:schemeClr val="bg2">
            <a:lumMod val="9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b="0" i="0" kern="1200" dirty="0">
              <a:solidFill>
                <a:schemeClr val="accent1"/>
              </a:solidFill>
            </a:rPr>
            <a:t>Scan for more information and application forms </a:t>
          </a:r>
          <a:r>
            <a:rPr lang="en-US" sz="2100" b="0" i="0" kern="1200" dirty="0">
              <a:solidFill>
                <a:schemeClr val="accent1"/>
              </a:solidFill>
              <a:sym typeface="Wingdings" panose="05000000000000000000" pitchFamily="2" charset="2"/>
            </a:rPr>
            <a:t></a:t>
          </a:r>
          <a:endParaRPr lang="en-US" sz="2100" kern="1200" dirty="0">
            <a:solidFill>
              <a:schemeClr val="accent1"/>
            </a:solidFill>
          </a:endParaRPr>
        </a:p>
      </dsp:txBody>
      <dsp:txXfrm>
        <a:off x="40780" y="3142549"/>
        <a:ext cx="7396337" cy="753819"/>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90BF8B-967A-457B-B43F-E70DC4994FBB}" type="datetimeFigureOut">
              <a:rPr lang="en-CA" smtClean="0"/>
              <a:t>2024-11-07</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1F2ACD0-44AE-4C5E-B3CB-D9D2CE98A3EB}" type="slidenum">
              <a:rPr lang="en-CA" smtClean="0"/>
              <a:t>‹#›</a:t>
            </a:fld>
            <a:endParaRPr lang="en-CA"/>
          </a:p>
        </p:txBody>
      </p:sp>
    </p:spTree>
    <p:extLst>
      <p:ext uri="{BB962C8B-B14F-4D97-AF65-F5344CB8AC3E}">
        <p14:creationId xmlns:p14="http://schemas.microsoft.com/office/powerpoint/2010/main" val="37756587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31F2ACD0-44AE-4C5E-B3CB-D9D2CE98A3EB}" type="slidenum">
              <a:rPr lang="en-CA" smtClean="0"/>
              <a:t>1</a:t>
            </a:fld>
            <a:endParaRPr lang="en-CA"/>
          </a:p>
        </p:txBody>
      </p:sp>
    </p:spTree>
    <p:extLst>
      <p:ext uri="{BB962C8B-B14F-4D97-AF65-F5344CB8AC3E}">
        <p14:creationId xmlns:p14="http://schemas.microsoft.com/office/powerpoint/2010/main" val="12254023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31F2ACD0-44AE-4C5E-B3CB-D9D2CE98A3EB}" type="slidenum">
              <a:rPr lang="en-CA" smtClean="0"/>
              <a:t>17</a:t>
            </a:fld>
            <a:endParaRPr lang="en-CA"/>
          </a:p>
        </p:txBody>
      </p:sp>
    </p:spTree>
    <p:extLst>
      <p:ext uri="{BB962C8B-B14F-4D97-AF65-F5344CB8AC3E}">
        <p14:creationId xmlns:p14="http://schemas.microsoft.com/office/powerpoint/2010/main" val="18460934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1F2ACD0-44AE-4C5E-B3CB-D9D2CE98A3EB}"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99118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31F2ACD0-44AE-4C5E-B3CB-D9D2CE98A3EB}" type="slidenum">
              <a:rPr lang="en-CA" smtClean="0"/>
              <a:t>3</a:t>
            </a:fld>
            <a:endParaRPr lang="en-CA"/>
          </a:p>
        </p:txBody>
      </p:sp>
    </p:spTree>
    <p:extLst>
      <p:ext uri="{BB962C8B-B14F-4D97-AF65-F5344CB8AC3E}">
        <p14:creationId xmlns:p14="http://schemas.microsoft.com/office/powerpoint/2010/main" val="37984211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31F2ACD0-44AE-4C5E-B3CB-D9D2CE98A3EB}" type="slidenum">
              <a:rPr lang="en-CA" smtClean="0"/>
              <a:t>4</a:t>
            </a:fld>
            <a:endParaRPr lang="en-CA"/>
          </a:p>
        </p:txBody>
      </p:sp>
    </p:spTree>
    <p:extLst>
      <p:ext uri="{BB962C8B-B14F-4D97-AF65-F5344CB8AC3E}">
        <p14:creationId xmlns:p14="http://schemas.microsoft.com/office/powerpoint/2010/main" val="12880422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31F2ACD0-44AE-4C5E-B3CB-D9D2CE98A3EB}" type="slidenum">
              <a:rPr lang="en-CA" smtClean="0"/>
              <a:t>5</a:t>
            </a:fld>
            <a:endParaRPr lang="en-CA"/>
          </a:p>
        </p:txBody>
      </p:sp>
    </p:spTree>
    <p:extLst>
      <p:ext uri="{BB962C8B-B14F-4D97-AF65-F5344CB8AC3E}">
        <p14:creationId xmlns:p14="http://schemas.microsoft.com/office/powerpoint/2010/main" val="6348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31F2ACD0-44AE-4C5E-B3CB-D9D2CE98A3EB}" type="slidenum">
              <a:rPr lang="en-CA" smtClean="0"/>
              <a:t>6</a:t>
            </a:fld>
            <a:endParaRPr lang="en-CA"/>
          </a:p>
        </p:txBody>
      </p:sp>
    </p:spTree>
    <p:extLst>
      <p:ext uri="{BB962C8B-B14F-4D97-AF65-F5344CB8AC3E}">
        <p14:creationId xmlns:p14="http://schemas.microsoft.com/office/powerpoint/2010/main" val="31316634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1F2ACD0-44AE-4C5E-B3CB-D9D2CE98A3EB}"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50532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1F2ACD0-44AE-4C5E-B3CB-D9D2CE98A3EB}"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52706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31F2ACD0-44AE-4C5E-B3CB-D9D2CE98A3EB}" type="slidenum">
              <a:rPr lang="en-CA" smtClean="0"/>
              <a:t>9</a:t>
            </a:fld>
            <a:endParaRPr lang="en-CA"/>
          </a:p>
        </p:txBody>
      </p:sp>
    </p:spTree>
    <p:extLst>
      <p:ext uri="{BB962C8B-B14F-4D97-AF65-F5344CB8AC3E}">
        <p14:creationId xmlns:p14="http://schemas.microsoft.com/office/powerpoint/2010/main" val="21652491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userDrawn="1"/>
        </p:nvGrpSpPr>
        <p:grpSpPr>
          <a:xfrm>
            <a:off x="0" y="-8467"/>
            <a:ext cx="12192000" cy="6866467"/>
            <a:chOff x="0" y="-8467"/>
            <a:chExt cx="12192000" cy="6866467"/>
          </a:xfrm>
        </p:grpSpPr>
        <p:cxnSp>
          <p:nvCxnSpPr>
            <p:cNvPr id="32" name="Straight Connector 31"/>
            <p:cNvCxnSpPr/>
            <p:nvPr userDrawn="1"/>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a:solidFill>
                <a:srgbClr val="FFC000"/>
              </a:solidFill>
            </a:ln>
          </p:spPr>
          <p:style>
            <a:lnRef idx="1">
              <a:schemeClr val="dk1"/>
            </a:lnRef>
            <a:fillRef idx="0">
              <a:schemeClr val="dk1"/>
            </a:fillRef>
            <a:effectRef idx="0">
              <a:schemeClr val="dk1"/>
            </a:effectRef>
            <a:fontRef idx="minor">
              <a:schemeClr val="tx1"/>
            </a:fontRef>
          </p:style>
        </p:cxnSp>
        <p:sp>
          <p:nvSpPr>
            <p:cNvPr id="24" name="Rectangle 23"/>
            <p:cNvSpPr/>
            <p:nvPr userDrawn="1"/>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dirty="0"/>
            </a:p>
          </p:txBody>
        </p:sp>
        <p:sp>
          <p:nvSpPr>
            <p:cNvPr id="26" name="Rectangle 25"/>
            <p:cNvSpPr/>
            <p:nvPr userDrawn="1"/>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userDrawn="1"/>
          </p:nvSpPr>
          <p:spPr>
            <a:xfrm>
              <a:off x="8932333" y="3048000"/>
              <a:ext cx="3259667" cy="3810000"/>
            </a:xfrm>
            <a:prstGeom prst="triangle">
              <a:avLst>
                <a:gd name="adj" fmla="val 100000"/>
              </a:avLst>
            </a:prstGeom>
            <a:solidFill>
              <a:schemeClr val="accent2">
                <a:lumMod val="50000"/>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userDrawn="1"/>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dirty="0"/>
            </a:p>
          </p:txBody>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userDrawn="1"/>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702D3AE-AAA5-47E5-B4D2-5A2782A2FCB3}" type="datetimeFigureOut">
              <a:rPr lang="en-CA" smtClean="0"/>
              <a:t>2024-11-07</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6F5BB0F7-3BBD-4EA1-8DA0-7F961C246C1F}" type="slidenum">
              <a:rPr lang="en-CA" smtClean="0"/>
              <a:t>‹#›</a:t>
            </a:fld>
            <a:endParaRPr lang="en-CA"/>
          </a:p>
        </p:txBody>
      </p:sp>
    </p:spTree>
    <p:extLst>
      <p:ext uri="{BB962C8B-B14F-4D97-AF65-F5344CB8AC3E}">
        <p14:creationId xmlns:p14="http://schemas.microsoft.com/office/powerpoint/2010/main" val="41944896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10836457"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4" y="4470400"/>
            <a:ext cx="10836457"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702D3AE-AAA5-47E5-B4D2-5A2782A2FCB3}" type="datetimeFigureOut">
              <a:rPr lang="en-CA" smtClean="0"/>
              <a:t>2024-11-07</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6F5BB0F7-3BBD-4EA1-8DA0-7F961C246C1F}" type="slidenum">
              <a:rPr lang="en-CA" smtClean="0"/>
              <a:t>‹#›</a:t>
            </a:fld>
            <a:endParaRPr lang="en-CA"/>
          </a:p>
        </p:txBody>
      </p:sp>
    </p:spTree>
    <p:extLst>
      <p:ext uri="{BB962C8B-B14F-4D97-AF65-F5344CB8AC3E}">
        <p14:creationId xmlns:p14="http://schemas.microsoft.com/office/powerpoint/2010/main" val="4789979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1020299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4" y="4470400"/>
            <a:ext cx="10836457"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702D3AE-AAA5-47E5-B4D2-5A2782A2FCB3}" type="datetimeFigureOut">
              <a:rPr lang="en-CA" smtClean="0"/>
              <a:t>2024-11-07</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6F5BB0F7-3BBD-4EA1-8DA0-7F961C246C1F}" type="slidenum">
              <a:rPr lang="en-CA" smtClean="0"/>
              <a:t>‹#›</a:t>
            </a:fld>
            <a:endParaRPr lang="en-CA"/>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9410156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4" y="1931988"/>
            <a:ext cx="10836457"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4" y="4527448"/>
            <a:ext cx="10836457"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702D3AE-AAA5-47E5-B4D2-5A2782A2FCB3}" type="datetimeFigureOut">
              <a:rPr lang="en-CA" smtClean="0"/>
              <a:t>2024-11-07</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6F5BB0F7-3BBD-4EA1-8DA0-7F961C246C1F}" type="slidenum">
              <a:rPr lang="en-CA" smtClean="0"/>
              <a:t>‹#›</a:t>
            </a:fld>
            <a:endParaRPr lang="en-CA"/>
          </a:p>
        </p:txBody>
      </p:sp>
    </p:spTree>
    <p:extLst>
      <p:ext uri="{BB962C8B-B14F-4D97-AF65-F5344CB8AC3E}">
        <p14:creationId xmlns:p14="http://schemas.microsoft.com/office/powerpoint/2010/main" val="39903417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1020299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10836458"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4" y="4527448"/>
            <a:ext cx="10836457"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702D3AE-AAA5-47E5-B4D2-5A2782A2FCB3}" type="datetimeFigureOut">
              <a:rPr lang="en-CA" smtClean="0"/>
              <a:t>2024-11-07</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6F5BB0F7-3BBD-4EA1-8DA0-7F961C246C1F}" type="slidenum">
              <a:rPr lang="en-CA" smtClean="0"/>
              <a:t>‹#›</a:t>
            </a:fld>
            <a:endParaRPr lang="en-CA"/>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817235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10825787"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10836458"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4" y="4527448"/>
            <a:ext cx="10836457"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702D3AE-AAA5-47E5-B4D2-5A2782A2FCB3}" type="datetimeFigureOut">
              <a:rPr lang="en-CA" smtClean="0"/>
              <a:t>2024-11-07</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6F5BB0F7-3BBD-4EA1-8DA0-7F961C246C1F}" type="slidenum">
              <a:rPr lang="en-CA" smtClean="0"/>
              <a:t>‹#›</a:t>
            </a:fld>
            <a:endParaRPr lang="en-CA"/>
          </a:p>
        </p:txBody>
      </p:sp>
    </p:spTree>
    <p:extLst>
      <p:ext uri="{BB962C8B-B14F-4D97-AF65-F5344CB8AC3E}">
        <p14:creationId xmlns:p14="http://schemas.microsoft.com/office/powerpoint/2010/main" val="33951522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702D3AE-AAA5-47E5-B4D2-5A2782A2FCB3}" type="datetimeFigureOut">
              <a:rPr lang="en-CA" smtClean="0"/>
              <a:t>2024-11-07</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6F5BB0F7-3BBD-4EA1-8DA0-7F961C246C1F}" type="slidenum">
              <a:rPr lang="en-CA" smtClean="0"/>
              <a:t>‹#›</a:t>
            </a:fld>
            <a:endParaRPr lang="en-CA"/>
          </a:p>
        </p:txBody>
      </p:sp>
    </p:spTree>
    <p:extLst>
      <p:ext uri="{BB962C8B-B14F-4D97-AF65-F5344CB8AC3E}">
        <p14:creationId xmlns:p14="http://schemas.microsoft.com/office/powerpoint/2010/main" val="5950403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209049" y="833104"/>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4" y="609600"/>
            <a:ext cx="9152465"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702D3AE-AAA5-47E5-B4D2-5A2782A2FCB3}" type="datetimeFigureOut">
              <a:rPr lang="en-CA" smtClean="0"/>
              <a:t>2024-11-07</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6F5BB0F7-3BBD-4EA1-8DA0-7F961C246C1F}" type="slidenum">
              <a:rPr lang="en-CA" smtClean="0"/>
              <a:t>‹#›</a:t>
            </a:fld>
            <a:endParaRPr lang="en-CA"/>
          </a:p>
        </p:txBody>
      </p:sp>
    </p:spTree>
    <p:extLst>
      <p:ext uri="{BB962C8B-B14F-4D97-AF65-F5344CB8AC3E}">
        <p14:creationId xmlns:p14="http://schemas.microsoft.com/office/powerpoint/2010/main" val="21033639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CD77D0-F05F-6DDA-33C5-AC33ED03287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A0C260F4-8BA6-F8B2-350B-4E03CB07512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3B53571D-10E2-C171-C88C-419CCA4325B4}"/>
              </a:ext>
            </a:extLst>
          </p:cNvPr>
          <p:cNvSpPr>
            <a:spLocks noGrp="1"/>
          </p:cNvSpPr>
          <p:nvPr>
            <p:ph type="dt" sz="half" idx="10"/>
          </p:nvPr>
        </p:nvSpPr>
        <p:spPr/>
        <p:txBody>
          <a:bodyPr/>
          <a:lstStyle/>
          <a:p>
            <a:fld id="{803C0C16-EFC8-4773-9EC9-85F9954821E0}" type="datetimeFigureOut">
              <a:rPr lang="en-CA" smtClean="0"/>
              <a:t>2024-11-07</a:t>
            </a:fld>
            <a:endParaRPr lang="en-CA"/>
          </a:p>
        </p:txBody>
      </p:sp>
      <p:sp>
        <p:nvSpPr>
          <p:cNvPr id="5" name="Footer Placeholder 4">
            <a:extLst>
              <a:ext uri="{FF2B5EF4-FFF2-40B4-BE49-F238E27FC236}">
                <a16:creationId xmlns:a16="http://schemas.microsoft.com/office/drawing/2014/main" id="{9D6CEECB-65EB-E42B-4D7B-F3B329548E14}"/>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56351D02-5C79-3016-7C9C-5550A296F9FD}"/>
              </a:ext>
            </a:extLst>
          </p:cNvPr>
          <p:cNvSpPr>
            <a:spLocks noGrp="1"/>
          </p:cNvSpPr>
          <p:nvPr>
            <p:ph type="sldNum" sz="quarter" idx="12"/>
          </p:nvPr>
        </p:nvSpPr>
        <p:spPr/>
        <p:txBody>
          <a:bodyPr/>
          <a:lstStyle/>
          <a:p>
            <a:fld id="{E5443CD6-2D11-463C-A4EC-EAF76B7C13E3}" type="slidenum">
              <a:rPr lang="en-CA" smtClean="0"/>
              <a:t>‹#›</a:t>
            </a:fld>
            <a:endParaRPr lang="en-CA"/>
          </a:p>
        </p:txBody>
      </p:sp>
    </p:spTree>
    <p:extLst>
      <p:ext uri="{BB962C8B-B14F-4D97-AF65-F5344CB8AC3E}">
        <p14:creationId xmlns:p14="http://schemas.microsoft.com/office/powerpoint/2010/main" val="14577471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6AFEB3-0561-45A3-341D-C528AC592E44}"/>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EC606F99-6E90-5A4D-A351-28EA40E2E7C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0616454A-BFD6-4465-3BA2-AA5C95DFD943}"/>
              </a:ext>
            </a:extLst>
          </p:cNvPr>
          <p:cNvSpPr>
            <a:spLocks noGrp="1"/>
          </p:cNvSpPr>
          <p:nvPr>
            <p:ph type="dt" sz="half" idx="10"/>
          </p:nvPr>
        </p:nvSpPr>
        <p:spPr/>
        <p:txBody>
          <a:bodyPr/>
          <a:lstStyle/>
          <a:p>
            <a:fld id="{803C0C16-EFC8-4773-9EC9-85F9954821E0}" type="datetimeFigureOut">
              <a:rPr lang="en-CA" smtClean="0"/>
              <a:t>2024-11-07</a:t>
            </a:fld>
            <a:endParaRPr lang="en-CA"/>
          </a:p>
        </p:txBody>
      </p:sp>
      <p:sp>
        <p:nvSpPr>
          <p:cNvPr id="5" name="Footer Placeholder 4">
            <a:extLst>
              <a:ext uri="{FF2B5EF4-FFF2-40B4-BE49-F238E27FC236}">
                <a16:creationId xmlns:a16="http://schemas.microsoft.com/office/drawing/2014/main" id="{27C5DFEF-FD3E-7964-7E9F-2A3BC426D66A}"/>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A169EEE8-D904-6102-2285-7EDF090D5F94}"/>
              </a:ext>
            </a:extLst>
          </p:cNvPr>
          <p:cNvSpPr>
            <a:spLocks noGrp="1"/>
          </p:cNvSpPr>
          <p:nvPr>
            <p:ph type="sldNum" sz="quarter" idx="12"/>
          </p:nvPr>
        </p:nvSpPr>
        <p:spPr/>
        <p:txBody>
          <a:bodyPr/>
          <a:lstStyle/>
          <a:p>
            <a:fld id="{E5443CD6-2D11-463C-A4EC-EAF76B7C13E3}" type="slidenum">
              <a:rPr lang="en-CA" smtClean="0"/>
              <a:t>‹#›</a:t>
            </a:fld>
            <a:endParaRPr lang="en-CA"/>
          </a:p>
        </p:txBody>
      </p:sp>
    </p:spTree>
    <p:extLst>
      <p:ext uri="{BB962C8B-B14F-4D97-AF65-F5344CB8AC3E}">
        <p14:creationId xmlns:p14="http://schemas.microsoft.com/office/powerpoint/2010/main" val="25734695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84E2BB-8DFC-FBDD-F422-9B6E29B8B90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44D09DF3-3B2E-F842-F3ED-2E98E495A2E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AFC499D-698C-9667-8537-4B07752048A0}"/>
              </a:ext>
            </a:extLst>
          </p:cNvPr>
          <p:cNvSpPr>
            <a:spLocks noGrp="1"/>
          </p:cNvSpPr>
          <p:nvPr>
            <p:ph type="dt" sz="half" idx="10"/>
          </p:nvPr>
        </p:nvSpPr>
        <p:spPr/>
        <p:txBody>
          <a:bodyPr/>
          <a:lstStyle/>
          <a:p>
            <a:fld id="{803C0C16-EFC8-4773-9EC9-85F9954821E0}" type="datetimeFigureOut">
              <a:rPr lang="en-CA" smtClean="0"/>
              <a:t>2024-11-07</a:t>
            </a:fld>
            <a:endParaRPr lang="en-CA"/>
          </a:p>
        </p:txBody>
      </p:sp>
      <p:sp>
        <p:nvSpPr>
          <p:cNvPr id="5" name="Footer Placeholder 4">
            <a:extLst>
              <a:ext uri="{FF2B5EF4-FFF2-40B4-BE49-F238E27FC236}">
                <a16:creationId xmlns:a16="http://schemas.microsoft.com/office/drawing/2014/main" id="{AEA0884A-BEB1-2931-A3C9-4046B9C4A6E0}"/>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BFEB3FA2-0126-FA30-B5C1-06F1B86925AF}"/>
              </a:ext>
            </a:extLst>
          </p:cNvPr>
          <p:cNvSpPr>
            <a:spLocks noGrp="1"/>
          </p:cNvSpPr>
          <p:nvPr>
            <p:ph type="sldNum" sz="quarter" idx="12"/>
          </p:nvPr>
        </p:nvSpPr>
        <p:spPr/>
        <p:txBody>
          <a:bodyPr/>
          <a:lstStyle/>
          <a:p>
            <a:fld id="{E5443CD6-2D11-463C-A4EC-EAF76B7C13E3}" type="slidenum">
              <a:rPr lang="en-CA" smtClean="0"/>
              <a:t>‹#›</a:t>
            </a:fld>
            <a:endParaRPr lang="en-CA"/>
          </a:p>
        </p:txBody>
      </p:sp>
    </p:spTree>
    <p:extLst>
      <p:ext uri="{BB962C8B-B14F-4D97-AF65-F5344CB8AC3E}">
        <p14:creationId xmlns:p14="http://schemas.microsoft.com/office/powerpoint/2010/main" val="34366023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7702D3AE-AAA5-47E5-B4D2-5A2782A2FCB3}" type="datetimeFigureOut">
              <a:rPr lang="en-CA" smtClean="0"/>
              <a:t>2024-11-07</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6F5BB0F7-3BBD-4EA1-8DA0-7F961C246C1F}" type="slidenum">
              <a:rPr lang="en-CA" smtClean="0"/>
              <a:t>‹#›</a:t>
            </a:fld>
            <a:endParaRPr lang="en-CA"/>
          </a:p>
        </p:txBody>
      </p:sp>
    </p:spTree>
    <p:extLst>
      <p:ext uri="{BB962C8B-B14F-4D97-AF65-F5344CB8AC3E}">
        <p14:creationId xmlns:p14="http://schemas.microsoft.com/office/powerpoint/2010/main" val="36801907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1869FB-13D3-CB47-ED15-BA6D00246550}"/>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17137190-1DA1-8F2C-D62B-04A3D50A18D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2B72BBA9-67A3-8A7D-FC0E-324D85CC925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BBEEB9D6-7DAF-BDE2-B4F1-A90D972E376B}"/>
              </a:ext>
            </a:extLst>
          </p:cNvPr>
          <p:cNvSpPr>
            <a:spLocks noGrp="1"/>
          </p:cNvSpPr>
          <p:nvPr>
            <p:ph type="dt" sz="half" idx="10"/>
          </p:nvPr>
        </p:nvSpPr>
        <p:spPr/>
        <p:txBody>
          <a:bodyPr/>
          <a:lstStyle/>
          <a:p>
            <a:fld id="{803C0C16-EFC8-4773-9EC9-85F9954821E0}" type="datetimeFigureOut">
              <a:rPr lang="en-CA" smtClean="0"/>
              <a:t>2024-11-07</a:t>
            </a:fld>
            <a:endParaRPr lang="en-CA"/>
          </a:p>
        </p:txBody>
      </p:sp>
      <p:sp>
        <p:nvSpPr>
          <p:cNvPr id="6" name="Footer Placeholder 5">
            <a:extLst>
              <a:ext uri="{FF2B5EF4-FFF2-40B4-BE49-F238E27FC236}">
                <a16:creationId xmlns:a16="http://schemas.microsoft.com/office/drawing/2014/main" id="{6328AA33-2878-EC91-8BF5-36560281F2EC}"/>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7AAEF82D-BD5D-2D9D-D7DD-CDB5B8D85D91}"/>
              </a:ext>
            </a:extLst>
          </p:cNvPr>
          <p:cNvSpPr>
            <a:spLocks noGrp="1"/>
          </p:cNvSpPr>
          <p:nvPr>
            <p:ph type="sldNum" sz="quarter" idx="12"/>
          </p:nvPr>
        </p:nvSpPr>
        <p:spPr/>
        <p:txBody>
          <a:bodyPr/>
          <a:lstStyle/>
          <a:p>
            <a:fld id="{E5443CD6-2D11-463C-A4EC-EAF76B7C13E3}" type="slidenum">
              <a:rPr lang="en-CA" smtClean="0"/>
              <a:t>‹#›</a:t>
            </a:fld>
            <a:endParaRPr lang="en-CA"/>
          </a:p>
        </p:txBody>
      </p:sp>
    </p:spTree>
    <p:extLst>
      <p:ext uri="{BB962C8B-B14F-4D97-AF65-F5344CB8AC3E}">
        <p14:creationId xmlns:p14="http://schemas.microsoft.com/office/powerpoint/2010/main" val="38758840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579C3C-4C10-A4CB-850B-03D77DE65009}"/>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34C7DAE7-4BA2-436F-955E-81C41C70EB7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37EC69D-7BF7-3CBE-013C-9B9AE90F34F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0B1BA281-448F-AC00-5C2B-4E22BE91FEB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4768862-D03E-6678-A3FF-A9B883E758C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5837F93A-EBD9-56F6-27EE-E0AFD094613A}"/>
              </a:ext>
            </a:extLst>
          </p:cNvPr>
          <p:cNvSpPr>
            <a:spLocks noGrp="1"/>
          </p:cNvSpPr>
          <p:nvPr>
            <p:ph type="dt" sz="half" idx="10"/>
          </p:nvPr>
        </p:nvSpPr>
        <p:spPr/>
        <p:txBody>
          <a:bodyPr/>
          <a:lstStyle/>
          <a:p>
            <a:fld id="{803C0C16-EFC8-4773-9EC9-85F9954821E0}" type="datetimeFigureOut">
              <a:rPr lang="en-CA" smtClean="0"/>
              <a:t>2024-11-07</a:t>
            </a:fld>
            <a:endParaRPr lang="en-CA"/>
          </a:p>
        </p:txBody>
      </p:sp>
      <p:sp>
        <p:nvSpPr>
          <p:cNvPr id="8" name="Footer Placeholder 7">
            <a:extLst>
              <a:ext uri="{FF2B5EF4-FFF2-40B4-BE49-F238E27FC236}">
                <a16:creationId xmlns:a16="http://schemas.microsoft.com/office/drawing/2014/main" id="{F699FC3D-D319-3E9A-4276-39ADBB45BECE}"/>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25FD184B-BA35-FDD3-426A-B5A890054F35}"/>
              </a:ext>
            </a:extLst>
          </p:cNvPr>
          <p:cNvSpPr>
            <a:spLocks noGrp="1"/>
          </p:cNvSpPr>
          <p:nvPr>
            <p:ph type="sldNum" sz="quarter" idx="12"/>
          </p:nvPr>
        </p:nvSpPr>
        <p:spPr/>
        <p:txBody>
          <a:bodyPr/>
          <a:lstStyle/>
          <a:p>
            <a:fld id="{E5443CD6-2D11-463C-A4EC-EAF76B7C13E3}" type="slidenum">
              <a:rPr lang="en-CA" smtClean="0"/>
              <a:t>‹#›</a:t>
            </a:fld>
            <a:endParaRPr lang="en-CA"/>
          </a:p>
        </p:txBody>
      </p:sp>
    </p:spTree>
    <p:extLst>
      <p:ext uri="{BB962C8B-B14F-4D97-AF65-F5344CB8AC3E}">
        <p14:creationId xmlns:p14="http://schemas.microsoft.com/office/powerpoint/2010/main" val="28454838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89BFDC-6C13-ABA6-F203-07542BD29163}"/>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D2FE2BE3-0A9E-5131-B2E6-3A6CDAE5F9B8}"/>
              </a:ext>
            </a:extLst>
          </p:cNvPr>
          <p:cNvSpPr>
            <a:spLocks noGrp="1"/>
          </p:cNvSpPr>
          <p:nvPr>
            <p:ph type="dt" sz="half" idx="10"/>
          </p:nvPr>
        </p:nvSpPr>
        <p:spPr/>
        <p:txBody>
          <a:bodyPr/>
          <a:lstStyle/>
          <a:p>
            <a:fld id="{803C0C16-EFC8-4773-9EC9-85F9954821E0}" type="datetimeFigureOut">
              <a:rPr lang="en-CA" smtClean="0"/>
              <a:t>2024-11-07</a:t>
            </a:fld>
            <a:endParaRPr lang="en-CA"/>
          </a:p>
        </p:txBody>
      </p:sp>
      <p:sp>
        <p:nvSpPr>
          <p:cNvPr id="4" name="Footer Placeholder 3">
            <a:extLst>
              <a:ext uri="{FF2B5EF4-FFF2-40B4-BE49-F238E27FC236}">
                <a16:creationId xmlns:a16="http://schemas.microsoft.com/office/drawing/2014/main" id="{3EF734B3-718C-CCF1-EB9C-1B45FAC298C0}"/>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AEC345D7-C2A9-24B9-3393-3F5A34B71DA5}"/>
              </a:ext>
            </a:extLst>
          </p:cNvPr>
          <p:cNvSpPr>
            <a:spLocks noGrp="1"/>
          </p:cNvSpPr>
          <p:nvPr>
            <p:ph type="sldNum" sz="quarter" idx="12"/>
          </p:nvPr>
        </p:nvSpPr>
        <p:spPr/>
        <p:txBody>
          <a:bodyPr/>
          <a:lstStyle/>
          <a:p>
            <a:fld id="{E5443CD6-2D11-463C-A4EC-EAF76B7C13E3}" type="slidenum">
              <a:rPr lang="en-CA" smtClean="0"/>
              <a:t>‹#›</a:t>
            </a:fld>
            <a:endParaRPr lang="en-CA"/>
          </a:p>
        </p:txBody>
      </p:sp>
    </p:spTree>
    <p:extLst>
      <p:ext uri="{BB962C8B-B14F-4D97-AF65-F5344CB8AC3E}">
        <p14:creationId xmlns:p14="http://schemas.microsoft.com/office/powerpoint/2010/main" val="21202456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72A52E1-ADE8-DECF-0051-1D81FCA076A0}"/>
              </a:ext>
            </a:extLst>
          </p:cNvPr>
          <p:cNvSpPr>
            <a:spLocks noGrp="1"/>
          </p:cNvSpPr>
          <p:nvPr>
            <p:ph type="dt" sz="half" idx="10"/>
          </p:nvPr>
        </p:nvSpPr>
        <p:spPr/>
        <p:txBody>
          <a:bodyPr/>
          <a:lstStyle/>
          <a:p>
            <a:fld id="{803C0C16-EFC8-4773-9EC9-85F9954821E0}" type="datetimeFigureOut">
              <a:rPr lang="en-CA" smtClean="0"/>
              <a:t>2024-11-07</a:t>
            </a:fld>
            <a:endParaRPr lang="en-CA"/>
          </a:p>
        </p:txBody>
      </p:sp>
      <p:sp>
        <p:nvSpPr>
          <p:cNvPr id="3" name="Footer Placeholder 2">
            <a:extLst>
              <a:ext uri="{FF2B5EF4-FFF2-40B4-BE49-F238E27FC236}">
                <a16:creationId xmlns:a16="http://schemas.microsoft.com/office/drawing/2014/main" id="{A8D38DA1-65C9-3D0B-F898-B6606765E7A8}"/>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B9DF9529-BAAF-C97B-E58D-9F8D9F5779E5}"/>
              </a:ext>
            </a:extLst>
          </p:cNvPr>
          <p:cNvSpPr>
            <a:spLocks noGrp="1"/>
          </p:cNvSpPr>
          <p:nvPr>
            <p:ph type="sldNum" sz="quarter" idx="12"/>
          </p:nvPr>
        </p:nvSpPr>
        <p:spPr/>
        <p:txBody>
          <a:bodyPr/>
          <a:lstStyle/>
          <a:p>
            <a:fld id="{E5443CD6-2D11-463C-A4EC-EAF76B7C13E3}" type="slidenum">
              <a:rPr lang="en-CA" smtClean="0"/>
              <a:t>‹#›</a:t>
            </a:fld>
            <a:endParaRPr lang="en-CA"/>
          </a:p>
        </p:txBody>
      </p:sp>
    </p:spTree>
    <p:extLst>
      <p:ext uri="{BB962C8B-B14F-4D97-AF65-F5344CB8AC3E}">
        <p14:creationId xmlns:p14="http://schemas.microsoft.com/office/powerpoint/2010/main" val="27590772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8735EF-0076-D2CE-56A7-01B354772F4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511CFF5A-8207-A845-D3EE-C75256294FD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DF3051E6-2256-DD1D-463C-4BB830EFC7D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794BDF4-00A1-C12C-59CC-91B03EDCF5DA}"/>
              </a:ext>
            </a:extLst>
          </p:cNvPr>
          <p:cNvSpPr>
            <a:spLocks noGrp="1"/>
          </p:cNvSpPr>
          <p:nvPr>
            <p:ph type="dt" sz="half" idx="10"/>
          </p:nvPr>
        </p:nvSpPr>
        <p:spPr/>
        <p:txBody>
          <a:bodyPr/>
          <a:lstStyle/>
          <a:p>
            <a:fld id="{803C0C16-EFC8-4773-9EC9-85F9954821E0}" type="datetimeFigureOut">
              <a:rPr lang="en-CA" smtClean="0"/>
              <a:t>2024-11-07</a:t>
            </a:fld>
            <a:endParaRPr lang="en-CA"/>
          </a:p>
        </p:txBody>
      </p:sp>
      <p:sp>
        <p:nvSpPr>
          <p:cNvPr id="6" name="Footer Placeholder 5">
            <a:extLst>
              <a:ext uri="{FF2B5EF4-FFF2-40B4-BE49-F238E27FC236}">
                <a16:creationId xmlns:a16="http://schemas.microsoft.com/office/drawing/2014/main" id="{AC8CCA0A-6F17-C9B3-E7E3-FD13F3AAF093}"/>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E3FEB225-4242-913F-33F8-DF868D88E126}"/>
              </a:ext>
            </a:extLst>
          </p:cNvPr>
          <p:cNvSpPr>
            <a:spLocks noGrp="1"/>
          </p:cNvSpPr>
          <p:nvPr>
            <p:ph type="sldNum" sz="quarter" idx="12"/>
          </p:nvPr>
        </p:nvSpPr>
        <p:spPr/>
        <p:txBody>
          <a:bodyPr/>
          <a:lstStyle/>
          <a:p>
            <a:fld id="{E5443CD6-2D11-463C-A4EC-EAF76B7C13E3}" type="slidenum">
              <a:rPr lang="en-CA" smtClean="0"/>
              <a:t>‹#›</a:t>
            </a:fld>
            <a:endParaRPr lang="en-CA"/>
          </a:p>
        </p:txBody>
      </p:sp>
    </p:spTree>
    <p:extLst>
      <p:ext uri="{BB962C8B-B14F-4D97-AF65-F5344CB8AC3E}">
        <p14:creationId xmlns:p14="http://schemas.microsoft.com/office/powerpoint/2010/main" val="1649661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DD7F55-A3A0-4890-B45D-A19928D6CD1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8EF6B51F-F9BF-00C7-05E1-EDF4FE30077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358A3658-47E2-60C0-05EC-B77779820C0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0D4445C-7BFC-7317-4100-B539985F997E}"/>
              </a:ext>
            </a:extLst>
          </p:cNvPr>
          <p:cNvSpPr>
            <a:spLocks noGrp="1"/>
          </p:cNvSpPr>
          <p:nvPr>
            <p:ph type="dt" sz="half" idx="10"/>
          </p:nvPr>
        </p:nvSpPr>
        <p:spPr/>
        <p:txBody>
          <a:bodyPr/>
          <a:lstStyle/>
          <a:p>
            <a:fld id="{803C0C16-EFC8-4773-9EC9-85F9954821E0}" type="datetimeFigureOut">
              <a:rPr lang="en-CA" smtClean="0"/>
              <a:t>2024-11-07</a:t>
            </a:fld>
            <a:endParaRPr lang="en-CA"/>
          </a:p>
        </p:txBody>
      </p:sp>
      <p:sp>
        <p:nvSpPr>
          <p:cNvPr id="6" name="Footer Placeholder 5">
            <a:extLst>
              <a:ext uri="{FF2B5EF4-FFF2-40B4-BE49-F238E27FC236}">
                <a16:creationId xmlns:a16="http://schemas.microsoft.com/office/drawing/2014/main" id="{245689D6-C74B-CFB8-9A11-C559B7AFC0C3}"/>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A89E8286-20FF-85F2-120C-B24461795EFF}"/>
              </a:ext>
            </a:extLst>
          </p:cNvPr>
          <p:cNvSpPr>
            <a:spLocks noGrp="1"/>
          </p:cNvSpPr>
          <p:nvPr>
            <p:ph type="sldNum" sz="quarter" idx="12"/>
          </p:nvPr>
        </p:nvSpPr>
        <p:spPr/>
        <p:txBody>
          <a:bodyPr/>
          <a:lstStyle/>
          <a:p>
            <a:fld id="{E5443CD6-2D11-463C-A4EC-EAF76B7C13E3}" type="slidenum">
              <a:rPr lang="en-CA" smtClean="0"/>
              <a:t>‹#›</a:t>
            </a:fld>
            <a:endParaRPr lang="en-CA"/>
          </a:p>
        </p:txBody>
      </p:sp>
    </p:spTree>
    <p:extLst>
      <p:ext uri="{BB962C8B-B14F-4D97-AF65-F5344CB8AC3E}">
        <p14:creationId xmlns:p14="http://schemas.microsoft.com/office/powerpoint/2010/main" val="396449495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6D5152-D854-68B3-3181-14E148562940}"/>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118BD9AF-D349-2F24-444D-5BAB555758C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84754D3D-CBBF-483D-29C2-8EFB341E7FA8}"/>
              </a:ext>
            </a:extLst>
          </p:cNvPr>
          <p:cNvSpPr>
            <a:spLocks noGrp="1"/>
          </p:cNvSpPr>
          <p:nvPr>
            <p:ph type="dt" sz="half" idx="10"/>
          </p:nvPr>
        </p:nvSpPr>
        <p:spPr/>
        <p:txBody>
          <a:bodyPr/>
          <a:lstStyle/>
          <a:p>
            <a:fld id="{803C0C16-EFC8-4773-9EC9-85F9954821E0}" type="datetimeFigureOut">
              <a:rPr lang="en-CA" smtClean="0"/>
              <a:t>2024-11-07</a:t>
            </a:fld>
            <a:endParaRPr lang="en-CA"/>
          </a:p>
        </p:txBody>
      </p:sp>
      <p:sp>
        <p:nvSpPr>
          <p:cNvPr id="5" name="Footer Placeholder 4">
            <a:extLst>
              <a:ext uri="{FF2B5EF4-FFF2-40B4-BE49-F238E27FC236}">
                <a16:creationId xmlns:a16="http://schemas.microsoft.com/office/drawing/2014/main" id="{78D3AAFE-85CC-D901-26CC-EEBCE3229BC7}"/>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609C6C66-F55A-BE70-A0DE-9E548D46558D}"/>
              </a:ext>
            </a:extLst>
          </p:cNvPr>
          <p:cNvSpPr>
            <a:spLocks noGrp="1"/>
          </p:cNvSpPr>
          <p:nvPr>
            <p:ph type="sldNum" sz="quarter" idx="12"/>
          </p:nvPr>
        </p:nvSpPr>
        <p:spPr/>
        <p:txBody>
          <a:bodyPr/>
          <a:lstStyle/>
          <a:p>
            <a:fld id="{E5443CD6-2D11-463C-A4EC-EAF76B7C13E3}" type="slidenum">
              <a:rPr lang="en-CA" smtClean="0"/>
              <a:t>‹#›</a:t>
            </a:fld>
            <a:endParaRPr lang="en-CA"/>
          </a:p>
        </p:txBody>
      </p:sp>
    </p:spTree>
    <p:extLst>
      <p:ext uri="{BB962C8B-B14F-4D97-AF65-F5344CB8AC3E}">
        <p14:creationId xmlns:p14="http://schemas.microsoft.com/office/powerpoint/2010/main" val="241373214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3131638-57FF-B63D-E787-E79C154D125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B3406EA2-17BD-3E0C-C790-88F92DB36AB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0ED99742-3FF2-30A0-670E-2B395295A83F}"/>
              </a:ext>
            </a:extLst>
          </p:cNvPr>
          <p:cNvSpPr>
            <a:spLocks noGrp="1"/>
          </p:cNvSpPr>
          <p:nvPr>
            <p:ph type="dt" sz="half" idx="10"/>
          </p:nvPr>
        </p:nvSpPr>
        <p:spPr/>
        <p:txBody>
          <a:bodyPr/>
          <a:lstStyle/>
          <a:p>
            <a:fld id="{803C0C16-EFC8-4773-9EC9-85F9954821E0}" type="datetimeFigureOut">
              <a:rPr lang="en-CA" smtClean="0"/>
              <a:t>2024-11-07</a:t>
            </a:fld>
            <a:endParaRPr lang="en-CA"/>
          </a:p>
        </p:txBody>
      </p:sp>
      <p:sp>
        <p:nvSpPr>
          <p:cNvPr id="5" name="Footer Placeholder 4">
            <a:extLst>
              <a:ext uri="{FF2B5EF4-FFF2-40B4-BE49-F238E27FC236}">
                <a16:creationId xmlns:a16="http://schemas.microsoft.com/office/drawing/2014/main" id="{BDD2F2A4-F06A-A0CC-819F-5DA4F678FBA7}"/>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EE71106C-E292-012C-B3CB-B15114CB66B0}"/>
              </a:ext>
            </a:extLst>
          </p:cNvPr>
          <p:cNvSpPr>
            <a:spLocks noGrp="1"/>
          </p:cNvSpPr>
          <p:nvPr>
            <p:ph type="sldNum" sz="quarter" idx="12"/>
          </p:nvPr>
        </p:nvSpPr>
        <p:spPr/>
        <p:txBody>
          <a:bodyPr/>
          <a:lstStyle/>
          <a:p>
            <a:fld id="{E5443CD6-2D11-463C-A4EC-EAF76B7C13E3}" type="slidenum">
              <a:rPr lang="en-CA" smtClean="0"/>
              <a:t>‹#›</a:t>
            </a:fld>
            <a:endParaRPr lang="en-CA"/>
          </a:p>
        </p:txBody>
      </p:sp>
    </p:spTree>
    <p:extLst>
      <p:ext uri="{BB962C8B-B14F-4D97-AF65-F5344CB8AC3E}">
        <p14:creationId xmlns:p14="http://schemas.microsoft.com/office/powerpoint/2010/main" val="13270173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4" y="2700867"/>
            <a:ext cx="10836457"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4" y="4527448"/>
            <a:ext cx="10836457"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702D3AE-AAA5-47E5-B4D2-5A2782A2FCB3}" type="datetimeFigureOut">
              <a:rPr lang="en-CA" smtClean="0"/>
              <a:t>2024-11-07</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6F5BB0F7-3BBD-4EA1-8DA0-7F961C246C1F}" type="slidenum">
              <a:rPr lang="en-CA" smtClean="0"/>
              <a:t>‹#›</a:t>
            </a:fld>
            <a:endParaRPr lang="en-CA"/>
          </a:p>
        </p:txBody>
      </p:sp>
    </p:spTree>
    <p:extLst>
      <p:ext uri="{BB962C8B-B14F-4D97-AF65-F5344CB8AC3E}">
        <p14:creationId xmlns:p14="http://schemas.microsoft.com/office/powerpoint/2010/main" val="5953325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3" y="2160589"/>
            <a:ext cx="5220000" cy="388077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293792" y="2160588"/>
            <a:ext cx="5220000" cy="388077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7702D3AE-AAA5-47E5-B4D2-5A2782A2FCB3}" type="datetimeFigureOut">
              <a:rPr lang="en-CA" smtClean="0"/>
              <a:t>2024-11-07</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6F5BB0F7-3BBD-4EA1-8DA0-7F961C246C1F}" type="slidenum">
              <a:rPr lang="en-CA" smtClean="0"/>
              <a:t>‹#›</a:t>
            </a:fld>
            <a:endParaRPr lang="en-CA"/>
          </a:p>
        </p:txBody>
      </p:sp>
    </p:spTree>
    <p:extLst>
      <p:ext uri="{BB962C8B-B14F-4D97-AF65-F5344CB8AC3E}">
        <p14:creationId xmlns:p14="http://schemas.microsoft.com/office/powerpoint/2010/main" val="22455739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5220000"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5220000"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93789" y="2208368"/>
            <a:ext cx="5220000"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93792" y="2784630"/>
            <a:ext cx="5220000"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702D3AE-AAA5-47E5-B4D2-5A2782A2FCB3}" type="datetimeFigureOut">
              <a:rPr lang="en-CA" smtClean="0"/>
              <a:t>2024-11-07</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6F5BB0F7-3BBD-4EA1-8DA0-7F961C246C1F}" type="slidenum">
              <a:rPr lang="en-CA" smtClean="0"/>
              <a:t>‹#›</a:t>
            </a:fld>
            <a:endParaRPr lang="en-CA"/>
          </a:p>
        </p:txBody>
      </p:sp>
    </p:spTree>
    <p:extLst>
      <p:ext uri="{BB962C8B-B14F-4D97-AF65-F5344CB8AC3E}">
        <p14:creationId xmlns:p14="http://schemas.microsoft.com/office/powerpoint/2010/main" val="28815601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702D3AE-AAA5-47E5-B4D2-5A2782A2FCB3}" type="datetimeFigureOut">
              <a:rPr lang="en-CA" smtClean="0"/>
              <a:t>2024-11-07</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6F5BB0F7-3BBD-4EA1-8DA0-7F961C246C1F}" type="slidenum">
              <a:rPr lang="en-CA" smtClean="0"/>
              <a:t>‹#›</a:t>
            </a:fld>
            <a:endParaRPr lang="en-CA"/>
          </a:p>
        </p:txBody>
      </p:sp>
    </p:spTree>
    <p:extLst>
      <p:ext uri="{BB962C8B-B14F-4D97-AF65-F5344CB8AC3E}">
        <p14:creationId xmlns:p14="http://schemas.microsoft.com/office/powerpoint/2010/main" val="11050294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702D3AE-AAA5-47E5-B4D2-5A2782A2FCB3}" type="datetimeFigureOut">
              <a:rPr lang="en-CA" smtClean="0"/>
              <a:t>2024-11-07</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6F5BB0F7-3BBD-4EA1-8DA0-7F961C246C1F}" type="slidenum">
              <a:rPr lang="en-CA" smtClean="0"/>
              <a:t>‹#›</a:t>
            </a:fld>
            <a:endParaRPr lang="en-CA"/>
          </a:p>
        </p:txBody>
      </p:sp>
    </p:spTree>
    <p:extLst>
      <p:ext uri="{BB962C8B-B14F-4D97-AF65-F5344CB8AC3E}">
        <p14:creationId xmlns:p14="http://schemas.microsoft.com/office/powerpoint/2010/main" val="16090836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675333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702D3AE-AAA5-47E5-B4D2-5A2782A2FCB3}" type="datetimeFigureOut">
              <a:rPr lang="en-CA" smtClean="0"/>
              <a:t>2024-11-07</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6F5BB0F7-3BBD-4EA1-8DA0-7F961C246C1F}" type="slidenum">
              <a:rPr lang="en-CA" smtClean="0"/>
              <a:t>‹#›</a:t>
            </a:fld>
            <a:endParaRPr lang="en-CA"/>
          </a:p>
        </p:txBody>
      </p:sp>
    </p:spTree>
    <p:extLst>
      <p:ext uri="{BB962C8B-B14F-4D97-AF65-F5344CB8AC3E}">
        <p14:creationId xmlns:p14="http://schemas.microsoft.com/office/powerpoint/2010/main" val="20083796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108364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1083645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1083645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702D3AE-AAA5-47E5-B4D2-5A2782A2FCB3}" type="datetimeFigureOut">
              <a:rPr lang="en-CA" smtClean="0"/>
              <a:t>2024-11-07</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6F5BB0F7-3BBD-4EA1-8DA0-7F961C246C1F}" type="slidenum">
              <a:rPr lang="en-CA" smtClean="0"/>
              <a:t>‹#›</a:t>
            </a:fld>
            <a:endParaRPr lang="en-CA"/>
          </a:p>
        </p:txBody>
      </p:sp>
    </p:spTree>
    <p:extLst>
      <p:ext uri="{BB962C8B-B14F-4D97-AF65-F5344CB8AC3E}">
        <p14:creationId xmlns:p14="http://schemas.microsoft.com/office/powerpoint/2010/main" val="5284179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9" name="Isosceles Triangle 28"/>
          <p:cNvSpPr/>
          <p:nvPr userDrawn="1"/>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77333" y="609600"/>
            <a:ext cx="9479985"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3" y="2160589"/>
            <a:ext cx="10837333"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7702D3AE-AAA5-47E5-B4D2-5A2782A2FCB3}" type="datetimeFigureOut">
              <a:rPr lang="en-CA" smtClean="0"/>
              <a:t>2024-11-07</a:t>
            </a:fld>
            <a:endParaRPr lang="en-CA"/>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CA"/>
          </a:p>
        </p:txBody>
      </p:sp>
      <p:sp>
        <p:nvSpPr>
          <p:cNvPr id="6" name="Slide Number Placeholder 5"/>
          <p:cNvSpPr>
            <a:spLocks noGrp="1"/>
          </p:cNvSpPr>
          <p:nvPr>
            <p:ph type="sldNum" sz="quarter" idx="4"/>
          </p:nvPr>
        </p:nvSpPr>
        <p:spPr>
          <a:xfrm>
            <a:off x="10830453" y="6084555"/>
            <a:ext cx="683339" cy="365125"/>
          </a:xfrm>
          <a:prstGeom prst="rect">
            <a:avLst/>
          </a:prstGeom>
        </p:spPr>
        <p:txBody>
          <a:bodyPr vert="horz" lIns="91440" tIns="45720" rIns="91440" bIns="45720" rtlCol="0" anchor="ctr"/>
          <a:lstStyle>
            <a:lvl1pPr algn="r">
              <a:defRPr sz="900">
                <a:solidFill>
                  <a:schemeClr val="accent1"/>
                </a:solidFill>
              </a:defRPr>
            </a:lvl1pPr>
          </a:lstStyle>
          <a:p>
            <a:fld id="{6F5BB0F7-3BBD-4EA1-8DA0-7F961C246C1F}" type="slidenum">
              <a:rPr lang="en-CA" smtClean="0"/>
              <a:t>‹#›</a:t>
            </a:fld>
            <a:endParaRPr lang="en-CA"/>
          </a:p>
        </p:txBody>
      </p:sp>
      <p:pic>
        <p:nvPicPr>
          <p:cNvPr id="11" name="Picture 10" descr="A black background with green letters&#10;&#10;Description automatically generated">
            <a:extLst>
              <a:ext uri="{FF2B5EF4-FFF2-40B4-BE49-F238E27FC236}">
                <a16:creationId xmlns:a16="http://schemas.microsoft.com/office/drawing/2014/main" id="{61B50EE6-1DB5-C9AC-52E6-06EB81227536}"/>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10157319" y="118107"/>
            <a:ext cx="1918724" cy="925502"/>
          </a:xfrm>
          <a:prstGeom prst="rect">
            <a:avLst/>
          </a:prstGeom>
        </p:spPr>
      </p:pic>
      <p:sp>
        <p:nvSpPr>
          <p:cNvPr id="16" name="Isosceles Triangle 15">
            <a:extLst>
              <a:ext uri="{FF2B5EF4-FFF2-40B4-BE49-F238E27FC236}">
                <a16:creationId xmlns:a16="http://schemas.microsoft.com/office/drawing/2014/main" id="{2B1A52FE-8293-C331-65CF-17F9A01BF037}"/>
              </a:ext>
            </a:extLst>
          </p:cNvPr>
          <p:cNvSpPr/>
          <p:nvPr userDrawn="1"/>
        </p:nvSpPr>
        <p:spPr>
          <a:xfrm rot="10800000">
            <a:off x="0" y="0"/>
            <a:ext cx="842596" cy="5666154"/>
          </a:xfrm>
          <a:prstGeom prst="triangle">
            <a:avLst>
              <a:gd name="adj" fmla="val 100000"/>
            </a:avLst>
          </a:prstGeom>
          <a:solidFill>
            <a:schemeClr val="accent6">
              <a:lumMod val="40000"/>
              <a:lumOff val="60000"/>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Isosceles Triangle 16">
            <a:extLst>
              <a:ext uri="{FF2B5EF4-FFF2-40B4-BE49-F238E27FC236}">
                <a16:creationId xmlns:a16="http://schemas.microsoft.com/office/drawing/2014/main" id="{5A67A579-695B-23D1-8F28-2A42E6E9C409}"/>
              </a:ext>
            </a:extLst>
          </p:cNvPr>
          <p:cNvSpPr/>
          <p:nvPr userDrawn="1"/>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20737160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C41E9FE-CECC-568B-166A-908C61D4C95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88CF3F4E-4AEE-C239-BFEC-31F15ABA72E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EAE2D60E-3145-AA32-FDB0-41E3049D26C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03C0C16-EFC8-4773-9EC9-85F9954821E0}" type="datetimeFigureOut">
              <a:rPr lang="en-CA" smtClean="0"/>
              <a:t>2024-11-07</a:t>
            </a:fld>
            <a:endParaRPr lang="en-CA"/>
          </a:p>
        </p:txBody>
      </p:sp>
      <p:sp>
        <p:nvSpPr>
          <p:cNvPr id="5" name="Footer Placeholder 4">
            <a:extLst>
              <a:ext uri="{FF2B5EF4-FFF2-40B4-BE49-F238E27FC236}">
                <a16:creationId xmlns:a16="http://schemas.microsoft.com/office/drawing/2014/main" id="{E1FA0C2E-BBB7-87ED-D75A-F6DF22ED5AD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a:extLst>
              <a:ext uri="{FF2B5EF4-FFF2-40B4-BE49-F238E27FC236}">
                <a16:creationId xmlns:a16="http://schemas.microsoft.com/office/drawing/2014/main" id="{A34F17DB-57AB-C8CD-D6DA-E930477E4AA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443CD6-2D11-463C-A4EC-EAF76B7C13E3}" type="slidenum">
              <a:rPr lang="en-CA" smtClean="0"/>
              <a:t>‹#›</a:t>
            </a:fld>
            <a:endParaRPr lang="en-CA"/>
          </a:p>
        </p:txBody>
      </p:sp>
    </p:spTree>
    <p:extLst>
      <p:ext uri="{BB962C8B-B14F-4D97-AF65-F5344CB8AC3E}">
        <p14:creationId xmlns:p14="http://schemas.microsoft.com/office/powerpoint/2010/main" val="1164838135"/>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hyperlink" Target="https://lirn.ca/communications-strategy/" TargetMode="External"/><Relationship Id="rId1" Type="http://schemas.openxmlformats.org/officeDocument/2006/relationships/slideLayout" Target="../slideLayouts/slideLayout18.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hyperlink" Target="https://lirn.ca/key-network-processes/" TargetMode="External"/><Relationship Id="rId1" Type="http://schemas.openxmlformats.org/officeDocument/2006/relationships/slideLayout" Target="../slideLayouts/slideLayout18.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hyperlink" Target="https://lawfoundation.on.ca/" TargetMode="External"/><Relationship Id="rId2" Type="http://schemas.openxmlformats.org/officeDocument/2006/relationships/image" Target="../media/image23.pn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24.jpeg"/><Relationship Id="rId1" Type="http://schemas.openxmlformats.org/officeDocument/2006/relationships/slideLayout" Target="../slideLayouts/slideLayout1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8.xml"/><Relationship Id="rId4" Type="http://schemas.openxmlformats.org/officeDocument/2006/relationships/image" Target="../media/image3.svg"/></Relationships>
</file>

<file path=ppt/slides/_rels/slide20.xml.rels><?xml version="1.0" encoding="UTF-8" standalone="yes"?>
<Relationships xmlns="http://schemas.openxmlformats.org/package/2006/relationships"><Relationship Id="rId3" Type="http://schemas.openxmlformats.org/officeDocument/2006/relationships/hyperlink" Target="https://lirn.ca/rangefindr/" TargetMode="External"/><Relationship Id="rId2" Type="http://schemas.openxmlformats.org/officeDocument/2006/relationships/hyperlink" Target="https://www.rangefindr.ca/" TargetMode="External"/><Relationship Id="rId1" Type="http://schemas.openxmlformats.org/officeDocument/2006/relationships/slideLayout" Target="../slideLayouts/slideLayout18.xml"/><Relationship Id="rId5" Type="http://schemas.openxmlformats.org/officeDocument/2006/relationships/image" Target="../media/image27.png"/><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jpg"/><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1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8.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38E84-E56E-7704-E0FD-7E505F7A38FA}"/>
              </a:ext>
            </a:extLst>
          </p:cNvPr>
          <p:cNvSpPr>
            <a:spLocks noGrp="1"/>
          </p:cNvSpPr>
          <p:nvPr>
            <p:ph type="ctrTitle"/>
          </p:nvPr>
        </p:nvSpPr>
        <p:spPr/>
        <p:txBody>
          <a:bodyPr/>
          <a:lstStyle/>
          <a:p>
            <a:r>
              <a:rPr lang="en-US" b="1" dirty="0">
                <a:solidFill>
                  <a:schemeClr val="accent1">
                    <a:lumMod val="75000"/>
                  </a:schemeClr>
                </a:solidFill>
              </a:rPr>
              <a:t>LiRN Update</a:t>
            </a:r>
            <a:br>
              <a:rPr lang="en-US" b="1" dirty="0">
                <a:solidFill>
                  <a:schemeClr val="accent1">
                    <a:lumMod val="75000"/>
                  </a:schemeClr>
                </a:solidFill>
              </a:rPr>
            </a:br>
            <a:r>
              <a:rPr lang="en-US" b="1" i="1" dirty="0">
                <a:solidFill>
                  <a:schemeClr val="accent1">
                    <a:lumMod val="75000"/>
                  </a:schemeClr>
                </a:solidFill>
              </a:rPr>
              <a:t>Learn with LiRN </a:t>
            </a:r>
            <a:r>
              <a:rPr lang="en-US" b="1" dirty="0">
                <a:solidFill>
                  <a:schemeClr val="accent1">
                    <a:lumMod val="75000"/>
                  </a:schemeClr>
                </a:solidFill>
              </a:rPr>
              <a:t>2024</a:t>
            </a:r>
            <a:br>
              <a:rPr lang="en-US" sz="4000" b="1" dirty="0">
                <a:solidFill>
                  <a:schemeClr val="accent1">
                    <a:lumMod val="75000"/>
                  </a:schemeClr>
                </a:solidFill>
              </a:rPr>
            </a:br>
            <a:r>
              <a:rPr lang="en-US" sz="2400" b="1" dirty="0">
                <a:solidFill>
                  <a:schemeClr val="accent1">
                    <a:lumMod val="75000"/>
                  </a:schemeClr>
                </a:solidFill>
              </a:rPr>
              <a:t>November 2024</a:t>
            </a:r>
            <a:endParaRPr lang="en-CA" b="1" dirty="0">
              <a:solidFill>
                <a:schemeClr val="accent1">
                  <a:lumMod val="75000"/>
                </a:schemeClr>
              </a:solidFill>
            </a:endParaRPr>
          </a:p>
        </p:txBody>
      </p:sp>
      <p:sp>
        <p:nvSpPr>
          <p:cNvPr id="3" name="Subtitle 2">
            <a:extLst>
              <a:ext uri="{FF2B5EF4-FFF2-40B4-BE49-F238E27FC236}">
                <a16:creationId xmlns:a16="http://schemas.microsoft.com/office/drawing/2014/main" id="{A88528B0-3824-54C8-BAC3-3004A3AC8944}"/>
              </a:ext>
            </a:extLst>
          </p:cNvPr>
          <p:cNvSpPr>
            <a:spLocks noGrp="1"/>
          </p:cNvSpPr>
          <p:nvPr>
            <p:ph type="subTitle" idx="1"/>
          </p:nvPr>
        </p:nvSpPr>
        <p:spPr/>
        <p:txBody>
          <a:bodyPr/>
          <a:lstStyle/>
          <a:p>
            <a:r>
              <a:rPr lang="en-US" dirty="0"/>
              <a:t>Vicki </a:t>
            </a:r>
            <a:r>
              <a:rPr lang="en-US" dirty="0" err="1"/>
              <a:t>Whitmell</a:t>
            </a:r>
            <a:r>
              <a:rPr lang="en-US" dirty="0"/>
              <a:t>, Chair</a:t>
            </a:r>
          </a:p>
        </p:txBody>
      </p:sp>
    </p:spTree>
    <p:extLst>
      <p:ext uri="{BB962C8B-B14F-4D97-AF65-F5344CB8AC3E}">
        <p14:creationId xmlns:p14="http://schemas.microsoft.com/office/powerpoint/2010/main" val="36287889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2" name="Rectangle 81">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9BE318B-960D-1E20-9D43-782BBBF409BA}"/>
              </a:ext>
            </a:extLst>
          </p:cNvPr>
          <p:cNvSpPr>
            <a:spLocks noGrp="1"/>
          </p:cNvSpPr>
          <p:nvPr>
            <p:ph type="title"/>
          </p:nvPr>
        </p:nvSpPr>
        <p:spPr>
          <a:xfrm>
            <a:off x="838201" y="365125"/>
            <a:ext cx="5251316" cy="1807305"/>
          </a:xfrm>
        </p:spPr>
        <p:txBody>
          <a:bodyPr>
            <a:normAutofit/>
          </a:bodyPr>
          <a:lstStyle/>
          <a:p>
            <a:r>
              <a:rPr lang="en-US"/>
              <a:t>Improving Communications</a:t>
            </a:r>
            <a:endParaRPr lang="en-CA"/>
          </a:p>
        </p:txBody>
      </p:sp>
      <p:sp>
        <p:nvSpPr>
          <p:cNvPr id="3" name="Content Placeholder 2">
            <a:extLst>
              <a:ext uri="{FF2B5EF4-FFF2-40B4-BE49-F238E27FC236}">
                <a16:creationId xmlns:a16="http://schemas.microsoft.com/office/drawing/2014/main" id="{D19D0B34-9519-C161-A16A-60D386C78607}"/>
              </a:ext>
            </a:extLst>
          </p:cNvPr>
          <p:cNvSpPr>
            <a:spLocks noGrp="1"/>
          </p:cNvSpPr>
          <p:nvPr>
            <p:ph idx="1"/>
          </p:nvPr>
        </p:nvSpPr>
        <p:spPr>
          <a:xfrm>
            <a:off x="838200" y="2333297"/>
            <a:ext cx="4619621" cy="3843666"/>
          </a:xfrm>
        </p:spPr>
        <p:txBody>
          <a:bodyPr>
            <a:normAutofit/>
          </a:bodyPr>
          <a:lstStyle/>
          <a:p>
            <a:pPr lvl="1"/>
            <a:r>
              <a:rPr lang="en-US" sz="1900" dirty="0">
                <a:latin typeface="Arial" panose="020B0604020202020204" pitchFamily="34" charset="0"/>
                <a:cs typeface="Arial" panose="020B0604020202020204" pitchFamily="34" charset="0"/>
              </a:rPr>
              <a:t>Communications audit results are available on our website: </a:t>
            </a:r>
            <a:r>
              <a:rPr lang="en-CA" sz="1900" dirty="0">
                <a:hlinkClick r:id="rId2"/>
              </a:rPr>
              <a:t>Communications Strategy – LiRN</a:t>
            </a:r>
            <a:endParaRPr lang="en-US" sz="1900" dirty="0">
              <a:highlight>
                <a:srgbClr val="FFFF00"/>
              </a:highlight>
              <a:latin typeface="Arial" panose="020B0604020202020204" pitchFamily="34" charset="0"/>
              <a:cs typeface="Arial" panose="020B0604020202020204" pitchFamily="34" charset="0"/>
            </a:endParaRPr>
          </a:p>
          <a:p>
            <a:pPr lvl="1"/>
            <a:r>
              <a:rPr lang="en-US" sz="1900" dirty="0">
                <a:latin typeface="Arial" panose="020B0604020202020204" pitchFamily="34" charset="0"/>
                <a:cs typeface="Arial" panose="020B0604020202020204" pitchFamily="34" charset="0"/>
              </a:rPr>
              <a:t>The Board will develop a Communications Strategy in 2025</a:t>
            </a:r>
          </a:p>
          <a:p>
            <a:pPr lvl="1"/>
            <a:r>
              <a:rPr lang="en-US" sz="1900" dirty="0">
                <a:latin typeface="Arial" panose="020B0604020202020204" pitchFamily="34" charset="0"/>
                <a:cs typeface="Arial" panose="020B0604020202020204" pitchFamily="34" charset="0"/>
              </a:rPr>
              <a:t>The intention is to:</a:t>
            </a:r>
          </a:p>
          <a:p>
            <a:pPr lvl="2"/>
            <a:r>
              <a:rPr lang="en-US" sz="1900" dirty="0">
                <a:latin typeface="Arial" panose="020B0604020202020204" pitchFamily="34" charset="0"/>
                <a:cs typeface="Arial" panose="020B0604020202020204" pitchFamily="34" charset="0"/>
              </a:rPr>
              <a:t>Fill communication gaps</a:t>
            </a:r>
          </a:p>
          <a:p>
            <a:pPr lvl="2"/>
            <a:r>
              <a:rPr lang="en-US" sz="1900" dirty="0">
                <a:latin typeface="Arial" panose="020B0604020202020204" pitchFamily="34" charset="0"/>
                <a:cs typeface="Arial" panose="020B0604020202020204" pitchFamily="34" charset="0"/>
              </a:rPr>
              <a:t>Better engage stakeholders</a:t>
            </a:r>
          </a:p>
          <a:p>
            <a:pPr lvl="2"/>
            <a:r>
              <a:rPr lang="en-US" sz="1900" dirty="0">
                <a:latin typeface="Arial" panose="020B0604020202020204" pitchFamily="34" charset="0"/>
                <a:cs typeface="Arial" panose="020B0604020202020204" pitchFamily="34" charset="0"/>
              </a:rPr>
              <a:t>Establish clear goals and objectives, messaging priorities, target audiences, and preferred communication channels </a:t>
            </a:r>
          </a:p>
          <a:p>
            <a:pPr lvl="1"/>
            <a:endParaRPr lang="en-US" sz="1900" dirty="0">
              <a:latin typeface="Arial" panose="020B0604020202020204" pitchFamily="34" charset="0"/>
              <a:cs typeface="Arial" panose="020B0604020202020204" pitchFamily="34" charset="0"/>
            </a:endParaRPr>
          </a:p>
          <a:p>
            <a:endParaRPr lang="en-CA" sz="1900" dirty="0"/>
          </a:p>
        </p:txBody>
      </p:sp>
      <p:pic>
        <p:nvPicPr>
          <p:cNvPr id="5" name="Picture 4" descr="Green dialogue boxes">
            <a:extLst>
              <a:ext uri="{FF2B5EF4-FFF2-40B4-BE49-F238E27FC236}">
                <a16:creationId xmlns:a16="http://schemas.microsoft.com/office/drawing/2014/main" id="{5F78618D-2B5A-42CD-0F05-2E521A403395}"/>
              </a:ext>
            </a:extLst>
          </p:cNvPr>
          <p:cNvPicPr>
            <a:picLocks noChangeAspect="1"/>
          </p:cNvPicPr>
          <p:nvPr/>
        </p:nvPicPr>
        <p:blipFill>
          <a:blip r:embed="rId3"/>
          <a:srcRect l="11753" r="15865" b="2"/>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pic>
        <p:nvPicPr>
          <p:cNvPr id="9" name="Picture 8" descr="A qr code with a few black squares&#10;&#10;Description automatically generated">
            <a:extLst>
              <a:ext uri="{FF2B5EF4-FFF2-40B4-BE49-F238E27FC236}">
                <a16:creationId xmlns:a16="http://schemas.microsoft.com/office/drawing/2014/main" id="{7F6B0711-8A8D-480F-647C-3414537899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02585" y="4646140"/>
            <a:ext cx="1944000" cy="1944000"/>
          </a:xfrm>
          <a:prstGeom prst="rect">
            <a:avLst/>
          </a:prstGeom>
        </p:spPr>
      </p:pic>
    </p:spTree>
    <p:extLst>
      <p:ext uri="{BB962C8B-B14F-4D97-AF65-F5344CB8AC3E}">
        <p14:creationId xmlns:p14="http://schemas.microsoft.com/office/powerpoint/2010/main" val="6557229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7" name="Rectangle 86">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8999084-C086-BE78-EF4F-58C264C35AEE}"/>
              </a:ext>
            </a:extLst>
          </p:cNvPr>
          <p:cNvSpPr>
            <a:spLocks noGrp="1"/>
          </p:cNvSpPr>
          <p:nvPr>
            <p:ph type="title"/>
          </p:nvPr>
        </p:nvSpPr>
        <p:spPr>
          <a:xfrm>
            <a:off x="838201" y="365125"/>
            <a:ext cx="5251316" cy="1807305"/>
          </a:xfrm>
        </p:spPr>
        <p:txBody>
          <a:bodyPr>
            <a:normAutofit/>
          </a:bodyPr>
          <a:lstStyle/>
          <a:p>
            <a:r>
              <a:rPr lang="en-US"/>
              <a:t>Improving Communications</a:t>
            </a:r>
            <a:endParaRPr lang="en-CA"/>
          </a:p>
        </p:txBody>
      </p:sp>
      <p:sp>
        <p:nvSpPr>
          <p:cNvPr id="3" name="Content Placeholder 2">
            <a:extLst>
              <a:ext uri="{FF2B5EF4-FFF2-40B4-BE49-F238E27FC236}">
                <a16:creationId xmlns:a16="http://schemas.microsoft.com/office/drawing/2014/main" id="{1B501F95-137D-0F65-77FB-E96114A977F7}"/>
              </a:ext>
            </a:extLst>
          </p:cNvPr>
          <p:cNvSpPr>
            <a:spLocks noGrp="1"/>
          </p:cNvSpPr>
          <p:nvPr>
            <p:ph idx="1"/>
          </p:nvPr>
        </p:nvSpPr>
        <p:spPr>
          <a:xfrm>
            <a:off x="838200" y="2333297"/>
            <a:ext cx="4619621" cy="3843666"/>
          </a:xfrm>
        </p:spPr>
        <p:txBody>
          <a:bodyPr vert="horz" lIns="91440" tIns="45720" rIns="91440" bIns="45720" rtlCol="0">
            <a:normAutofit/>
          </a:bodyPr>
          <a:lstStyle/>
          <a:p>
            <a:pPr marL="0" indent="0">
              <a:spcBef>
                <a:spcPts val="0"/>
              </a:spcBef>
              <a:spcAft>
                <a:spcPts val="600"/>
              </a:spcAft>
              <a:buNone/>
            </a:pPr>
            <a:r>
              <a:rPr lang="en-US" sz="1300" b="1" dirty="0">
                <a:latin typeface="Arial" panose="020B0604020202020204" pitchFamily="34" charset="0"/>
                <a:ea typeface="Century Gothic" panose="020B0502020202020204" pitchFamily="34" charset="0"/>
                <a:cs typeface="Arial" panose="020B0604020202020204" pitchFamily="34" charset="0"/>
              </a:rPr>
              <a:t>Implementing the Key Network Processes Project Recommendations</a:t>
            </a:r>
            <a:endParaRPr lang="en-US" sz="1300" b="1" dirty="0">
              <a:effectLst/>
              <a:latin typeface="Arial" panose="020B0604020202020204" pitchFamily="34" charset="0"/>
              <a:ea typeface="Century Gothic" panose="020B0502020202020204" pitchFamily="34" charset="0"/>
              <a:cs typeface="Arial" panose="020B0604020202020204" pitchFamily="34" charset="0"/>
            </a:endParaRPr>
          </a:p>
          <a:p>
            <a:pPr>
              <a:spcBef>
                <a:spcPts val="0"/>
              </a:spcBef>
              <a:spcAft>
                <a:spcPts val="600"/>
              </a:spcAft>
            </a:pPr>
            <a:r>
              <a:rPr lang="en-US" sz="1300" dirty="0">
                <a:effectLst/>
                <a:latin typeface="Arial" panose="020B0604020202020204" pitchFamily="34" charset="0"/>
                <a:ea typeface="Century Gothic" panose="020B0502020202020204" pitchFamily="34" charset="0"/>
                <a:cs typeface="Arial" panose="020B0604020202020204" pitchFamily="34" charset="0"/>
              </a:rPr>
              <a:t>We </a:t>
            </a:r>
            <a:r>
              <a:rPr lang="en-US" sz="1300" dirty="0">
                <a:latin typeface="Arial" panose="020B0604020202020204" pitchFamily="34" charset="0"/>
                <a:ea typeface="Century Gothic" panose="020B0502020202020204" pitchFamily="34" charset="0"/>
                <a:cs typeface="Arial" panose="020B0604020202020204" pitchFamily="34" charset="0"/>
              </a:rPr>
              <a:t>will focus on the “Improve Communication” recommendations from the consultant’s report (available on our website along with updates on all recommendations from the report: </a:t>
            </a:r>
            <a:r>
              <a:rPr lang="en-CA" sz="1300" dirty="0">
                <a:latin typeface="Arial" panose="020B0604020202020204" pitchFamily="34" charset="0"/>
                <a:cs typeface="Arial" panose="020B0604020202020204" pitchFamily="34" charset="0"/>
                <a:hlinkClick r:id="rId2"/>
              </a:rPr>
              <a:t>Key Network Processes – LiRN</a:t>
            </a:r>
            <a:endParaRPr lang="en-CA" sz="1300" dirty="0">
              <a:latin typeface="Arial" panose="020B0604020202020204" pitchFamily="34" charset="0"/>
              <a:cs typeface="Arial" panose="020B0604020202020204" pitchFamily="34" charset="0"/>
            </a:endParaRPr>
          </a:p>
          <a:p>
            <a:pPr>
              <a:spcBef>
                <a:spcPts val="0"/>
              </a:spcBef>
              <a:spcAft>
                <a:spcPts val="600"/>
              </a:spcAft>
            </a:pPr>
            <a:r>
              <a:rPr lang="en-US" sz="1300" dirty="0">
                <a:latin typeface="Arial" panose="020B0604020202020204" pitchFamily="34" charset="0"/>
                <a:ea typeface="Century Gothic" panose="020B0502020202020204" pitchFamily="34" charset="0"/>
                <a:cs typeface="Arial" panose="020B0604020202020204" pitchFamily="34" charset="0"/>
              </a:rPr>
              <a:t>Refine the system to update and manage contact information: in progress using LibConnect to better maintain communication lists</a:t>
            </a:r>
          </a:p>
          <a:p>
            <a:pPr>
              <a:spcBef>
                <a:spcPts val="0"/>
              </a:spcBef>
              <a:spcAft>
                <a:spcPts val="600"/>
              </a:spcAft>
            </a:pPr>
            <a:r>
              <a:rPr lang="en-US" sz="1300" dirty="0">
                <a:latin typeface="Arial" panose="020B0604020202020204" pitchFamily="34" charset="0"/>
                <a:cs typeface="Arial" panose="020B0604020202020204" pitchFamily="34" charset="0"/>
              </a:rPr>
              <a:t>Initiate a team management software system (</a:t>
            </a:r>
            <a:r>
              <a:rPr lang="en-US" sz="1300" dirty="0" err="1">
                <a:latin typeface="Arial" panose="020B0604020202020204" pitchFamily="34" charset="0"/>
                <a:cs typeface="Arial" panose="020B0604020202020204" pitchFamily="34" charset="0"/>
              </a:rPr>
              <a:t>eg</a:t>
            </a:r>
            <a:r>
              <a:rPr lang="en-US" sz="1300" dirty="0">
                <a:latin typeface="Arial" panose="020B0604020202020204" pitchFamily="34" charset="0"/>
                <a:cs typeface="Arial" panose="020B0604020202020204" pitchFamily="34" charset="0"/>
              </a:rPr>
              <a:t> Teams) to allow library staff from all associations to communicate with each other: to be considered as a project for 2026 </a:t>
            </a:r>
          </a:p>
          <a:p>
            <a:pPr>
              <a:spcBef>
                <a:spcPts val="0"/>
              </a:spcBef>
              <a:spcAft>
                <a:spcPts val="600"/>
              </a:spcAft>
            </a:pPr>
            <a:r>
              <a:rPr lang="en-US" sz="1300" dirty="0">
                <a:latin typeface="Arial" panose="020B0604020202020204" pitchFamily="34" charset="0"/>
                <a:ea typeface="Century Gothic" panose="020B0502020202020204" pitchFamily="34" charset="0"/>
                <a:cs typeface="Arial" panose="020B0604020202020204" pitchFamily="34" charset="0"/>
              </a:rPr>
              <a:t>Several specific suggestions from the consultations relate back to this recommendation and could be implemented through team management software / ‘intranet-like’ communications vehicle. </a:t>
            </a:r>
          </a:p>
        </p:txBody>
      </p:sp>
      <p:pic>
        <p:nvPicPr>
          <p:cNvPr id="5" name="Picture 4" descr="White bulbs with a yellow one standing out">
            <a:extLst>
              <a:ext uri="{FF2B5EF4-FFF2-40B4-BE49-F238E27FC236}">
                <a16:creationId xmlns:a16="http://schemas.microsoft.com/office/drawing/2014/main" id="{FAB47CE5-F625-CFDB-D37D-F97CBADB992D}"/>
              </a:ext>
            </a:extLst>
          </p:cNvPr>
          <p:cNvPicPr>
            <a:picLocks noChangeAspect="1"/>
          </p:cNvPicPr>
          <p:nvPr/>
        </p:nvPicPr>
        <p:blipFill rotWithShape="1">
          <a:blip r:embed="rId3"/>
          <a:srcRect l="23989" r="17973" b="-1"/>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pic>
        <p:nvPicPr>
          <p:cNvPr id="7" name="Picture 6" descr="A qr code with a white background&#10;&#10;Description automatically generated">
            <a:extLst>
              <a:ext uri="{FF2B5EF4-FFF2-40B4-BE49-F238E27FC236}">
                <a16:creationId xmlns:a16="http://schemas.microsoft.com/office/drawing/2014/main" id="{E4D23F2A-6223-956E-007C-E179EB345A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20183" y="4802068"/>
            <a:ext cx="1814975" cy="1814975"/>
          </a:xfrm>
          <a:prstGeom prst="rect">
            <a:avLst/>
          </a:prstGeom>
        </p:spPr>
      </p:pic>
    </p:spTree>
    <p:extLst>
      <p:ext uri="{BB962C8B-B14F-4D97-AF65-F5344CB8AC3E}">
        <p14:creationId xmlns:p14="http://schemas.microsoft.com/office/powerpoint/2010/main" val="19135909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8D1AA55E-40D5-461B-A5A8-4AE8AAB71B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9BE318B-960D-1E20-9D43-782BBBF409BA}"/>
              </a:ext>
            </a:extLst>
          </p:cNvPr>
          <p:cNvSpPr>
            <a:spLocks noGrp="1"/>
          </p:cNvSpPr>
          <p:nvPr>
            <p:ph type="title"/>
          </p:nvPr>
        </p:nvSpPr>
        <p:spPr>
          <a:xfrm>
            <a:off x="838200" y="1336390"/>
            <a:ext cx="6155988" cy="1182927"/>
          </a:xfrm>
        </p:spPr>
        <p:txBody>
          <a:bodyPr anchor="b">
            <a:normAutofit/>
          </a:bodyPr>
          <a:lstStyle/>
          <a:p>
            <a:r>
              <a:rPr lang="en-US" sz="5600" dirty="0"/>
              <a:t>Strategic Planning</a:t>
            </a:r>
            <a:endParaRPr lang="en-CA" sz="5600" dirty="0"/>
          </a:p>
        </p:txBody>
      </p:sp>
      <p:cxnSp>
        <p:nvCxnSpPr>
          <p:cNvPr id="29" name="Straight Connector 28">
            <a:extLst>
              <a:ext uri="{FF2B5EF4-FFF2-40B4-BE49-F238E27FC236}">
                <a16:creationId xmlns:a16="http://schemas.microsoft.com/office/drawing/2014/main" id="{7EB498BD-8089-4626-91EA-4978EBEF53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806470"/>
            <a:ext cx="7903723" cy="0"/>
          </a:xfrm>
          <a:prstGeom prst="line">
            <a:avLst/>
          </a:prstGeom>
          <a:ln w="25400" cap="sq">
            <a:gradFill flip="none" rotWithShape="1">
              <a:gsLst>
                <a:gs pos="0">
                  <a:schemeClr val="accent1"/>
                </a:gs>
                <a:gs pos="100000">
                  <a:schemeClr val="accent2"/>
                </a:gs>
              </a:gsLst>
              <a:lin ang="10800000" scaled="0"/>
              <a:tileRect/>
            </a:gradFill>
            <a:beve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D19D0B34-9519-C161-A16A-60D386C78607}"/>
              </a:ext>
            </a:extLst>
          </p:cNvPr>
          <p:cNvSpPr>
            <a:spLocks noGrp="1"/>
          </p:cNvSpPr>
          <p:nvPr>
            <p:ph idx="1"/>
          </p:nvPr>
        </p:nvSpPr>
        <p:spPr>
          <a:xfrm>
            <a:off x="803776" y="2829330"/>
            <a:ext cx="6190412" cy="3344459"/>
          </a:xfrm>
        </p:spPr>
        <p:txBody>
          <a:bodyPr anchor="t">
            <a:normAutofit/>
          </a:bodyPr>
          <a:lstStyle/>
          <a:p>
            <a:pPr lvl="1"/>
            <a:r>
              <a:rPr lang="en-US" sz="1700">
                <a:solidFill>
                  <a:schemeClr val="tx1">
                    <a:alpha val="80000"/>
                  </a:schemeClr>
                </a:solidFill>
                <a:latin typeface="Arial" panose="020B0604020202020204" pitchFamily="34" charset="0"/>
                <a:cs typeface="Arial" panose="020B0604020202020204" pitchFamily="34" charset="0"/>
              </a:rPr>
              <a:t>LiRN’s inaugural strategic plan is coming to an end.</a:t>
            </a:r>
          </a:p>
          <a:p>
            <a:pPr lvl="1"/>
            <a:r>
              <a:rPr lang="en-US" sz="1700">
                <a:solidFill>
                  <a:schemeClr val="tx1">
                    <a:alpha val="80000"/>
                  </a:schemeClr>
                </a:solidFill>
                <a:latin typeface="Arial" panose="020B0604020202020204" pitchFamily="34" charset="0"/>
                <a:cs typeface="Arial" panose="020B0604020202020204" pitchFamily="34" charset="0"/>
              </a:rPr>
              <a:t>We are embarking on creating a strategic plan for the next five years.</a:t>
            </a:r>
          </a:p>
          <a:p>
            <a:pPr lvl="1"/>
            <a:r>
              <a:rPr lang="en-US" sz="1700">
                <a:solidFill>
                  <a:schemeClr val="tx1">
                    <a:alpha val="80000"/>
                  </a:schemeClr>
                </a:solidFill>
                <a:latin typeface="Arial" panose="020B0604020202020204" pitchFamily="34" charset="0"/>
                <a:cs typeface="Arial" panose="020B0604020202020204" pitchFamily="34" charset="0"/>
              </a:rPr>
              <a:t>The planning process will include:</a:t>
            </a:r>
          </a:p>
          <a:p>
            <a:pPr lvl="2"/>
            <a:r>
              <a:rPr lang="en-US" sz="1700">
                <a:solidFill>
                  <a:schemeClr val="tx1">
                    <a:alpha val="80000"/>
                  </a:schemeClr>
                </a:solidFill>
                <a:latin typeface="Arial" panose="020B0604020202020204" pitchFamily="34" charset="0"/>
                <a:cs typeface="Arial" panose="020B0604020202020204" pitchFamily="34" charset="0"/>
              </a:rPr>
              <a:t>A user needs analysis survey aimed at end users and </a:t>
            </a:r>
            <a:r>
              <a:rPr lang="en-US" sz="1700" i="1">
                <a:solidFill>
                  <a:schemeClr val="tx1">
                    <a:alpha val="80000"/>
                  </a:schemeClr>
                </a:solidFill>
                <a:latin typeface="Arial" panose="020B0604020202020204" pitchFamily="34" charset="0"/>
                <a:cs typeface="Arial" panose="020B0604020202020204" pitchFamily="34" charset="0"/>
              </a:rPr>
              <a:t>potential </a:t>
            </a:r>
            <a:r>
              <a:rPr lang="en-US" sz="1700">
                <a:solidFill>
                  <a:schemeClr val="tx1">
                    <a:alpha val="80000"/>
                  </a:schemeClr>
                </a:solidFill>
                <a:latin typeface="Arial" panose="020B0604020202020204" pitchFamily="34" charset="0"/>
                <a:cs typeface="Arial" panose="020B0604020202020204" pitchFamily="34" charset="0"/>
              </a:rPr>
              <a:t>end users</a:t>
            </a:r>
          </a:p>
          <a:p>
            <a:pPr lvl="2"/>
            <a:r>
              <a:rPr lang="en-US" sz="1700">
                <a:solidFill>
                  <a:schemeClr val="tx1">
                    <a:alpha val="80000"/>
                  </a:schemeClr>
                </a:solidFill>
                <a:latin typeface="Arial" panose="020B0604020202020204" pitchFamily="34" charset="0"/>
                <a:cs typeface="Arial" panose="020B0604020202020204" pitchFamily="34" charset="0"/>
              </a:rPr>
              <a:t>A white paper on modern law libraries</a:t>
            </a:r>
          </a:p>
          <a:p>
            <a:pPr lvl="2"/>
            <a:r>
              <a:rPr lang="en-US" sz="1700">
                <a:solidFill>
                  <a:schemeClr val="tx1">
                    <a:alpha val="80000"/>
                  </a:schemeClr>
                </a:solidFill>
                <a:latin typeface="Arial" panose="020B0604020202020204" pitchFamily="34" charset="0"/>
                <a:cs typeface="Arial" panose="020B0604020202020204" pitchFamily="34" charset="0"/>
              </a:rPr>
              <a:t>Consultations with shareholders, associations, library staff, other legal organizations such as the Law Foundation of Ontario, and other stakeholders</a:t>
            </a:r>
          </a:p>
          <a:p>
            <a:pPr lvl="2"/>
            <a:r>
              <a:rPr lang="en-US" sz="1700">
                <a:solidFill>
                  <a:schemeClr val="tx1">
                    <a:alpha val="80000"/>
                  </a:schemeClr>
                </a:solidFill>
                <a:latin typeface="Arial" panose="020B0604020202020204" pitchFamily="34" charset="0"/>
                <a:cs typeface="Arial" panose="020B0604020202020204" pitchFamily="34" charset="0"/>
              </a:rPr>
              <a:t>A Board Retreat to finalize the plan</a:t>
            </a:r>
          </a:p>
        </p:txBody>
      </p:sp>
      <p:pic>
        <p:nvPicPr>
          <p:cNvPr id="5" name="Picture 4" descr="Close-up of chess pieces on a chessboard">
            <a:extLst>
              <a:ext uri="{FF2B5EF4-FFF2-40B4-BE49-F238E27FC236}">
                <a16:creationId xmlns:a16="http://schemas.microsoft.com/office/drawing/2014/main" id="{B6A49516-2D5E-7A01-845B-1B36306C145C}"/>
              </a:ext>
            </a:extLst>
          </p:cNvPr>
          <p:cNvPicPr>
            <a:picLocks noChangeAspect="1"/>
          </p:cNvPicPr>
          <p:nvPr/>
        </p:nvPicPr>
        <p:blipFill>
          <a:blip r:embed="rId2">
            <a:extLst>
              <a:ext uri="{28A0092B-C50C-407E-A947-70E740481C1C}">
                <a14:useLocalDpi xmlns:a14="http://schemas.microsoft.com/office/drawing/2010/main" val="0"/>
              </a:ext>
            </a:extLst>
          </a:blip>
          <a:srcRect l="16797" r="16797"/>
          <a:stretch/>
        </p:blipFill>
        <p:spPr>
          <a:xfrm>
            <a:off x="7572653" y="1978374"/>
            <a:ext cx="3548404" cy="3553426"/>
          </a:xfrm>
          <a:prstGeom prst="rect">
            <a:avLst/>
          </a:prstGeom>
        </p:spPr>
      </p:pic>
      <p:sp>
        <p:nvSpPr>
          <p:cNvPr id="31"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4552" y="1899284"/>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1"/>
          </a:solidFill>
          <a:ln w="603" cap="flat">
            <a:noFill/>
            <a:prstDash val="solid"/>
            <a:miter/>
          </a:ln>
        </p:spPr>
        <p:txBody>
          <a:bodyPr rtlCol="0" anchor="ctr"/>
          <a:lstStyle/>
          <a:p>
            <a:endParaRPr lang="en-US"/>
          </a:p>
        </p:txBody>
      </p:sp>
      <p:sp>
        <p:nvSpPr>
          <p:cNvPr id="33"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36862" y="2189928"/>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1"/>
          </a:solidFill>
          <a:ln w="422" cap="flat">
            <a:noFill/>
            <a:prstDash val="solid"/>
            <a:miter/>
          </a:ln>
        </p:spPr>
        <p:txBody>
          <a:bodyPr rtlCol="0" anchor="ctr"/>
          <a:lstStyle/>
          <a:p>
            <a:endParaRPr lang="en-US"/>
          </a:p>
        </p:txBody>
      </p:sp>
    </p:spTree>
    <p:extLst>
      <p:ext uri="{BB962C8B-B14F-4D97-AF65-F5344CB8AC3E}">
        <p14:creationId xmlns:p14="http://schemas.microsoft.com/office/powerpoint/2010/main" val="19934204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8D1AA55E-40D5-461B-A5A8-4AE8AAB71B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9BE318B-960D-1E20-9D43-782BBBF409BA}"/>
              </a:ext>
            </a:extLst>
          </p:cNvPr>
          <p:cNvSpPr>
            <a:spLocks noGrp="1"/>
          </p:cNvSpPr>
          <p:nvPr>
            <p:ph type="title"/>
          </p:nvPr>
        </p:nvSpPr>
        <p:spPr>
          <a:xfrm>
            <a:off x="838200" y="1336390"/>
            <a:ext cx="6155988" cy="1182927"/>
          </a:xfrm>
        </p:spPr>
        <p:txBody>
          <a:bodyPr anchor="b">
            <a:normAutofit/>
          </a:bodyPr>
          <a:lstStyle/>
          <a:p>
            <a:r>
              <a:rPr lang="en-US" sz="5600"/>
              <a:t>Marketing</a:t>
            </a:r>
            <a:endParaRPr lang="en-CA" sz="5600"/>
          </a:p>
        </p:txBody>
      </p:sp>
      <p:cxnSp>
        <p:nvCxnSpPr>
          <p:cNvPr id="29" name="Straight Connector 28">
            <a:extLst>
              <a:ext uri="{FF2B5EF4-FFF2-40B4-BE49-F238E27FC236}">
                <a16:creationId xmlns:a16="http://schemas.microsoft.com/office/drawing/2014/main" id="{7EB498BD-8089-4626-91EA-4978EBEF53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806470"/>
            <a:ext cx="7903723" cy="0"/>
          </a:xfrm>
          <a:prstGeom prst="line">
            <a:avLst/>
          </a:prstGeom>
          <a:ln w="25400" cap="sq">
            <a:gradFill flip="none" rotWithShape="1">
              <a:gsLst>
                <a:gs pos="0">
                  <a:schemeClr val="accent1"/>
                </a:gs>
                <a:gs pos="100000">
                  <a:schemeClr val="accent2"/>
                </a:gs>
              </a:gsLst>
              <a:lin ang="10800000" scaled="0"/>
              <a:tileRect/>
            </a:gradFill>
            <a:beve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D19D0B34-9519-C161-A16A-60D386C78607}"/>
              </a:ext>
            </a:extLst>
          </p:cNvPr>
          <p:cNvSpPr>
            <a:spLocks noGrp="1"/>
          </p:cNvSpPr>
          <p:nvPr>
            <p:ph idx="1"/>
          </p:nvPr>
        </p:nvSpPr>
        <p:spPr>
          <a:xfrm>
            <a:off x="803776" y="2829330"/>
            <a:ext cx="6190412" cy="3344459"/>
          </a:xfrm>
        </p:spPr>
        <p:txBody>
          <a:bodyPr anchor="t">
            <a:normAutofit/>
          </a:bodyPr>
          <a:lstStyle/>
          <a:p>
            <a:pPr lvl="1"/>
            <a:r>
              <a:rPr lang="en-US" sz="1700" dirty="0">
                <a:solidFill>
                  <a:schemeClr val="tx1">
                    <a:alpha val="80000"/>
                  </a:schemeClr>
                </a:solidFill>
                <a:latin typeface="Arial" panose="020B0604020202020204" pitchFamily="34" charset="0"/>
                <a:cs typeface="Arial" panose="020B0604020202020204" pitchFamily="34" charset="0"/>
              </a:rPr>
              <a:t>We need to get the word out about the great things that are happening at courthouse libraries. As we wrote in one flyer … it’s worth the drive to the library!</a:t>
            </a:r>
          </a:p>
          <a:p>
            <a:pPr lvl="1"/>
            <a:r>
              <a:rPr lang="en-US" sz="1700" dirty="0">
                <a:solidFill>
                  <a:schemeClr val="tx1">
                    <a:alpha val="80000"/>
                  </a:schemeClr>
                </a:solidFill>
                <a:latin typeface="Arial" panose="020B0604020202020204" pitchFamily="34" charset="0"/>
                <a:cs typeface="Arial" panose="020B0604020202020204" pitchFamily="34" charset="0"/>
              </a:rPr>
              <a:t>To that end, LiRN is working with a marketing firm under the Innovation and Access to Legal Resources project funded by The Law Foundation of Ontario</a:t>
            </a:r>
          </a:p>
          <a:p>
            <a:pPr lvl="1"/>
            <a:r>
              <a:rPr lang="en-US" sz="1700" dirty="0">
                <a:solidFill>
                  <a:schemeClr val="tx1">
                    <a:alpha val="80000"/>
                  </a:schemeClr>
                </a:solidFill>
                <a:latin typeface="Arial" panose="020B0604020202020204" pitchFamily="34" charset="0"/>
                <a:cs typeface="Arial" panose="020B0604020202020204" pitchFamily="34" charset="0"/>
              </a:rPr>
              <a:t>The first step: Creating a newsletter</a:t>
            </a:r>
          </a:p>
          <a:p>
            <a:pPr lvl="1"/>
            <a:r>
              <a:rPr lang="en-US" sz="1700" dirty="0">
                <a:solidFill>
                  <a:schemeClr val="tx1">
                    <a:alpha val="80000"/>
                  </a:schemeClr>
                </a:solidFill>
                <a:latin typeface="Arial" panose="020B0604020202020204" pitchFamily="34" charset="0"/>
                <a:cs typeface="Arial" panose="020B0604020202020204" pitchFamily="34" charset="0"/>
              </a:rPr>
              <a:t>Next step: Upping our social media game</a:t>
            </a:r>
          </a:p>
          <a:p>
            <a:pPr lvl="1"/>
            <a:r>
              <a:rPr lang="en-US" sz="1700" dirty="0">
                <a:solidFill>
                  <a:schemeClr val="tx1">
                    <a:alpha val="80000"/>
                  </a:schemeClr>
                </a:solidFill>
                <a:latin typeface="Arial" panose="020B0604020202020204" pitchFamily="34" charset="0"/>
                <a:cs typeface="Arial" panose="020B0604020202020204" pitchFamily="34" charset="0"/>
              </a:rPr>
              <a:t>We have also arranged a special rate for associations who want to work with marketing professionals. Contact Theresa (</a:t>
            </a:r>
            <a:r>
              <a:rPr lang="en-US" sz="1700" dirty="0" err="1">
                <a:solidFill>
                  <a:schemeClr val="tx1">
                    <a:alpha val="80000"/>
                  </a:schemeClr>
                </a:solidFill>
                <a:latin typeface="Arial" panose="020B0604020202020204" pitchFamily="34" charset="0"/>
                <a:cs typeface="Arial" panose="020B0604020202020204" pitchFamily="34" charset="0"/>
              </a:rPr>
              <a:t>tleitch</a:t>
            </a:r>
            <a:r>
              <a:rPr lang="en-US" sz="1700" dirty="0">
                <a:solidFill>
                  <a:schemeClr val="tx1">
                    <a:alpha val="80000"/>
                  </a:schemeClr>
                </a:solidFill>
                <a:latin typeface="Arial" panose="020B0604020202020204" pitchFamily="34" charset="0"/>
                <a:cs typeface="Arial" panose="020B0604020202020204" pitchFamily="34" charset="0"/>
              </a:rPr>
              <a:t> [at] lirn.ca) for more info</a:t>
            </a:r>
            <a:endParaRPr lang="en-CA" sz="1700" dirty="0">
              <a:solidFill>
                <a:schemeClr val="tx1">
                  <a:alpha val="80000"/>
                </a:schemeClr>
              </a:solidFill>
            </a:endParaRPr>
          </a:p>
        </p:txBody>
      </p:sp>
      <p:pic>
        <p:nvPicPr>
          <p:cNvPr id="5" name="Picture 4" descr="Man using megaphone">
            <a:extLst>
              <a:ext uri="{FF2B5EF4-FFF2-40B4-BE49-F238E27FC236}">
                <a16:creationId xmlns:a16="http://schemas.microsoft.com/office/drawing/2014/main" id="{B6A49516-2D5E-7A01-845B-1B36306C145C}"/>
              </a:ext>
            </a:extLst>
          </p:cNvPr>
          <p:cNvPicPr>
            <a:picLocks noChangeAspect="1"/>
          </p:cNvPicPr>
          <p:nvPr/>
        </p:nvPicPr>
        <p:blipFill>
          <a:blip r:embed="rId2">
            <a:extLst>
              <a:ext uri="{28A0092B-C50C-407E-A947-70E740481C1C}">
                <a14:useLocalDpi xmlns:a14="http://schemas.microsoft.com/office/drawing/2010/main" val="0"/>
              </a:ext>
            </a:extLst>
          </a:blip>
          <a:srcRect l="22696" r="10805" b="1"/>
          <a:stretch/>
        </p:blipFill>
        <p:spPr>
          <a:xfrm>
            <a:off x="7572653" y="1974208"/>
            <a:ext cx="3548404" cy="3561758"/>
          </a:xfrm>
          <a:prstGeom prst="rect">
            <a:avLst/>
          </a:prstGeom>
        </p:spPr>
      </p:pic>
      <p:sp>
        <p:nvSpPr>
          <p:cNvPr id="31"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4552" y="1899284"/>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1"/>
          </a:solidFill>
          <a:ln w="603" cap="flat">
            <a:noFill/>
            <a:prstDash val="solid"/>
            <a:miter/>
          </a:ln>
        </p:spPr>
        <p:txBody>
          <a:bodyPr rtlCol="0" anchor="ctr"/>
          <a:lstStyle/>
          <a:p>
            <a:endParaRPr lang="en-US"/>
          </a:p>
        </p:txBody>
      </p:sp>
      <p:sp>
        <p:nvSpPr>
          <p:cNvPr id="33"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36862" y="2189928"/>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1"/>
          </a:solidFill>
          <a:ln w="422" cap="flat">
            <a:noFill/>
            <a:prstDash val="solid"/>
            <a:miter/>
          </a:ln>
        </p:spPr>
        <p:txBody>
          <a:bodyPr rtlCol="0" anchor="ctr"/>
          <a:lstStyle/>
          <a:p>
            <a:endParaRPr lang="en-US"/>
          </a:p>
        </p:txBody>
      </p:sp>
    </p:spTree>
    <p:extLst>
      <p:ext uri="{BB962C8B-B14F-4D97-AF65-F5344CB8AC3E}">
        <p14:creationId xmlns:p14="http://schemas.microsoft.com/office/powerpoint/2010/main" val="13145302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E318B-960D-1E20-9D43-782BBBF409BA}"/>
              </a:ext>
            </a:extLst>
          </p:cNvPr>
          <p:cNvSpPr>
            <a:spLocks noGrp="1"/>
          </p:cNvSpPr>
          <p:nvPr>
            <p:ph type="title"/>
          </p:nvPr>
        </p:nvSpPr>
        <p:spPr/>
        <p:txBody>
          <a:bodyPr anchor="b">
            <a:normAutofit/>
          </a:bodyPr>
          <a:lstStyle/>
          <a:p>
            <a:r>
              <a:rPr lang="en-US" sz="5600"/>
              <a:t>Marketing</a:t>
            </a:r>
            <a:endParaRPr lang="en-CA" sz="5600"/>
          </a:p>
        </p:txBody>
      </p:sp>
      <p:sp>
        <p:nvSpPr>
          <p:cNvPr id="10" name="Content Placeholder 9">
            <a:extLst>
              <a:ext uri="{FF2B5EF4-FFF2-40B4-BE49-F238E27FC236}">
                <a16:creationId xmlns:a16="http://schemas.microsoft.com/office/drawing/2014/main" id="{CC0717D9-3EB3-D2B5-3190-F00C52D9D503}"/>
              </a:ext>
            </a:extLst>
          </p:cNvPr>
          <p:cNvSpPr>
            <a:spLocks noGrp="1"/>
          </p:cNvSpPr>
          <p:nvPr>
            <p:ph sz="half" idx="2"/>
          </p:nvPr>
        </p:nvSpPr>
        <p:spPr/>
        <p:txBody>
          <a:bodyPr>
            <a:normAutofit/>
          </a:bodyPr>
          <a:lstStyle/>
          <a:p>
            <a:endParaRPr lang="en-CA"/>
          </a:p>
        </p:txBody>
      </p:sp>
      <p:pic>
        <p:nvPicPr>
          <p:cNvPr id="12" name="Picture 11" descr="A torn paper with a qr code&#10;&#10;Description automatically generated">
            <a:extLst>
              <a:ext uri="{FF2B5EF4-FFF2-40B4-BE49-F238E27FC236}">
                <a16:creationId xmlns:a16="http://schemas.microsoft.com/office/drawing/2014/main" id="{8FAE2215-90B5-5DE1-8B2B-279EDD67A0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1132887"/>
            <a:ext cx="5578816" cy="5578816"/>
          </a:xfrm>
          <a:prstGeom prst="rect">
            <a:avLst/>
          </a:prstGeom>
        </p:spPr>
      </p:pic>
      <p:sp>
        <p:nvSpPr>
          <p:cNvPr id="11" name="Content Placeholder 2">
            <a:extLst>
              <a:ext uri="{FF2B5EF4-FFF2-40B4-BE49-F238E27FC236}">
                <a16:creationId xmlns:a16="http://schemas.microsoft.com/office/drawing/2014/main" id="{2B575945-0FB7-02CA-3DC5-C535FC7794FC}"/>
              </a:ext>
            </a:extLst>
          </p:cNvPr>
          <p:cNvSpPr>
            <a:spLocks noGrp="1"/>
          </p:cNvSpPr>
          <p:nvPr>
            <p:ph idx="1"/>
          </p:nvPr>
        </p:nvSpPr>
        <p:spPr>
          <a:xfrm>
            <a:off x="803776" y="2829330"/>
            <a:ext cx="4733424" cy="3344459"/>
          </a:xfrm>
        </p:spPr>
        <p:txBody>
          <a:bodyPr anchor="t">
            <a:normAutofit/>
          </a:bodyPr>
          <a:lstStyle/>
          <a:p>
            <a:pPr lvl="1"/>
            <a:r>
              <a:rPr lang="en-US" sz="1700" dirty="0">
                <a:solidFill>
                  <a:schemeClr val="tx1">
                    <a:alpha val="80000"/>
                  </a:schemeClr>
                </a:solidFill>
                <a:latin typeface="Arial" panose="020B0604020202020204" pitchFamily="34" charset="0"/>
                <a:cs typeface="Arial" panose="020B0604020202020204" pitchFamily="34" charset="0"/>
              </a:rPr>
              <a:t>Each edition of the newsletter features a different courthouse library</a:t>
            </a:r>
          </a:p>
          <a:p>
            <a:pPr lvl="1"/>
            <a:r>
              <a:rPr lang="en-US" sz="1700" dirty="0">
                <a:solidFill>
                  <a:schemeClr val="tx1">
                    <a:alpha val="80000"/>
                  </a:schemeClr>
                </a:solidFill>
                <a:latin typeface="Arial" panose="020B0604020202020204" pitchFamily="34" charset="0"/>
                <a:cs typeface="Arial" panose="020B0604020202020204" pitchFamily="34" charset="0"/>
              </a:rPr>
              <a:t>We also have a section for upcoming education events – let us know if you’d like to include any upcoming CPDs you are offering!</a:t>
            </a:r>
          </a:p>
          <a:p>
            <a:pPr lvl="1"/>
            <a:r>
              <a:rPr lang="en-US" sz="1700" dirty="0">
                <a:solidFill>
                  <a:schemeClr val="tx1">
                    <a:alpha val="80000"/>
                  </a:schemeClr>
                </a:solidFill>
                <a:latin typeface="Arial" panose="020B0604020202020204" pitchFamily="34" charset="0"/>
                <a:cs typeface="Arial" panose="020B0604020202020204" pitchFamily="34" charset="0"/>
              </a:rPr>
              <a:t>Share widely! </a:t>
            </a:r>
            <a:endParaRPr lang="en-CA" sz="1700" dirty="0">
              <a:solidFill>
                <a:schemeClr val="tx1">
                  <a:alpha val="80000"/>
                </a:schemeClr>
              </a:solidFill>
            </a:endParaRPr>
          </a:p>
        </p:txBody>
      </p:sp>
    </p:spTree>
    <p:extLst>
      <p:ext uri="{BB962C8B-B14F-4D97-AF65-F5344CB8AC3E}">
        <p14:creationId xmlns:p14="http://schemas.microsoft.com/office/powerpoint/2010/main" val="15486578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8D1AA55E-40D5-461B-A5A8-4AE8AAB71B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9BE318B-960D-1E20-9D43-782BBBF409BA}"/>
              </a:ext>
            </a:extLst>
          </p:cNvPr>
          <p:cNvSpPr>
            <a:spLocks noGrp="1"/>
          </p:cNvSpPr>
          <p:nvPr>
            <p:ph type="title"/>
          </p:nvPr>
        </p:nvSpPr>
        <p:spPr>
          <a:xfrm>
            <a:off x="838200" y="1336390"/>
            <a:ext cx="6155988" cy="1182927"/>
          </a:xfrm>
        </p:spPr>
        <p:txBody>
          <a:bodyPr anchor="b">
            <a:normAutofit/>
          </a:bodyPr>
          <a:lstStyle/>
          <a:p>
            <a:r>
              <a:rPr lang="en-US" sz="5600" dirty="0"/>
              <a:t>e-LiRN Evaluation</a:t>
            </a:r>
            <a:endParaRPr lang="en-CA" sz="5600" dirty="0"/>
          </a:p>
        </p:txBody>
      </p:sp>
      <p:cxnSp>
        <p:nvCxnSpPr>
          <p:cNvPr id="29" name="Straight Connector 28">
            <a:extLst>
              <a:ext uri="{FF2B5EF4-FFF2-40B4-BE49-F238E27FC236}">
                <a16:creationId xmlns:a16="http://schemas.microsoft.com/office/drawing/2014/main" id="{7EB498BD-8089-4626-91EA-4978EBEF53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806470"/>
            <a:ext cx="7903723" cy="0"/>
          </a:xfrm>
          <a:prstGeom prst="line">
            <a:avLst/>
          </a:prstGeom>
          <a:ln w="25400" cap="sq">
            <a:gradFill flip="none" rotWithShape="1">
              <a:gsLst>
                <a:gs pos="0">
                  <a:schemeClr val="accent1"/>
                </a:gs>
                <a:gs pos="100000">
                  <a:schemeClr val="accent2"/>
                </a:gs>
              </a:gsLst>
              <a:lin ang="10800000" scaled="0"/>
              <a:tileRect/>
            </a:gradFill>
            <a:beve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D19D0B34-9519-C161-A16A-60D386C78607}"/>
              </a:ext>
            </a:extLst>
          </p:cNvPr>
          <p:cNvSpPr>
            <a:spLocks noGrp="1"/>
          </p:cNvSpPr>
          <p:nvPr>
            <p:ph idx="1"/>
          </p:nvPr>
        </p:nvSpPr>
        <p:spPr>
          <a:xfrm>
            <a:off x="803776" y="2829330"/>
            <a:ext cx="6190412" cy="3344459"/>
          </a:xfrm>
        </p:spPr>
        <p:txBody>
          <a:bodyPr anchor="t">
            <a:normAutofit/>
          </a:bodyPr>
          <a:lstStyle/>
          <a:p>
            <a:pPr lvl="1"/>
            <a:r>
              <a:rPr lang="en-US" sz="2000">
                <a:solidFill>
                  <a:schemeClr val="tx1">
                    <a:alpha val="80000"/>
                  </a:schemeClr>
                </a:solidFill>
                <a:latin typeface="Arial" panose="020B0604020202020204" pitchFamily="34" charset="0"/>
                <a:cs typeface="Arial" panose="020B0604020202020204" pitchFamily="34" charset="0"/>
              </a:rPr>
              <a:t>In just a few years since we established e-LiRN in 2022 …</a:t>
            </a:r>
          </a:p>
          <a:p>
            <a:pPr lvl="2"/>
            <a:r>
              <a:rPr lang="en-US">
                <a:solidFill>
                  <a:schemeClr val="tx1">
                    <a:alpha val="80000"/>
                  </a:schemeClr>
                </a:solidFill>
                <a:latin typeface="Arial" panose="020B0604020202020204" pitchFamily="34" charset="0"/>
                <a:cs typeface="Arial" panose="020B0604020202020204" pitchFamily="34" charset="0"/>
              </a:rPr>
              <a:t>Electronic resource costs continue to grow</a:t>
            </a:r>
          </a:p>
          <a:p>
            <a:pPr lvl="2"/>
            <a:r>
              <a:rPr lang="en-US">
                <a:solidFill>
                  <a:schemeClr val="tx1">
                    <a:alpha val="80000"/>
                  </a:schemeClr>
                </a:solidFill>
                <a:latin typeface="Arial" panose="020B0604020202020204" pitchFamily="34" charset="0"/>
                <a:cs typeface="Arial" panose="020B0604020202020204" pitchFamily="34" charset="0"/>
              </a:rPr>
              <a:t>Demand for remote access is increasing</a:t>
            </a:r>
          </a:p>
          <a:p>
            <a:pPr lvl="2"/>
            <a:r>
              <a:rPr lang="en-US">
                <a:solidFill>
                  <a:schemeClr val="tx1">
                    <a:alpha val="80000"/>
                  </a:schemeClr>
                </a:solidFill>
                <a:latin typeface="Arial" panose="020B0604020202020204" pitchFamily="34" charset="0"/>
                <a:cs typeface="Arial" panose="020B0604020202020204" pitchFamily="34" charset="0"/>
              </a:rPr>
              <a:t>AI products are flooding the market</a:t>
            </a:r>
          </a:p>
          <a:p>
            <a:pPr lvl="1"/>
            <a:r>
              <a:rPr lang="en-US" sz="2000">
                <a:solidFill>
                  <a:schemeClr val="tx1">
                    <a:alpha val="80000"/>
                  </a:schemeClr>
                </a:solidFill>
                <a:latin typeface="Arial" panose="020B0604020202020204" pitchFamily="34" charset="0"/>
                <a:cs typeface="Arial" panose="020B0604020202020204" pitchFamily="34" charset="0"/>
              </a:rPr>
              <a:t>The user needs survey mentioned above as part of our strategic planning will also help us determine the next steps for e-LiRN</a:t>
            </a:r>
          </a:p>
        </p:txBody>
      </p:sp>
      <p:pic>
        <p:nvPicPr>
          <p:cNvPr id="7" name="Picture 6" descr="A logo for a computer program&#10;&#10;Description automatically generated with medium confidence">
            <a:extLst>
              <a:ext uri="{FF2B5EF4-FFF2-40B4-BE49-F238E27FC236}">
                <a16:creationId xmlns:a16="http://schemas.microsoft.com/office/drawing/2014/main" id="{F0E1CC3C-ADC6-E8E2-46DD-DF01DD354B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72653" y="1980885"/>
            <a:ext cx="3548404" cy="3548404"/>
          </a:xfrm>
          <a:prstGeom prst="rect">
            <a:avLst/>
          </a:prstGeom>
        </p:spPr>
      </p:pic>
      <p:sp>
        <p:nvSpPr>
          <p:cNvPr id="31"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4552" y="1899284"/>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1"/>
          </a:solidFill>
          <a:ln w="603" cap="flat">
            <a:noFill/>
            <a:prstDash val="solid"/>
            <a:miter/>
          </a:ln>
        </p:spPr>
        <p:txBody>
          <a:bodyPr rtlCol="0" anchor="ctr"/>
          <a:lstStyle/>
          <a:p>
            <a:endParaRPr lang="en-US"/>
          </a:p>
        </p:txBody>
      </p:sp>
      <p:sp>
        <p:nvSpPr>
          <p:cNvPr id="33"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36862" y="2189928"/>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1"/>
          </a:solidFill>
          <a:ln w="422" cap="flat">
            <a:noFill/>
            <a:prstDash val="solid"/>
            <a:miter/>
          </a:ln>
        </p:spPr>
        <p:txBody>
          <a:bodyPr rtlCol="0" anchor="ctr"/>
          <a:lstStyle/>
          <a:p>
            <a:endParaRPr lang="en-US"/>
          </a:p>
        </p:txBody>
      </p:sp>
    </p:spTree>
    <p:extLst>
      <p:ext uri="{BB962C8B-B14F-4D97-AF65-F5344CB8AC3E}">
        <p14:creationId xmlns:p14="http://schemas.microsoft.com/office/powerpoint/2010/main" val="41549938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8D1AA55E-40D5-461B-A5A8-4AE8AAB71B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9BE318B-960D-1E20-9D43-782BBBF409BA}"/>
              </a:ext>
            </a:extLst>
          </p:cNvPr>
          <p:cNvSpPr>
            <a:spLocks noGrp="1"/>
          </p:cNvSpPr>
          <p:nvPr>
            <p:ph type="title"/>
          </p:nvPr>
        </p:nvSpPr>
        <p:spPr>
          <a:xfrm>
            <a:off x="838200" y="1336390"/>
            <a:ext cx="6155988" cy="1182927"/>
          </a:xfrm>
        </p:spPr>
        <p:txBody>
          <a:bodyPr anchor="b">
            <a:noAutofit/>
          </a:bodyPr>
          <a:lstStyle/>
          <a:p>
            <a:r>
              <a:rPr lang="en-US" sz="5600" dirty="0"/>
              <a:t>Network Policy Conversations</a:t>
            </a:r>
            <a:endParaRPr lang="en-CA" sz="5600" dirty="0"/>
          </a:p>
        </p:txBody>
      </p:sp>
      <p:cxnSp>
        <p:nvCxnSpPr>
          <p:cNvPr id="30" name="Straight Connector 29">
            <a:extLst>
              <a:ext uri="{FF2B5EF4-FFF2-40B4-BE49-F238E27FC236}">
                <a16:creationId xmlns:a16="http://schemas.microsoft.com/office/drawing/2014/main" id="{7EB498BD-8089-4626-91EA-4978EBEF53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806470"/>
            <a:ext cx="7903723" cy="0"/>
          </a:xfrm>
          <a:prstGeom prst="line">
            <a:avLst/>
          </a:prstGeom>
          <a:ln w="25400" cap="sq">
            <a:gradFill flip="none" rotWithShape="1">
              <a:gsLst>
                <a:gs pos="0">
                  <a:schemeClr val="accent1"/>
                </a:gs>
                <a:gs pos="100000">
                  <a:schemeClr val="accent2"/>
                </a:gs>
              </a:gsLst>
              <a:lin ang="10800000" scaled="0"/>
              <a:tileRect/>
            </a:gradFill>
            <a:beve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D19D0B34-9519-C161-A16A-60D386C78607}"/>
              </a:ext>
            </a:extLst>
          </p:cNvPr>
          <p:cNvSpPr>
            <a:spLocks noGrp="1"/>
          </p:cNvSpPr>
          <p:nvPr>
            <p:ph idx="1"/>
          </p:nvPr>
        </p:nvSpPr>
        <p:spPr>
          <a:xfrm>
            <a:off x="803776" y="2829330"/>
            <a:ext cx="6190412" cy="3344459"/>
          </a:xfrm>
        </p:spPr>
        <p:txBody>
          <a:bodyPr anchor="t">
            <a:normAutofit lnSpcReduction="10000"/>
          </a:bodyPr>
          <a:lstStyle/>
          <a:p>
            <a:pPr lvl="1"/>
            <a:r>
              <a:rPr lang="en-US" sz="1600" dirty="0">
                <a:solidFill>
                  <a:schemeClr val="tx1">
                    <a:alpha val="80000"/>
                  </a:schemeClr>
                </a:solidFill>
                <a:latin typeface="Arial" panose="020B0604020202020204" pitchFamily="34" charset="0"/>
                <a:cs typeface="Arial" panose="020B0604020202020204" pitchFamily="34" charset="0"/>
              </a:rPr>
              <a:t>Two years ago, LiRN’s board adopted policies intended to clarify library services and management responsibilities</a:t>
            </a:r>
          </a:p>
          <a:p>
            <a:pPr lvl="1"/>
            <a:r>
              <a:rPr lang="en-US" sz="1600" dirty="0">
                <a:solidFill>
                  <a:schemeClr val="tx1">
                    <a:alpha val="80000"/>
                  </a:schemeClr>
                </a:solidFill>
                <a:latin typeface="Arial" panose="020B0604020202020204" pitchFamily="34" charset="0"/>
                <a:cs typeface="Arial" panose="020B0604020202020204" pitchFamily="34" charset="0"/>
              </a:rPr>
              <a:t>The policies included a two-year transitional period followed by a review</a:t>
            </a:r>
          </a:p>
          <a:p>
            <a:pPr lvl="1"/>
            <a:r>
              <a:rPr lang="en-US" sz="1600" dirty="0">
                <a:solidFill>
                  <a:schemeClr val="tx1">
                    <a:alpha val="80000"/>
                  </a:schemeClr>
                </a:solidFill>
                <a:latin typeface="Arial" panose="020B0604020202020204" pitchFamily="34" charset="0"/>
                <a:cs typeface="Arial" panose="020B0604020202020204" pitchFamily="34" charset="0"/>
              </a:rPr>
              <a:t>We determined that the most effective way to collect information necessary for the review is one-on-one meetings with association presidents</a:t>
            </a:r>
          </a:p>
          <a:p>
            <a:pPr lvl="1"/>
            <a:r>
              <a:rPr lang="en-US" sz="1600" dirty="0">
                <a:solidFill>
                  <a:schemeClr val="tx1">
                    <a:alpha val="80000"/>
                  </a:schemeClr>
                </a:solidFill>
                <a:latin typeface="Arial" panose="020B0604020202020204" pitchFamily="34" charset="0"/>
                <a:cs typeface="Arial" panose="020B0604020202020204" pitchFamily="34" charset="0"/>
              </a:rPr>
              <a:t>Watch for the LiRN update coming in December – it will include a link to schedule a meeting between the association president (or their delegate) and LiRN’s Managing Director to discuss the policy</a:t>
            </a:r>
          </a:p>
          <a:p>
            <a:pPr lvl="1"/>
            <a:r>
              <a:rPr lang="en-US" sz="1600" dirty="0">
                <a:solidFill>
                  <a:schemeClr val="tx1">
                    <a:alpha val="80000"/>
                  </a:schemeClr>
                </a:solidFill>
                <a:latin typeface="Arial" panose="020B0604020202020204" pitchFamily="34" charset="0"/>
                <a:cs typeface="Arial" panose="020B0604020202020204" pitchFamily="34" charset="0"/>
              </a:rPr>
              <a:t>LiRN’s board has extended the transitional period for these policies to three years to allow time for these meetings to take place</a:t>
            </a:r>
          </a:p>
        </p:txBody>
      </p:sp>
      <p:pic>
        <p:nvPicPr>
          <p:cNvPr id="5" name="Picture 4" descr="Two people with speech bubbles">
            <a:extLst>
              <a:ext uri="{FF2B5EF4-FFF2-40B4-BE49-F238E27FC236}">
                <a16:creationId xmlns:a16="http://schemas.microsoft.com/office/drawing/2014/main" id="{54B9FB72-9C7B-2BF8-4AF5-41AA79893A64}"/>
              </a:ext>
            </a:extLst>
          </p:cNvPr>
          <p:cNvPicPr>
            <a:picLocks noChangeAspect="1"/>
          </p:cNvPicPr>
          <p:nvPr/>
        </p:nvPicPr>
        <p:blipFill>
          <a:blip r:embed="rId2">
            <a:extLst>
              <a:ext uri="{28A0092B-C50C-407E-A947-70E740481C1C}">
                <a14:useLocalDpi xmlns:a14="http://schemas.microsoft.com/office/drawing/2010/main" val="0"/>
              </a:ext>
            </a:extLst>
          </a:blip>
          <a:srcRect l="3851" r="5298"/>
          <a:stretch/>
        </p:blipFill>
        <p:spPr>
          <a:xfrm>
            <a:off x="7704292" y="1336390"/>
            <a:ext cx="3285126" cy="4837394"/>
          </a:xfrm>
          <a:prstGeom prst="rect">
            <a:avLst/>
          </a:prstGeom>
        </p:spPr>
      </p:pic>
      <p:sp>
        <p:nvSpPr>
          <p:cNvPr id="32"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4552" y="1899284"/>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1"/>
          </a:solidFill>
          <a:ln w="603" cap="flat">
            <a:noFill/>
            <a:prstDash val="solid"/>
            <a:miter/>
          </a:ln>
        </p:spPr>
        <p:txBody>
          <a:bodyPr rtlCol="0" anchor="ctr"/>
          <a:lstStyle/>
          <a:p>
            <a:endParaRPr lang="en-US"/>
          </a:p>
        </p:txBody>
      </p:sp>
      <p:sp>
        <p:nvSpPr>
          <p:cNvPr id="34"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36862" y="2189928"/>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1"/>
          </a:solidFill>
          <a:ln w="422" cap="flat">
            <a:noFill/>
            <a:prstDash val="solid"/>
            <a:miter/>
          </a:ln>
        </p:spPr>
        <p:txBody>
          <a:bodyPr rtlCol="0" anchor="ctr"/>
          <a:lstStyle/>
          <a:p>
            <a:endParaRPr lang="en-US"/>
          </a:p>
        </p:txBody>
      </p:sp>
    </p:spTree>
    <p:extLst>
      <p:ext uri="{BB962C8B-B14F-4D97-AF65-F5344CB8AC3E}">
        <p14:creationId xmlns:p14="http://schemas.microsoft.com/office/powerpoint/2010/main" val="15672501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Content Placeholder 5" descr="People at work">
            <a:extLst>
              <a:ext uri="{FF2B5EF4-FFF2-40B4-BE49-F238E27FC236}">
                <a16:creationId xmlns:a16="http://schemas.microsoft.com/office/drawing/2014/main" id="{889865CA-7A3E-F07F-9B5B-C5F1E0E90859}"/>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t="2099" b="2099"/>
          <a:stretch/>
        </p:blipFill>
        <p:spPr>
          <a:xfrm>
            <a:off x="20" y="10"/>
            <a:ext cx="12191980" cy="6857990"/>
          </a:xfrm>
          <a:prstGeom prst="rect">
            <a:avLst/>
          </a:prstGeom>
          <a:ln>
            <a:noFill/>
          </a:ln>
        </p:spPr>
      </p:pic>
      <p:sp>
        <p:nvSpPr>
          <p:cNvPr id="37" name="Rectangle 36">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85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455DB5A-DED1-AAFE-0632-26A3D3F71760}"/>
              </a:ext>
            </a:extLst>
          </p:cNvPr>
          <p:cNvSpPr>
            <a:spLocks noGrp="1"/>
          </p:cNvSpPr>
          <p:nvPr>
            <p:ph type="title"/>
          </p:nvPr>
        </p:nvSpPr>
        <p:spPr>
          <a:xfrm>
            <a:off x="-3039" y="425950"/>
            <a:ext cx="12191796" cy="744836"/>
          </a:xfrm>
        </p:spPr>
        <p:txBody>
          <a:bodyPr vert="horz" lIns="91440" tIns="45720" rIns="91440" bIns="45720" rtlCol="0" anchor="ctr">
            <a:normAutofit/>
          </a:bodyPr>
          <a:lstStyle/>
          <a:p>
            <a:pPr algn="ctr"/>
            <a:r>
              <a:rPr lang="en-US" sz="3600" b="1" dirty="0">
                <a:solidFill>
                  <a:schemeClr val="tx1">
                    <a:lumMod val="85000"/>
                    <a:lumOff val="15000"/>
                  </a:schemeClr>
                </a:solidFill>
              </a:rPr>
              <a:t>Innovation and Equity of Access to Legal Information Project</a:t>
            </a:r>
            <a:endParaRPr lang="en-US" dirty="0">
              <a:solidFill>
                <a:schemeClr val="tx1">
                  <a:lumMod val="85000"/>
                  <a:lumOff val="15000"/>
                </a:schemeClr>
              </a:solidFill>
            </a:endParaRPr>
          </a:p>
        </p:txBody>
      </p:sp>
      <p:cxnSp>
        <p:nvCxnSpPr>
          <p:cNvPr id="39" name="Straight Connector 38">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35069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24356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220588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9" name="Slide Background">
            <a:extLst>
              <a:ext uri="{FF2B5EF4-FFF2-40B4-BE49-F238E27FC236}">
                <a16:creationId xmlns:a16="http://schemas.microsoft.com/office/drawing/2014/main" id="{FE1EC756-41E9-4FD6-AD48-EF46A28137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48" name="Rectangle 47">
            <a:extLst>
              <a:ext uri="{FF2B5EF4-FFF2-40B4-BE49-F238E27FC236}">
                <a16:creationId xmlns:a16="http://schemas.microsoft.com/office/drawing/2014/main" id="{E66F6371-9EA5-9354-29DC-1D07B921F7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290"/>
            <a:ext cx="12192000" cy="1733407"/>
          </a:xfrm>
          <a:prstGeom prst="rect">
            <a:avLst/>
          </a:prstGeom>
          <a:ln>
            <a:noFill/>
          </a:ln>
          <a:effectLst>
            <a:outerShdw blurRad="254000" dist="38100" dir="5460000" sx="94000" sy="94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9BE318B-960D-1E20-9D43-782BBBF409BA}"/>
              </a:ext>
            </a:extLst>
          </p:cNvPr>
          <p:cNvSpPr>
            <a:spLocks noGrp="1"/>
          </p:cNvSpPr>
          <p:nvPr>
            <p:ph type="title"/>
          </p:nvPr>
        </p:nvSpPr>
        <p:spPr>
          <a:xfrm>
            <a:off x="761995" y="307447"/>
            <a:ext cx="10693884" cy="1109932"/>
          </a:xfrm>
        </p:spPr>
        <p:txBody>
          <a:bodyPr vert="horz" lIns="91440" tIns="45720" rIns="91440" bIns="45720" rtlCol="0">
            <a:normAutofit/>
          </a:bodyPr>
          <a:lstStyle/>
          <a:p>
            <a:r>
              <a:rPr lang="en-US" sz="3700" dirty="0"/>
              <a:t>Innovation and Equity of Access to Legal Information Project</a:t>
            </a:r>
          </a:p>
        </p:txBody>
      </p:sp>
      <p:pic>
        <p:nvPicPr>
          <p:cNvPr id="5" name="Picture 4" descr="A black and purple logo&#10;&#10;Description automatically generated">
            <a:extLst>
              <a:ext uri="{FF2B5EF4-FFF2-40B4-BE49-F238E27FC236}">
                <a16:creationId xmlns:a16="http://schemas.microsoft.com/office/drawing/2014/main" id="{54B9FB72-9C7B-2BF8-4AF5-41AA79893A64}"/>
              </a:ext>
            </a:extLst>
          </p:cNvPr>
          <p:cNvPicPr>
            <a:picLocks noChangeAspect="1"/>
          </p:cNvPicPr>
          <p:nvPr/>
        </p:nvPicPr>
        <p:blipFill>
          <a:blip r:embed="rId2">
            <a:extLst>
              <a:ext uri="{28A0092B-C50C-407E-A947-70E740481C1C}">
                <a14:useLocalDpi xmlns:a14="http://schemas.microsoft.com/office/drawing/2010/main" val="0"/>
              </a:ext>
            </a:extLst>
          </a:blip>
          <a:srcRect t="7955" b="7955"/>
          <a:stretch/>
        </p:blipFill>
        <p:spPr>
          <a:xfrm>
            <a:off x="736122" y="2988678"/>
            <a:ext cx="5804955" cy="2513914"/>
          </a:xfrm>
          <a:prstGeom prst="rect">
            <a:avLst/>
          </a:prstGeom>
        </p:spPr>
      </p:pic>
      <p:sp>
        <p:nvSpPr>
          <p:cNvPr id="3" name="Content Placeholder 2">
            <a:extLst>
              <a:ext uri="{FF2B5EF4-FFF2-40B4-BE49-F238E27FC236}">
                <a16:creationId xmlns:a16="http://schemas.microsoft.com/office/drawing/2014/main" id="{D19D0B34-9519-C161-A16A-60D386C78607}"/>
              </a:ext>
            </a:extLst>
          </p:cNvPr>
          <p:cNvSpPr>
            <a:spLocks noGrp="1"/>
          </p:cNvSpPr>
          <p:nvPr>
            <p:ph idx="1"/>
          </p:nvPr>
        </p:nvSpPr>
        <p:spPr>
          <a:xfrm>
            <a:off x="7190509" y="2357888"/>
            <a:ext cx="4265370" cy="3902635"/>
          </a:xfrm>
        </p:spPr>
        <p:txBody>
          <a:bodyPr vert="horz" lIns="91440" tIns="45720" rIns="91440" bIns="45720" rtlCol="0" anchor="ctr">
            <a:normAutofit/>
          </a:bodyPr>
          <a:lstStyle/>
          <a:p>
            <a:pPr marL="0" lvl="1" indent="0">
              <a:spcBef>
                <a:spcPts val="1000"/>
              </a:spcBef>
              <a:buNone/>
            </a:pPr>
            <a:r>
              <a:rPr lang="en-US" sz="2000" dirty="0"/>
              <a:t>Thanks to </a:t>
            </a:r>
            <a:r>
              <a:rPr lang="en-US" sz="2000" dirty="0">
                <a:hlinkClick r:id="rId3"/>
              </a:rPr>
              <a:t>The Law Foundation of Ontario</a:t>
            </a:r>
            <a:r>
              <a:rPr lang="en-US" sz="2000" dirty="0"/>
              <a:t> for funding this project!</a:t>
            </a:r>
          </a:p>
        </p:txBody>
      </p:sp>
    </p:spTree>
    <p:extLst>
      <p:ext uri="{BB962C8B-B14F-4D97-AF65-F5344CB8AC3E}">
        <p14:creationId xmlns:p14="http://schemas.microsoft.com/office/powerpoint/2010/main" val="4079807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6000"/>
            <a:lum/>
          </a:blip>
          <a:srcRect/>
          <a:stretch>
            <a:fillRect t="-63000" b="-63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DFED8-8D05-1BCF-CF9D-50CE638DDF66}"/>
              </a:ext>
            </a:extLst>
          </p:cNvPr>
          <p:cNvSpPr>
            <a:spLocks noGrp="1"/>
          </p:cNvSpPr>
          <p:nvPr>
            <p:ph type="title"/>
          </p:nvPr>
        </p:nvSpPr>
        <p:spPr/>
        <p:txBody>
          <a:bodyPr/>
          <a:lstStyle/>
          <a:p>
            <a:r>
              <a:rPr lang="en-US" dirty="0"/>
              <a:t>Innovation Sandbox</a:t>
            </a:r>
            <a:endParaRPr lang="en-CA" dirty="0"/>
          </a:p>
        </p:txBody>
      </p:sp>
      <p:graphicFrame>
        <p:nvGraphicFramePr>
          <p:cNvPr id="10" name="Content Placeholder 2">
            <a:extLst>
              <a:ext uri="{FF2B5EF4-FFF2-40B4-BE49-F238E27FC236}">
                <a16:creationId xmlns:a16="http://schemas.microsoft.com/office/drawing/2014/main" id="{2EB60F06-EAF6-5AC3-1274-661480A362FD}"/>
              </a:ext>
            </a:extLst>
          </p:cNvPr>
          <p:cNvGraphicFramePr>
            <a:graphicFrameLocks noGrp="1"/>
          </p:cNvGraphicFramePr>
          <p:nvPr>
            <p:ph idx="1"/>
            <p:extLst>
              <p:ext uri="{D42A27DB-BD31-4B8C-83A1-F6EECF244321}">
                <p14:modId xmlns:p14="http://schemas.microsoft.com/office/powerpoint/2010/main" val="1886866997"/>
              </p:ext>
            </p:extLst>
          </p:nvPr>
        </p:nvGraphicFramePr>
        <p:xfrm>
          <a:off x="838200" y="1825625"/>
          <a:ext cx="7477897"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descr="A qr code on a white background&#10;&#10;Description automatically generated">
            <a:extLst>
              <a:ext uri="{FF2B5EF4-FFF2-40B4-BE49-F238E27FC236}">
                <a16:creationId xmlns:a16="http://schemas.microsoft.com/office/drawing/2014/main" id="{CDCB0E91-C2E7-1DE0-F1A5-4023F9EFC27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603465" y="3429000"/>
            <a:ext cx="2585510" cy="2585510"/>
          </a:xfrm>
          <a:prstGeom prst="rect">
            <a:avLst/>
          </a:prstGeom>
        </p:spPr>
      </p:pic>
    </p:spTree>
    <p:extLst>
      <p:ext uri="{BB962C8B-B14F-4D97-AF65-F5344CB8AC3E}">
        <p14:creationId xmlns:p14="http://schemas.microsoft.com/office/powerpoint/2010/main" val="34037831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8D1AA55E-40D5-461B-A5A8-4AE8AAB71B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55B830F-8FF2-9977-2DBB-E45DF6B5777A}"/>
              </a:ext>
            </a:extLst>
          </p:cNvPr>
          <p:cNvSpPr>
            <a:spLocks noGrp="1"/>
          </p:cNvSpPr>
          <p:nvPr>
            <p:ph type="title"/>
          </p:nvPr>
        </p:nvSpPr>
        <p:spPr>
          <a:xfrm>
            <a:off x="838200" y="1336390"/>
            <a:ext cx="6155988" cy="1182927"/>
          </a:xfrm>
        </p:spPr>
        <p:txBody>
          <a:bodyPr anchor="b">
            <a:normAutofit/>
          </a:bodyPr>
          <a:lstStyle/>
          <a:p>
            <a:r>
              <a:rPr lang="en-US" sz="5600" b="1"/>
              <a:t>Update Agenda</a:t>
            </a:r>
            <a:endParaRPr lang="en-CA" sz="5600" b="1"/>
          </a:p>
        </p:txBody>
      </p:sp>
      <p:cxnSp>
        <p:nvCxnSpPr>
          <p:cNvPr id="22" name="Straight Connector 21">
            <a:extLst>
              <a:ext uri="{FF2B5EF4-FFF2-40B4-BE49-F238E27FC236}">
                <a16:creationId xmlns:a16="http://schemas.microsoft.com/office/drawing/2014/main" id="{7EB498BD-8089-4626-91EA-4978EBEF53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806470"/>
            <a:ext cx="7903723" cy="0"/>
          </a:xfrm>
          <a:prstGeom prst="line">
            <a:avLst/>
          </a:prstGeom>
          <a:ln w="25400" cap="sq">
            <a:gradFill flip="none" rotWithShape="1">
              <a:gsLst>
                <a:gs pos="0">
                  <a:schemeClr val="accent1"/>
                </a:gs>
                <a:gs pos="100000">
                  <a:schemeClr val="accent2"/>
                </a:gs>
              </a:gsLst>
              <a:lin ang="10800000" scaled="0"/>
              <a:tileRect/>
            </a:gradFill>
            <a:beve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1045CFB2-8036-E671-4E5A-192ACA27EA6F}"/>
              </a:ext>
            </a:extLst>
          </p:cNvPr>
          <p:cNvSpPr>
            <a:spLocks noGrp="1"/>
          </p:cNvSpPr>
          <p:nvPr>
            <p:ph idx="1"/>
          </p:nvPr>
        </p:nvSpPr>
        <p:spPr>
          <a:xfrm>
            <a:off x="803776" y="2829330"/>
            <a:ext cx="6190412" cy="3344459"/>
          </a:xfrm>
        </p:spPr>
        <p:txBody>
          <a:bodyPr numCol="1" anchor="t">
            <a:normAutofit/>
          </a:bodyPr>
          <a:lstStyle/>
          <a:p>
            <a:r>
              <a:rPr lang="en-US" sz="2000" dirty="0">
                <a:solidFill>
                  <a:schemeClr val="tx1">
                    <a:alpha val="80000"/>
                  </a:schemeClr>
                </a:solidFill>
                <a:latin typeface="Arial" panose="020B0604020202020204" pitchFamily="34" charset="0"/>
                <a:cs typeface="Arial" panose="020B0604020202020204" pitchFamily="34" charset="0"/>
              </a:rPr>
              <a:t>Message from the Managing Director</a:t>
            </a:r>
          </a:p>
          <a:p>
            <a:r>
              <a:rPr lang="en-US" sz="2000" dirty="0">
                <a:solidFill>
                  <a:schemeClr val="tx1">
                    <a:alpha val="80000"/>
                  </a:schemeClr>
                </a:solidFill>
                <a:latin typeface="Arial" panose="020B0604020202020204" pitchFamily="34" charset="0"/>
                <a:cs typeface="Arial" panose="020B0604020202020204" pitchFamily="34" charset="0"/>
              </a:rPr>
              <a:t>Call for Applications for LiRN’s Board</a:t>
            </a:r>
          </a:p>
          <a:p>
            <a:r>
              <a:rPr lang="en-US" sz="2000" dirty="0">
                <a:solidFill>
                  <a:schemeClr val="tx1">
                    <a:alpha val="80000"/>
                  </a:schemeClr>
                </a:solidFill>
                <a:latin typeface="Arial" panose="020B0604020202020204" pitchFamily="34" charset="0"/>
                <a:cs typeface="Arial" panose="020B0604020202020204" pitchFamily="34" charset="0"/>
              </a:rPr>
              <a:t>2025 LiRN Budget: News from Convocation</a:t>
            </a:r>
          </a:p>
          <a:p>
            <a:r>
              <a:rPr lang="en-US" sz="2000" dirty="0">
                <a:solidFill>
                  <a:schemeClr val="tx1">
                    <a:alpha val="80000"/>
                  </a:schemeClr>
                </a:solidFill>
                <a:latin typeface="Arial" panose="020B0604020202020204" pitchFamily="34" charset="0"/>
                <a:cs typeface="Arial" panose="020B0604020202020204" pitchFamily="34" charset="0"/>
              </a:rPr>
              <a:t>Gearing up for the 2026 Budget </a:t>
            </a:r>
          </a:p>
          <a:p>
            <a:r>
              <a:rPr lang="en-US" sz="2000" dirty="0">
                <a:solidFill>
                  <a:schemeClr val="tx1">
                    <a:alpha val="80000"/>
                  </a:schemeClr>
                </a:solidFill>
                <a:latin typeface="Arial" panose="020B0604020202020204" pitchFamily="34" charset="0"/>
                <a:cs typeface="Arial" panose="020B0604020202020204" pitchFamily="34" charset="0"/>
              </a:rPr>
              <a:t>2025 Priorities</a:t>
            </a:r>
          </a:p>
          <a:p>
            <a:r>
              <a:rPr lang="en-US" sz="2000" dirty="0">
                <a:solidFill>
                  <a:schemeClr val="tx1">
                    <a:alpha val="80000"/>
                  </a:schemeClr>
                </a:solidFill>
                <a:latin typeface="Arial" panose="020B0604020202020204" pitchFamily="34" charset="0"/>
                <a:cs typeface="Arial" panose="020B0604020202020204" pitchFamily="34" charset="0"/>
              </a:rPr>
              <a:t>Innovation and Equity of Access to Legal Information Update</a:t>
            </a:r>
          </a:p>
          <a:p>
            <a:r>
              <a:rPr lang="en-US" sz="2000" dirty="0">
                <a:solidFill>
                  <a:schemeClr val="tx1">
                    <a:alpha val="80000"/>
                  </a:schemeClr>
                </a:solidFill>
                <a:latin typeface="Arial" panose="020B0604020202020204" pitchFamily="34" charset="0"/>
                <a:cs typeface="Arial" panose="020B0604020202020204" pitchFamily="34" charset="0"/>
              </a:rPr>
              <a:t>Q &amp; A</a:t>
            </a:r>
          </a:p>
          <a:p>
            <a:pPr marL="0" indent="0">
              <a:buNone/>
            </a:pPr>
            <a:endParaRPr lang="en-US" sz="1300" dirty="0">
              <a:solidFill>
                <a:schemeClr val="tx1">
                  <a:alpha val="80000"/>
                </a:schemeClr>
              </a:solidFill>
              <a:latin typeface="Arial" panose="020B0604020202020204" pitchFamily="34" charset="0"/>
              <a:cs typeface="Arial" panose="020B0604020202020204" pitchFamily="34" charset="0"/>
            </a:endParaRPr>
          </a:p>
          <a:p>
            <a:pPr lvl="1"/>
            <a:endParaRPr lang="en-US" sz="1300" dirty="0">
              <a:solidFill>
                <a:schemeClr val="tx1">
                  <a:alpha val="80000"/>
                </a:schemeClr>
              </a:solidFill>
              <a:latin typeface="Arial" panose="020B0604020202020204" pitchFamily="34" charset="0"/>
              <a:cs typeface="Arial" panose="020B0604020202020204" pitchFamily="34" charset="0"/>
            </a:endParaRPr>
          </a:p>
          <a:p>
            <a:pPr lvl="1"/>
            <a:endParaRPr lang="en-US" sz="1300" dirty="0">
              <a:solidFill>
                <a:schemeClr val="tx1">
                  <a:alpha val="80000"/>
                </a:schemeClr>
              </a:solidFill>
              <a:latin typeface="Arial" panose="020B0604020202020204" pitchFamily="34" charset="0"/>
              <a:cs typeface="Arial" panose="020B0604020202020204" pitchFamily="34" charset="0"/>
            </a:endParaRPr>
          </a:p>
          <a:p>
            <a:pPr lvl="1"/>
            <a:endParaRPr lang="en-US" sz="1300" dirty="0">
              <a:solidFill>
                <a:schemeClr val="tx1">
                  <a:alpha val="80000"/>
                </a:schemeClr>
              </a:solidFill>
              <a:latin typeface="Arial" panose="020B0604020202020204" pitchFamily="34" charset="0"/>
              <a:cs typeface="Arial" panose="020B0604020202020204" pitchFamily="34" charset="0"/>
            </a:endParaRPr>
          </a:p>
          <a:p>
            <a:pPr lvl="1"/>
            <a:endParaRPr lang="en-US" sz="1300" dirty="0">
              <a:solidFill>
                <a:schemeClr val="tx1">
                  <a:alpha val="80000"/>
                </a:schemeClr>
              </a:solidFill>
              <a:latin typeface="Arial" panose="020B0604020202020204" pitchFamily="34" charset="0"/>
              <a:cs typeface="Arial" panose="020B0604020202020204" pitchFamily="34" charset="0"/>
            </a:endParaRPr>
          </a:p>
        </p:txBody>
      </p:sp>
      <p:pic>
        <p:nvPicPr>
          <p:cNvPr id="9" name="Graphic 8" descr="Check List">
            <a:extLst>
              <a:ext uri="{FF2B5EF4-FFF2-40B4-BE49-F238E27FC236}">
                <a16:creationId xmlns:a16="http://schemas.microsoft.com/office/drawing/2014/main" id="{783F0BA0-1EFC-7D44-C3CA-2B56733337E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572653" y="1980885"/>
            <a:ext cx="3548404" cy="3548404"/>
          </a:xfrm>
          <a:prstGeom prst="rect">
            <a:avLst/>
          </a:prstGeom>
        </p:spPr>
      </p:pic>
      <p:sp>
        <p:nvSpPr>
          <p:cNvPr id="23"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4552" y="1899284"/>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1"/>
          </a:solidFill>
          <a:ln w="603"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14F40"/>
              </a:solidFill>
              <a:effectLst/>
              <a:uLnTx/>
              <a:uFillTx/>
              <a:latin typeface="Calibri" panose="020F0502020204030204"/>
              <a:ea typeface="+mn-ea"/>
              <a:cs typeface="+mn-cs"/>
            </a:endParaRPr>
          </a:p>
        </p:txBody>
      </p:sp>
      <p:sp>
        <p:nvSpPr>
          <p:cNvPr id="20"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36862" y="2189928"/>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1"/>
          </a:solidFill>
          <a:ln w="422"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14F4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89905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6" name="Rectangle 135">
            <a:extLst>
              <a:ext uri="{FF2B5EF4-FFF2-40B4-BE49-F238E27FC236}">
                <a16:creationId xmlns:a16="http://schemas.microsoft.com/office/drawing/2014/main" id="{5EF17487-C386-4F99-B5EB-4FD3DF4236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Freeform: Shape 137">
            <a:extLst>
              <a:ext uri="{FF2B5EF4-FFF2-40B4-BE49-F238E27FC236}">
                <a16:creationId xmlns:a16="http://schemas.microsoft.com/office/drawing/2014/main" id="{A0DE92DF-4769-4DE9-93FD-EE31271850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0" y="0"/>
            <a:ext cx="7472381" cy="6858000"/>
          </a:xfrm>
          <a:custGeom>
            <a:avLst/>
            <a:gdLst>
              <a:gd name="connsiteX0" fmla="*/ 1232666 w 7472381"/>
              <a:gd name="connsiteY0" fmla="*/ 0 h 6886575"/>
              <a:gd name="connsiteX1" fmla="*/ 7472381 w 7472381"/>
              <a:gd name="connsiteY1" fmla="*/ 0 h 6886575"/>
              <a:gd name="connsiteX2" fmla="*/ 7472381 w 7472381"/>
              <a:gd name="connsiteY2" fmla="*/ 814388 h 6886575"/>
              <a:gd name="connsiteX3" fmla="*/ 7472381 w 7472381"/>
              <a:gd name="connsiteY3" fmla="*/ 6411516 h 6886575"/>
              <a:gd name="connsiteX4" fmla="*/ 7472381 w 7472381"/>
              <a:gd name="connsiteY4" fmla="*/ 6886575 h 6886575"/>
              <a:gd name="connsiteX5" fmla="*/ 6992676 w 7472381"/>
              <a:gd name="connsiteY5" fmla="*/ 6886575 h 6886575"/>
              <a:gd name="connsiteX6" fmla="*/ 1946893 w 7472381"/>
              <a:gd name="connsiteY6" fmla="*/ 6886575 h 6886575"/>
              <a:gd name="connsiteX7" fmla="*/ 1506276 w 7472381"/>
              <a:gd name="connsiteY7" fmla="*/ 6686550 h 6886575"/>
              <a:gd name="connsiteX8" fmla="*/ 1314394 w 7472381"/>
              <a:gd name="connsiteY8" fmla="*/ 6457949 h 6886575"/>
              <a:gd name="connsiteX9" fmla="*/ 1246880 w 7472381"/>
              <a:gd name="connsiteY9" fmla="*/ 6393656 h 6886575"/>
              <a:gd name="connsiteX10" fmla="*/ 1079872 w 7472381"/>
              <a:gd name="connsiteY10" fmla="*/ 6307931 h 6886575"/>
              <a:gd name="connsiteX11" fmla="*/ 788495 w 7472381"/>
              <a:gd name="connsiteY11" fmla="*/ 6125765 h 6886575"/>
              <a:gd name="connsiteX12" fmla="*/ 895097 w 7472381"/>
              <a:gd name="connsiteY12" fmla="*/ 6082903 h 6886575"/>
              <a:gd name="connsiteX13" fmla="*/ 1204239 w 7472381"/>
              <a:gd name="connsiteY13" fmla="*/ 6193631 h 6886575"/>
              <a:gd name="connsiteX14" fmla="*/ 1428102 w 7472381"/>
              <a:gd name="connsiteY14" fmla="*/ 6222206 h 6886575"/>
              <a:gd name="connsiteX15" fmla="*/ 1111852 w 7472381"/>
              <a:gd name="connsiteY15" fmla="*/ 6029325 h 6886575"/>
              <a:gd name="connsiteX16" fmla="*/ 806262 w 7472381"/>
              <a:gd name="connsiteY16" fmla="*/ 5779294 h 6886575"/>
              <a:gd name="connsiteX17" fmla="*/ 1040785 w 7472381"/>
              <a:gd name="connsiteY17" fmla="*/ 5825728 h 6886575"/>
              <a:gd name="connsiteX18" fmla="*/ 1051445 w 7472381"/>
              <a:gd name="connsiteY18" fmla="*/ 5793581 h 6886575"/>
              <a:gd name="connsiteX19" fmla="*/ 845349 w 7472381"/>
              <a:gd name="connsiteY19" fmla="*/ 5497115 h 6886575"/>
              <a:gd name="connsiteX20" fmla="*/ 745855 w 7472381"/>
              <a:gd name="connsiteY20" fmla="*/ 5375672 h 6886575"/>
              <a:gd name="connsiteX21" fmla="*/ 291024 w 7472381"/>
              <a:gd name="connsiteY21" fmla="*/ 5014913 h 6886575"/>
              <a:gd name="connsiteX22" fmla="*/ 724535 w 7472381"/>
              <a:gd name="connsiteY22" fmla="*/ 5175647 h 6886575"/>
              <a:gd name="connsiteX23" fmla="*/ 276811 w 7472381"/>
              <a:gd name="connsiteY23" fmla="*/ 4825603 h 6886575"/>
              <a:gd name="connsiteX24" fmla="*/ 60055 w 7472381"/>
              <a:gd name="connsiteY24" fmla="*/ 4697016 h 6886575"/>
              <a:gd name="connsiteX25" fmla="*/ 6755 w 7472381"/>
              <a:gd name="connsiteY25" fmla="*/ 4622006 h 6886575"/>
              <a:gd name="connsiteX26" fmla="*/ 102696 w 7472381"/>
              <a:gd name="connsiteY26" fmla="*/ 4604146 h 6886575"/>
              <a:gd name="connsiteX27" fmla="*/ 397625 w 7472381"/>
              <a:gd name="connsiteY27" fmla="*/ 4632722 h 6886575"/>
              <a:gd name="connsiteX28" fmla="*/ 31628 w 7472381"/>
              <a:gd name="connsiteY28" fmla="*/ 4396978 h 6886575"/>
              <a:gd name="connsiteX29" fmla="*/ 305237 w 7472381"/>
              <a:gd name="connsiteY29" fmla="*/ 4432697 h 6886575"/>
              <a:gd name="connsiteX30" fmla="*/ 383412 w 7472381"/>
              <a:gd name="connsiteY30" fmla="*/ 4339828 h 6886575"/>
              <a:gd name="connsiteX31" fmla="*/ 511333 w 7472381"/>
              <a:gd name="connsiteY31" fmla="*/ 4189810 h 6886575"/>
              <a:gd name="connsiteX32" fmla="*/ 600167 w 7472381"/>
              <a:gd name="connsiteY32" fmla="*/ 4107656 h 6886575"/>
              <a:gd name="connsiteX33" fmla="*/ 635701 w 7472381"/>
              <a:gd name="connsiteY33" fmla="*/ 3843337 h 6886575"/>
              <a:gd name="connsiteX34" fmla="*/ 561080 w 7472381"/>
              <a:gd name="connsiteY34" fmla="*/ 3554015 h 6886575"/>
              <a:gd name="connsiteX35" fmla="*/ 354985 w 7472381"/>
              <a:gd name="connsiteY35" fmla="*/ 3407569 h 6886575"/>
              <a:gd name="connsiteX36" fmla="*/ 415392 w 7472381"/>
              <a:gd name="connsiteY36" fmla="*/ 3243263 h 6886575"/>
              <a:gd name="connsiteX37" fmla="*/ 852456 w 7472381"/>
              <a:gd name="connsiteY37" fmla="*/ 3343275 h 6886575"/>
              <a:gd name="connsiteX38" fmla="*/ 202190 w 7472381"/>
              <a:gd name="connsiteY38" fmla="*/ 2953940 h 6886575"/>
              <a:gd name="connsiteX39" fmla="*/ 312344 w 7472381"/>
              <a:gd name="connsiteY39" fmla="*/ 2936081 h 6886575"/>
              <a:gd name="connsiteX40" fmla="*/ 706768 w 7472381"/>
              <a:gd name="connsiteY40" fmla="*/ 2714625 h 6886575"/>
              <a:gd name="connsiteX41" fmla="*/ 728088 w 7472381"/>
              <a:gd name="connsiteY41" fmla="*/ 2703909 h 6886575"/>
              <a:gd name="connsiteX42" fmla="*/ 795602 w 7472381"/>
              <a:gd name="connsiteY42" fmla="*/ 2564606 h 6886575"/>
              <a:gd name="connsiteX43" fmla="*/ 1008804 w 7472381"/>
              <a:gd name="connsiteY43" fmla="*/ 2543175 h 6886575"/>
              <a:gd name="connsiteX44" fmla="*/ 1186473 w 7472381"/>
              <a:gd name="connsiteY44" fmla="*/ 2575322 h 6886575"/>
              <a:gd name="connsiteX45" fmla="*/ 1378355 w 7472381"/>
              <a:gd name="connsiteY45" fmla="*/ 2536031 h 6886575"/>
              <a:gd name="connsiteX46" fmla="*/ 1548916 w 7472381"/>
              <a:gd name="connsiteY46" fmla="*/ 2553891 h 6886575"/>
              <a:gd name="connsiteX47" fmla="*/ 1694604 w 7472381"/>
              <a:gd name="connsiteY47" fmla="*/ 2528888 h 6886575"/>
              <a:gd name="connsiteX48" fmla="*/ 1552469 w 7472381"/>
              <a:gd name="connsiteY48" fmla="*/ 2411015 h 6886575"/>
              <a:gd name="connsiteX49" fmla="*/ 1353481 w 7472381"/>
              <a:gd name="connsiteY49" fmla="*/ 2411015 h 6886575"/>
              <a:gd name="connsiteX50" fmla="*/ 1211346 w 7472381"/>
              <a:gd name="connsiteY50" fmla="*/ 2336007 h 6886575"/>
              <a:gd name="connsiteX51" fmla="*/ 1076318 w 7472381"/>
              <a:gd name="connsiteY51" fmla="*/ 2200275 h 6886575"/>
              <a:gd name="connsiteX52" fmla="*/ 600167 w 7472381"/>
              <a:gd name="connsiteY52" fmla="*/ 1982390 h 6886575"/>
              <a:gd name="connsiteX53" fmla="*/ 514886 w 7472381"/>
              <a:gd name="connsiteY53" fmla="*/ 1900238 h 6886575"/>
              <a:gd name="connsiteX54" fmla="*/ 1872273 w 7472381"/>
              <a:gd name="connsiteY54" fmla="*/ 2218135 h 6886575"/>
              <a:gd name="connsiteX55" fmla="*/ 1452975 w 7472381"/>
              <a:gd name="connsiteY55" fmla="*/ 2085975 h 6886575"/>
              <a:gd name="connsiteX56" fmla="*/ 1737245 w 7472381"/>
              <a:gd name="connsiteY56" fmla="*/ 2110978 h 6886575"/>
              <a:gd name="connsiteX57" fmla="*/ 1893593 w 7472381"/>
              <a:gd name="connsiteY57" fmla="*/ 2021681 h 6886575"/>
              <a:gd name="connsiteX58" fmla="*/ 1893593 w 7472381"/>
              <a:gd name="connsiteY58" fmla="*/ 1993106 h 6886575"/>
              <a:gd name="connsiteX59" fmla="*/ 1776332 w 7472381"/>
              <a:gd name="connsiteY59" fmla="*/ 1910953 h 6886575"/>
              <a:gd name="connsiteX60" fmla="*/ 1708818 w 7472381"/>
              <a:gd name="connsiteY60" fmla="*/ 1857375 h 6886575"/>
              <a:gd name="connsiteX61" fmla="*/ 1524043 w 7472381"/>
              <a:gd name="connsiteY61" fmla="*/ 1664493 h 6886575"/>
              <a:gd name="connsiteX62" fmla="*/ 1655517 w 7472381"/>
              <a:gd name="connsiteY62" fmla="*/ 1643062 h 6886575"/>
              <a:gd name="connsiteX63" fmla="*/ 1705264 w 7472381"/>
              <a:gd name="connsiteY63" fmla="*/ 1603772 h 6886575"/>
              <a:gd name="connsiteX64" fmla="*/ 1669731 w 7472381"/>
              <a:gd name="connsiteY64" fmla="*/ 1546622 h 6886575"/>
              <a:gd name="connsiteX65" fmla="*/ 1261093 w 7472381"/>
              <a:gd name="connsiteY65" fmla="*/ 1371600 h 6886575"/>
              <a:gd name="connsiteX66" fmla="*/ 1229113 w 7472381"/>
              <a:gd name="connsiteY66" fmla="*/ 1235869 h 6886575"/>
              <a:gd name="connsiteX67" fmla="*/ 1307287 w 7472381"/>
              <a:gd name="connsiteY67" fmla="*/ 1214437 h 6886575"/>
              <a:gd name="connsiteX68" fmla="*/ 1396121 w 7472381"/>
              <a:gd name="connsiteY68" fmla="*/ 1225153 h 6886575"/>
              <a:gd name="connsiteX69" fmla="*/ 1325054 w 7472381"/>
              <a:gd name="connsiteY69" fmla="*/ 1117997 h 6886575"/>
              <a:gd name="connsiteX70" fmla="*/ 1037231 w 7472381"/>
              <a:gd name="connsiteY70" fmla="*/ 1010841 h 6886575"/>
              <a:gd name="connsiteX71" fmla="*/ 983931 w 7472381"/>
              <a:gd name="connsiteY71" fmla="*/ 953690 h 6886575"/>
              <a:gd name="connsiteX72" fmla="*/ 1054998 w 7472381"/>
              <a:gd name="connsiteY72" fmla="*/ 925115 h 6886575"/>
              <a:gd name="connsiteX73" fmla="*/ 1108299 w 7472381"/>
              <a:gd name="connsiteY73" fmla="*/ 914400 h 6886575"/>
              <a:gd name="connsiteX74" fmla="*/ 6755 w 7472381"/>
              <a:gd name="connsiteY74" fmla="*/ 467915 h 6886575"/>
              <a:gd name="connsiteX75" fmla="*/ 255490 w 7472381"/>
              <a:gd name="connsiteY75" fmla="*/ 464344 h 6886575"/>
              <a:gd name="connsiteX76" fmla="*/ 500673 w 7472381"/>
              <a:gd name="connsiteY76" fmla="*/ 535781 h 6886575"/>
              <a:gd name="connsiteX77" fmla="*/ 760069 w 7472381"/>
              <a:gd name="connsiteY77" fmla="*/ 525066 h 6886575"/>
              <a:gd name="connsiteX78" fmla="*/ 1005251 w 7472381"/>
              <a:gd name="connsiteY78" fmla="*/ 560785 h 6886575"/>
              <a:gd name="connsiteX79" fmla="*/ 1218453 w 7472381"/>
              <a:gd name="connsiteY79" fmla="*/ 560785 h 6886575"/>
              <a:gd name="connsiteX80" fmla="*/ 1019464 w 7472381"/>
              <a:gd name="connsiteY80" fmla="*/ 507206 h 6886575"/>
              <a:gd name="connsiteX81" fmla="*/ 944844 w 7472381"/>
              <a:gd name="connsiteY81" fmla="*/ 417909 h 6886575"/>
              <a:gd name="connsiteX82" fmla="*/ 969717 w 7472381"/>
              <a:gd name="connsiteY82" fmla="*/ 335757 h 6886575"/>
              <a:gd name="connsiteX83" fmla="*/ 1051445 w 7472381"/>
              <a:gd name="connsiteY83" fmla="*/ 360759 h 6886575"/>
              <a:gd name="connsiteX84" fmla="*/ 1147386 w 7472381"/>
              <a:gd name="connsiteY84" fmla="*/ 453629 h 6886575"/>
              <a:gd name="connsiteX85" fmla="*/ 1168706 w 7472381"/>
              <a:gd name="connsiteY85" fmla="*/ 396478 h 6886575"/>
              <a:gd name="connsiteX86" fmla="*/ 1225560 w 7472381"/>
              <a:gd name="connsiteY86" fmla="*/ 353615 h 6886575"/>
              <a:gd name="connsiteX87" fmla="*/ 1552469 w 7472381"/>
              <a:gd name="connsiteY87" fmla="*/ 375047 h 6886575"/>
              <a:gd name="connsiteX88" fmla="*/ 1335714 w 7472381"/>
              <a:gd name="connsiteY88" fmla="*/ 192881 h 6886575"/>
              <a:gd name="connsiteX89" fmla="*/ 1197133 w 7472381"/>
              <a:gd name="connsiteY89" fmla="*/ 164306 h 6886575"/>
              <a:gd name="connsiteX90" fmla="*/ 1165153 w 7472381"/>
              <a:gd name="connsiteY90" fmla="*/ 89297 h 6886575"/>
              <a:gd name="connsiteX91" fmla="*/ 1229113 w 7472381"/>
              <a:gd name="connsiteY91" fmla="*/ 71437 h 6886575"/>
              <a:gd name="connsiteX92" fmla="*/ 1548916 w 7472381"/>
              <a:gd name="connsiteY92" fmla="*/ 135731 h 6886575"/>
              <a:gd name="connsiteX93" fmla="*/ 1602217 w 7472381"/>
              <a:gd name="connsiteY93" fmla="*/ 110728 h 6886575"/>
              <a:gd name="connsiteX94" fmla="*/ 1232666 w 7472381"/>
              <a:gd name="connsiteY94" fmla="*/ 0 h 688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7472381" h="6886575">
                <a:moveTo>
                  <a:pt x="1232666" y="0"/>
                </a:moveTo>
                <a:lnTo>
                  <a:pt x="7472381" y="0"/>
                </a:lnTo>
                <a:lnTo>
                  <a:pt x="7472381" y="814388"/>
                </a:lnTo>
                <a:lnTo>
                  <a:pt x="7472381" y="6411516"/>
                </a:lnTo>
                <a:lnTo>
                  <a:pt x="7472381" y="6886575"/>
                </a:lnTo>
                <a:lnTo>
                  <a:pt x="6992676" y="6886575"/>
                </a:lnTo>
                <a:lnTo>
                  <a:pt x="1946893" y="6886575"/>
                </a:lnTo>
                <a:cubicBezTo>
                  <a:pt x="1801205" y="6815137"/>
                  <a:pt x="1662624" y="6729412"/>
                  <a:pt x="1506276" y="6686550"/>
                </a:cubicBezTo>
                <a:cubicBezTo>
                  <a:pt x="1399675" y="6657975"/>
                  <a:pt x="1296627" y="6607969"/>
                  <a:pt x="1314394" y="6457949"/>
                </a:cubicBezTo>
                <a:cubicBezTo>
                  <a:pt x="1317947" y="6415087"/>
                  <a:pt x="1289520" y="6382941"/>
                  <a:pt x="1246880" y="6393656"/>
                </a:cubicBezTo>
                <a:cubicBezTo>
                  <a:pt x="1165153" y="6415087"/>
                  <a:pt x="1126065" y="6354365"/>
                  <a:pt x="1079872" y="6307931"/>
                </a:cubicBezTo>
                <a:cubicBezTo>
                  <a:pt x="998144" y="6225779"/>
                  <a:pt x="919970" y="6140052"/>
                  <a:pt x="788495" y="6125765"/>
                </a:cubicBezTo>
                <a:cubicBezTo>
                  <a:pt x="813369" y="6061471"/>
                  <a:pt x="856009" y="6068615"/>
                  <a:pt x="895097" y="6082903"/>
                </a:cubicBezTo>
                <a:cubicBezTo>
                  <a:pt x="998144" y="6118622"/>
                  <a:pt x="1101192" y="6157912"/>
                  <a:pt x="1204239" y="6193631"/>
                </a:cubicBezTo>
                <a:cubicBezTo>
                  <a:pt x="1271754" y="6215062"/>
                  <a:pt x="1339267" y="6247209"/>
                  <a:pt x="1428102" y="6222206"/>
                </a:cubicBezTo>
                <a:cubicBezTo>
                  <a:pt x="1349928" y="6093619"/>
                  <a:pt x="1218453" y="6068615"/>
                  <a:pt x="1111852" y="6029325"/>
                </a:cubicBezTo>
                <a:cubicBezTo>
                  <a:pt x="980377" y="5979319"/>
                  <a:pt x="902203" y="5886450"/>
                  <a:pt x="806262" y="5779294"/>
                </a:cubicBezTo>
                <a:cubicBezTo>
                  <a:pt x="902203" y="5750719"/>
                  <a:pt x="962610" y="5829300"/>
                  <a:pt x="1040785" y="5825728"/>
                </a:cubicBezTo>
                <a:cubicBezTo>
                  <a:pt x="1044338" y="5815012"/>
                  <a:pt x="1051445" y="5793581"/>
                  <a:pt x="1051445" y="5793581"/>
                </a:cubicBezTo>
                <a:cubicBezTo>
                  <a:pt x="923523" y="5736431"/>
                  <a:pt x="866670" y="5629275"/>
                  <a:pt x="845349" y="5497115"/>
                </a:cubicBezTo>
                <a:cubicBezTo>
                  <a:pt x="838243" y="5429250"/>
                  <a:pt x="792049" y="5407819"/>
                  <a:pt x="745855" y="5375672"/>
                </a:cubicBezTo>
                <a:cubicBezTo>
                  <a:pt x="589507" y="5264943"/>
                  <a:pt x="422499" y="5164931"/>
                  <a:pt x="291024" y="5014913"/>
                </a:cubicBezTo>
                <a:cubicBezTo>
                  <a:pt x="443819" y="5032771"/>
                  <a:pt x="564633" y="5132784"/>
                  <a:pt x="724535" y="5175647"/>
                </a:cubicBezTo>
                <a:cubicBezTo>
                  <a:pt x="596614" y="5011340"/>
                  <a:pt x="429605" y="4925615"/>
                  <a:pt x="276811" y="4825603"/>
                </a:cubicBezTo>
                <a:cubicBezTo>
                  <a:pt x="205743" y="4779169"/>
                  <a:pt x="141783" y="4722018"/>
                  <a:pt x="60055" y="4697016"/>
                </a:cubicBezTo>
                <a:cubicBezTo>
                  <a:pt x="31628" y="4689872"/>
                  <a:pt x="-18119" y="4672013"/>
                  <a:pt x="6755" y="4622006"/>
                </a:cubicBezTo>
                <a:cubicBezTo>
                  <a:pt x="28075" y="4579144"/>
                  <a:pt x="67162" y="4593432"/>
                  <a:pt x="102696" y="4604146"/>
                </a:cubicBezTo>
                <a:cubicBezTo>
                  <a:pt x="187976" y="4632722"/>
                  <a:pt x="280364" y="4632722"/>
                  <a:pt x="397625" y="4632722"/>
                </a:cubicBezTo>
                <a:cubicBezTo>
                  <a:pt x="298131" y="4496990"/>
                  <a:pt x="116909" y="4539853"/>
                  <a:pt x="31628" y="4396978"/>
                </a:cubicBezTo>
                <a:cubicBezTo>
                  <a:pt x="138229" y="4371976"/>
                  <a:pt x="219957" y="4421982"/>
                  <a:pt x="305237" y="4432697"/>
                </a:cubicBezTo>
                <a:cubicBezTo>
                  <a:pt x="383412" y="4443413"/>
                  <a:pt x="401178" y="4418409"/>
                  <a:pt x="383412" y="4339828"/>
                </a:cubicBezTo>
                <a:cubicBezTo>
                  <a:pt x="354985" y="4218385"/>
                  <a:pt x="397625" y="4157662"/>
                  <a:pt x="511333" y="4189810"/>
                </a:cubicBezTo>
                <a:cubicBezTo>
                  <a:pt x="617934" y="4221956"/>
                  <a:pt x="628594" y="4175522"/>
                  <a:pt x="600167" y="4107656"/>
                </a:cubicBezTo>
                <a:cubicBezTo>
                  <a:pt x="557527" y="4007644"/>
                  <a:pt x="603720" y="3929063"/>
                  <a:pt x="635701" y="3843337"/>
                </a:cubicBezTo>
                <a:cubicBezTo>
                  <a:pt x="685448" y="3714750"/>
                  <a:pt x="664128" y="3650456"/>
                  <a:pt x="561080" y="3554015"/>
                </a:cubicBezTo>
                <a:cubicBezTo>
                  <a:pt x="500673" y="3500438"/>
                  <a:pt x="440265" y="3454003"/>
                  <a:pt x="354985" y="3407569"/>
                </a:cubicBezTo>
                <a:cubicBezTo>
                  <a:pt x="550420" y="3382565"/>
                  <a:pt x="347878" y="3296841"/>
                  <a:pt x="415392" y="3243263"/>
                </a:cubicBezTo>
                <a:cubicBezTo>
                  <a:pt x="553973" y="3221831"/>
                  <a:pt x="664128" y="3393282"/>
                  <a:pt x="852456" y="3343275"/>
                </a:cubicBezTo>
                <a:cubicBezTo>
                  <a:pt x="625041" y="3196828"/>
                  <a:pt x="369198" y="3150393"/>
                  <a:pt x="202190" y="2953940"/>
                </a:cubicBezTo>
                <a:cubicBezTo>
                  <a:pt x="241277" y="2911078"/>
                  <a:pt x="280364" y="2953940"/>
                  <a:pt x="312344" y="2936081"/>
                </a:cubicBezTo>
                <a:cubicBezTo>
                  <a:pt x="312344" y="2925365"/>
                  <a:pt x="685448" y="2993232"/>
                  <a:pt x="706768" y="2714625"/>
                </a:cubicBezTo>
                <a:cubicBezTo>
                  <a:pt x="713875" y="2714625"/>
                  <a:pt x="720982" y="2714625"/>
                  <a:pt x="728088" y="2703909"/>
                </a:cubicBezTo>
                <a:cubicBezTo>
                  <a:pt x="767175" y="2664619"/>
                  <a:pt x="731642" y="2571750"/>
                  <a:pt x="795602" y="2564606"/>
                </a:cubicBezTo>
                <a:cubicBezTo>
                  <a:pt x="866670" y="2557462"/>
                  <a:pt x="934184" y="2525315"/>
                  <a:pt x="1008804" y="2543175"/>
                </a:cubicBezTo>
                <a:cubicBezTo>
                  <a:pt x="1065658" y="2557462"/>
                  <a:pt x="1126065" y="2575322"/>
                  <a:pt x="1186473" y="2575322"/>
                </a:cubicBezTo>
                <a:cubicBezTo>
                  <a:pt x="1250433" y="2575322"/>
                  <a:pt x="1339267" y="2696766"/>
                  <a:pt x="1378355" y="2536031"/>
                </a:cubicBezTo>
                <a:cubicBezTo>
                  <a:pt x="1378355" y="2528888"/>
                  <a:pt x="1488509" y="2546747"/>
                  <a:pt x="1548916" y="2553891"/>
                </a:cubicBezTo>
                <a:cubicBezTo>
                  <a:pt x="1598663" y="2561035"/>
                  <a:pt x="1659071" y="2593181"/>
                  <a:pt x="1694604" y="2528888"/>
                </a:cubicBezTo>
                <a:cubicBezTo>
                  <a:pt x="1712371" y="2489596"/>
                  <a:pt x="1627090" y="2418159"/>
                  <a:pt x="1552469" y="2411015"/>
                </a:cubicBezTo>
                <a:cubicBezTo>
                  <a:pt x="1484956" y="2403872"/>
                  <a:pt x="1417442" y="2396728"/>
                  <a:pt x="1353481" y="2411015"/>
                </a:cubicBezTo>
                <a:cubicBezTo>
                  <a:pt x="1275307" y="2428875"/>
                  <a:pt x="1232666" y="2400300"/>
                  <a:pt x="1211346" y="2336007"/>
                </a:cubicBezTo>
                <a:cubicBezTo>
                  <a:pt x="1186473" y="2268141"/>
                  <a:pt x="1140279" y="2232422"/>
                  <a:pt x="1076318" y="2200275"/>
                </a:cubicBezTo>
                <a:cubicBezTo>
                  <a:pt x="919970" y="2121694"/>
                  <a:pt x="770729" y="2028825"/>
                  <a:pt x="600167" y="1982390"/>
                </a:cubicBezTo>
                <a:cubicBezTo>
                  <a:pt x="568187" y="1975246"/>
                  <a:pt x="529100" y="1960959"/>
                  <a:pt x="514886" y="1900238"/>
                </a:cubicBezTo>
                <a:cubicBezTo>
                  <a:pt x="976824" y="1993106"/>
                  <a:pt x="1396121" y="2232422"/>
                  <a:pt x="1872273" y="2218135"/>
                </a:cubicBezTo>
                <a:cubicBezTo>
                  <a:pt x="1744351" y="2143125"/>
                  <a:pt x="1591557" y="2139554"/>
                  <a:pt x="1452975" y="2085975"/>
                </a:cubicBezTo>
                <a:cubicBezTo>
                  <a:pt x="1552469" y="2046685"/>
                  <a:pt x="1644857" y="2089547"/>
                  <a:pt x="1737245" y="2110978"/>
                </a:cubicBezTo>
                <a:cubicBezTo>
                  <a:pt x="1815419" y="2128837"/>
                  <a:pt x="1886486" y="2132410"/>
                  <a:pt x="1893593" y="2021681"/>
                </a:cubicBezTo>
                <a:cubicBezTo>
                  <a:pt x="1893593" y="2010965"/>
                  <a:pt x="1893593" y="2003821"/>
                  <a:pt x="1893593" y="1993106"/>
                </a:cubicBezTo>
                <a:cubicBezTo>
                  <a:pt x="1865166" y="1946672"/>
                  <a:pt x="1826079" y="1925240"/>
                  <a:pt x="1776332" y="1910953"/>
                </a:cubicBezTo>
                <a:cubicBezTo>
                  <a:pt x="1747905" y="1903809"/>
                  <a:pt x="1708818" y="1889522"/>
                  <a:pt x="1708818" y="1857375"/>
                </a:cubicBezTo>
                <a:cubicBezTo>
                  <a:pt x="1712371" y="1735931"/>
                  <a:pt x="1616430" y="1700212"/>
                  <a:pt x="1524043" y="1664493"/>
                </a:cubicBezTo>
                <a:cubicBezTo>
                  <a:pt x="1573790" y="1603772"/>
                  <a:pt x="1616430" y="1646635"/>
                  <a:pt x="1655517" y="1643062"/>
                </a:cubicBezTo>
                <a:cubicBezTo>
                  <a:pt x="1680391" y="1639491"/>
                  <a:pt x="1705264" y="1635919"/>
                  <a:pt x="1705264" y="1603772"/>
                </a:cubicBezTo>
                <a:cubicBezTo>
                  <a:pt x="1705264" y="1578769"/>
                  <a:pt x="1694604" y="1546622"/>
                  <a:pt x="1669731" y="1546622"/>
                </a:cubicBezTo>
                <a:cubicBezTo>
                  <a:pt x="1513383" y="1543050"/>
                  <a:pt x="1424548" y="1371600"/>
                  <a:pt x="1261093" y="1371600"/>
                </a:cubicBezTo>
                <a:cubicBezTo>
                  <a:pt x="1161599" y="1371600"/>
                  <a:pt x="1310841" y="1275159"/>
                  <a:pt x="1229113" y="1235869"/>
                </a:cubicBezTo>
                <a:cubicBezTo>
                  <a:pt x="1211346" y="1225153"/>
                  <a:pt x="1278860" y="1210866"/>
                  <a:pt x="1307287" y="1214437"/>
                </a:cubicBezTo>
                <a:cubicBezTo>
                  <a:pt x="1335714" y="1218009"/>
                  <a:pt x="1360588" y="1243013"/>
                  <a:pt x="1396121" y="1225153"/>
                </a:cubicBezTo>
                <a:cubicBezTo>
                  <a:pt x="1413888" y="1160860"/>
                  <a:pt x="1367694" y="1135856"/>
                  <a:pt x="1325054" y="1117997"/>
                </a:cubicBezTo>
                <a:cubicBezTo>
                  <a:pt x="1232666" y="1075135"/>
                  <a:pt x="1140279" y="1025129"/>
                  <a:pt x="1037231" y="1010841"/>
                </a:cubicBezTo>
                <a:cubicBezTo>
                  <a:pt x="1001698" y="1007269"/>
                  <a:pt x="980377" y="989409"/>
                  <a:pt x="983931" y="953690"/>
                </a:cubicBezTo>
                <a:cubicBezTo>
                  <a:pt x="991037" y="907256"/>
                  <a:pt x="1026571" y="921544"/>
                  <a:pt x="1054998" y="925115"/>
                </a:cubicBezTo>
                <a:cubicBezTo>
                  <a:pt x="1072765" y="928688"/>
                  <a:pt x="1090532" y="939403"/>
                  <a:pt x="1108299" y="914400"/>
                </a:cubicBezTo>
                <a:cubicBezTo>
                  <a:pt x="692555" y="660797"/>
                  <a:pt x="472246" y="675085"/>
                  <a:pt x="6755" y="467915"/>
                </a:cubicBezTo>
                <a:cubicBezTo>
                  <a:pt x="109802" y="428625"/>
                  <a:pt x="184423" y="457200"/>
                  <a:pt x="255490" y="464344"/>
                </a:cubicBezTo>
                <a:cubicBezTo>
                  <a:pt x="433159" y="482203"/>
                  <a:pt x="323004" y="514350"/>
                  <a:pt x="500673" y="535781"/>
                </a:cubicBezTo>
                <a:cubicBezTo>
                  <a:pt x="585954" y="546497"/>
                  <a:pt x="664128" y="582216"/>
                  <a:pt x="760069" y="525066"/>
                </a:cubicBezTo>
                <a:cubicBezTo>
                  <a:pt x="824029" y="485775"/>
                  <a:pt x="927077" y="528637"/>
                  <a:pt x="1005251" y="560785"/>
                </a:cubicBezTo>
                <a:cubicBezTo>
                  <a:pt x="1069212" y="589360"/>
                  <a:pt x="1133172" y="596503"/>
                  <a:pt x="1218453" y="560785"/>
                </a:cubicBezTo>
                <a:cubicBezTo>
                  <a:pt x="1140279" y="539354"/>
                  <a:pt x="1079872" y="521494"/>
                  <a:pt x="1019464" y="507206"/>
                </a:cubicBezTo>
                <a:cubicBezTo>
                  <a:pt x="969717" y="496491"/>
                  <a:pt x="941290" y="471488"/>
                  <a:pt x="944844" y="417909"/>
                </a:cubicBezTo>
                <a:cubicBezTo>
                  <a:pt x="944844" y="389334"/>
                  <a:pt x="934184" y="350044"/>
                  <a:pt x="969717" y="335757"/>
                </a:cubicBezTo>
                <a:cubicBezTo>
                  <a:pt x="998144" y="321469"/>
                  <a:pt x="1037231" y="335757"/>
                  <a:pt x="1051445" y="360759"/>
                </a:cubicBezTo>
                <a:cubicBezTo>
                  <a:pt x="1069212" y="407194"/>
                  <a:pt x="1086978" y="450056"/>
                  <a:pt x="1147386" y="453629"/>
                </a:cubicBezTo>
                <a:cubicBezTo>
                  <a:pt x="1229113" y="460771"/>
                  <a:pt x="1182919" y="432197"/>
                  <a:pt x="1168706" y="396478"/>
                </a:cubicBezTo>
                <a:cubicBezTo>
                  <a:pt x="1154492" y="357188"/>
                  <a:pt x="1197133" y="346472"/>
                  <a:pt x="1225560" y="353615"/>
                </a:cubicBezTo>
                <a:cubicBezTo>
                  <a:pt x="1332161" y="385763"/>
                  <a:pt x="1442315" y="328613"/>
                  <a:pt x="1552469" y="375047"/>
                </a:cubicBezTo>
                <a:cubicBezTo>
                  <a:pt x="1524043" y="260747"/>
                  <a:pt x="1463635" y="210741"/>
                  <a:pt x="1335714" y="192881"/>
                </a:cubicBezTo>
                <a:cubicBezTo>
                  <a:pt x="1289520" y="189310"/>
                  <a:pt x="1239773" y="196453"/>
                  <a:pt x="1197133" y="164306"/>
                </a:cubicBezTo>
                <a:cubicBezTo>
                  <a:pt x="1172259" y="146447"/>
                  <a:pt x="1147386" y="125016"/>
                  <a:pt x="1165153" y="89297"/>
                </a:cubicBezTo>
                <a:cubicBezTo>
                  <a:pt x="1175813" y="64294"/>
                  <a:pt x="1204239" y="64294"/>
                  <a:pt x="1229113" y="71437"/>
                </a:cubicBezTo>
                <a:cubicBezTo>
                  <a:pt x="1332161" y="110728"/>
                  <a:pt x="1442315" y="121444"/>
                  <a:pt x="1548916" y="135731"/>
                </a:cubicBezTo>
                <a:cubicBezTo>
                  <a:pt x="1566683" y="139303"/>
                  <a:pt x="1584450" y="146447"/>
                  <a:pt x="1602217" y="110728"/>
                </a:cubicBezTo>
                <a:cubicBezTo>
                  <a:pt x="1477849" y="78581"/>
                  <a:pt x="1357034" y="35719"/>
                  <a:pt x="1232666" y="0"/>
                </a:cubicBezTo>
                <a:close/>
              </a:path>
            </a:pathLst>
          </a:custGeom>
          <a:solidFill>
            <a:schemeClr val="bg2">
              <a:alpha val="50000"/>
            </a:schemeClr>
          </a:solidFill>
          <a:ln w="32707" cap="flat">
            <a:noFill/>
            <a:prstDash val="solid"/>
            <a:miter/>
          </a:ln>
        </p:spPr>
        <p:txBody>
          <a:bodyPr wrap="square" rtlCol="0" anchor="ctr">
            <a:noAutofit/>
          </a:bodyPr>
          <a:lstStyle/>
          <a:p>
            <a:endParaRPr lang="en-US">
              <a:solidFill>
                <a:schemeClr val="tx1"/>
              </a:solidFill>
            </a:endParaRPr>
          </a:p>
        </p:txBody>
      </p:sp>
      <p:sp>
        <p:nvSpPr>
          <p:cNvPr id="2" name="Title 1">
            <a:extLst>
              <a:ext uri="{FF2B5EF4-FFF2-40B4-BE49-F238E27FC236}">
                <a16:creationId xmlns:a16="http://schemas.microsoft.com/office/drawing/2014/main" id="{B9BE318B-960D-1E20-9D43-782BBBF409BA}"/>
              </a:ext>
            </a:extLst>
          </p:cNvPr>
          <p:cNvSpPr>
            <a:spLocks noGrp="1"/>
          </p:cNvSpPr>
          <p:nvPr>
            <p:ph type="title"/>
          </p:nvPr>
        </p:nvSpPr>
        <p:spPr>
          <a:xfrm>
            <a:off x="1246824" y="643467"/>
            <a:ext cx="4772975" cy="1800526"/>
          </a:xfrm>
        </p:spPr>
        <p:txBody>
          <a:bodyPr>
            <a:normAutofit/>
          </a:bodyPr>
          <a:lstStyle/>
          <a:p>
            <a:r>
              <a:rPr lang="en-US"/>
              <a:t>Collection Enhancement</a:t>
            </a:r>
            <a:endParaRPr lang="en-CA"/>
          </a:p>
        </p:txBody>
      </p:sp>
      <p:sp>
        <p:nvSpPr>
          <p:cNvPr id="3" name="Content Placeholder 2">
            <a:extLst>
              <a:ext uri="{FF2B5EF4-FFF2-40B4-BE49-F238E27FC236}">
                <a16:creationId xmlns:a16="http://schemas.microsoft.com/office/drawing/2014/main" id="{D19D0B34-9519-C161-A16A-60D386C78607}"/>
              </a:ext>
            </a:extLst>
          </p:cNvPr>
          <p:cNvSpPr>
            <a:spLocks noGrp="1"/>
          </p:cNvSpPr>
          <p:nvPr>
            <p:ph idx="1"/>
          </p:nvPr>
        </p:nvSpPr>
        <p:spPr>
          <a:xfrm>
            <a:off x="1246824" y="2623381"/>
            <a:ext cx="4772974" cy="3553581"/>
          </a:xfrm>
        </p:spPr>
        <p:txBody>
          <a:bodyPr>
            <a:normAutofit/>
          </a:bodyPr>
          <a:lstStyle/>
          <a:p>
            <a:pPr marL="457200" lvl="1" indent="0">
              <a:buNone/>
            </a:pPr>
            <a:endParaRPr lang="en-US" sz="1700" b="0" i="0" dirty="0">
              <a:effectLst/>
              <a:latin typeface="-apple-system"/>
              <a:hlinkClick r:id="rId2"/>
            </a:endParaRPr>
          </a:p>
          <a:p>
            <a:pPr marL="457200" lvl="1" indent="0">
              <a:buNone/>
            </a:pPr>
            <a:r>
              <a:rPr lang="en-US" sz="1700" b="0" i="0" dirty="0">
                <a:effectLst/>
                <a:latin typeface="-apple-system"/>
              </a:rPr>
              <a:t>In </a:t>
            </a:r>
            <a:r>
              <a:rPr lang="en-US" sz="1700" dirty="0">
                <a:latin typeface="-apple-system"/>
              </a:rPr>
              <a:t>year one, libraries were invited to acquire essential print resources to provide consistent access to titles most essential to meeting access to justice needs of their communities. </a:t>
            </a:r>
          </a:p>
          <a:p>
            <a:pPr marL="457200" lvl="1" indent="0">
              <a:buNone/>
            </a:pPr>
            <a:r>
              <a:rPr lang="en-US" sz="1700" b="0" i="0" dirty="0">
                <a:effectLst/>
                <a:latin typeface="-apple-system"/>
              </a:rPr>
              <a:t>In year two, we are piloting </a:t>
            </a:r>
            <a:r>
              <a:rPr lang="en-US" sz="1700" dirty="0">
                <a:latin typeface="-apple-system"/>
              </a:rPr>
              <a:t>the popular criminal law resource </a:t>
            </a:r>
            <a:r>
              <a:rPr lang="en-US" sz="1700" b="0" i="0" dirty="0">
                <a:effectLst/>
                <a:latin typeface="-apple-system"/>
                <a:hlinkClick r:id="rId2"/>
              </a:rPr>
              <a:t>rangefinder.ca</a:t>
            </a:r>
            <a:r>
              <a:rPr lang="en-US" sz="1700" b="0" i="0" dirty="0">
                <a:effectLst/>
                <a:latin typeface="-apple-system"/>
              </a:rPr>
              <a:t>. It is now available — remotely and in your nearest courthouse library — to all lawyers and articling students in Ontario.</a:t>
            </a:r>
          </a:p>
          <a:p>
            <a:pPr marL="457200" lvl="1" indent="0">
              <a:buNone/>
            </a:pPr>
            <a:r>
              <a:rPr lang="en-US" sz="1700" dirty="0">
                <a:latin typeface="-apple-system"/>
              </a:rPr>
              <a:t>Learn more and get your login credentials through our website at </a:t>
            </a:r>
            <a:r>
              <a:rPr lang="en-CA" sz="1700" dirty="0">
                <a:hlinkClick r:id="rId3"/>
              </a:rPr>
              <a:t>rangefindr.ca – LiRN</a:t>
            </a:r>
            <a:r>
              <a:rPr lang="en-CA" sz="1700" dirty="0"/>
              <a:t> or scanning the QR code. </a:t>
            </a:r>
            <a:endParaRPr lang="en-US" sz="1700" b="0" i="0" dirty="0">
              <a:effectLst/>
              <a:latin typeface="-apple-system"/>
            </a:endParaRPr>
          </a:p>
        </p:txBody>
      </p:sp>
      <p:pic>
        <p:nvPicPr>
          <p:cNvPr id="6" name="Picture 5" descr="A black background with a black square&#10;&#10;Description automatically generated with medium confidence">
            <a:extLst>
              <a:ext uri="{FF2B5EF4-FFF2-40B4-BE49-F238E27FC236}">
                <a16:creationId xmlns:a16="http://schemas.microsoft.com/office/drawing/2014/main" id="{049720F8-41A3-50DB-7E8F-151719030D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00211" y="1155929"/>
            <a:ext cx="3848322" cy="1520082"/>
          </a:xfrm>
          <a:prstGeom prst="rect">
            <a:avLst/>
          </a:prstGeom>
        </p:spPr>
      </p:pic>
      <p:pic>
        <p:nvPicPr>
          <p:cNvPr id="5" name="Picture 4" descr="A qr code with a few squares&#10;&#10;Description automatically generated">
            <a:extLst>
              <a:ext uri="{FF2B5EF4-FFF2-40B4-BE49-F238E27FC236}">
                <a16:creationId xmlns:a16="http://schemas.microsoft.com/office/drawing/2014/main" id="{F0B6E888-819A-A9D5-9FD6-59E1747CD4E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31617" y="3657600"/>
            <a:ext cx="2585510" cy="2585510"/>
          </a:xfrm>
          <a:prstGeom prst="rect">
            <a:avLst/>
          </a:prstGeom>
        </p:spPr>
      </p:pic>
    </p:spTree>
    <p:extLst>
      <p:ext uri="{BB962C8B-B14F-4D97-AF65-F5344CB8AC3E}">
        <p14:creationId xmlns:p14="http://schemas.microsoft.com/office/powerpoint/2010/main" val="34526500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9" name="Picture 38" descr="Yellow question mark">
            <a:extLst>
              <a:ext uri="{FF2B5EF4-FFF2-40B4-BE49-F238E27FC236}">
                <a16:creationId xmlns:a16="http://schemas.microsoft.com/office/drawing/2014/main" id="{7C533BA7-9B28-48E0-5E85-5A14197B2D22}"/>
              </a:ext>
            </a:extLst>
          </p:cNvPr>
          <p:cNvPicPr>
            <a:picLocks noChangeAspect="1"/>
          </p:cNvPicPr>
          <p:nvPr/>
        </p:nvPicPr>
        <p:blipFill rotWithShape="1">
          <a:blip r:embed="rId2"/>
          <a:srcRect b="6250"/>
          <a:stretch/>
        </p:blipFill>
        <p:spPr>
          <a:xfrm>
            <a:off x="20" y="10"/>
            <a:ext cx="12191980" cy="6857990"/>
          </a:xfrm>
          <a:prstGeom prst="rect">
            <a:avLst/>
          </a:prstGeom>
        </p:spPr>
      </p:pic>
      <p:sp>
        <p:nvSpPr>
          <p:cNvPr id="44" name="Rectangle 43">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D394B52-9F13-A114-57A9-E0E1FB37A8CD}"/>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a:solidFill>
                  <a:schemeClr val="tx1">
                    <a:lumMod val="85000"/>
                    <a:lumOff val="15000"/>
                  </a:schemeClr>
                </a:solidFill>
              </a:rPr>
              <a:t>Questions</a:t>
            </a:r>
          </a:p>
        </p:txBody>
      </p:sp>
      <p:cxnSp>
        <p:nvCxnSpPr>
          <p:cNvPr id="46" name="Straight Connector 45">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9648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3" name="Group 82">
            <a:extLst>
              <a:ext uri="{FF2B5EF4-FFF2-40B4-BE49-F238E27FC236}">
                <a16:creationId xmlns:a16="http://schemas.microsoft.com/office/drawing/2014/main" id="{DDE8DE2B-61C1-46D5-BEB8-521321C182C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60" name="Straight Connector 59">
              <a:extLst>
                <a:ext uri="{FF2B5EF4-FFF2-40B4-BE49-F238E27FC236}">
                  <a16:creationId xmlns:a16="http://schemas.microsoft.com/office/drawing/2014/main" id="{E012C92A-B902-4B69-BDCF-CCA3021FCB4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61" name="Straight Connector 60">
              <a:extLst>
                <a:ext uri="{FF2B5EF4-FFF2-40B4-BE49-F238E27FC236}">
                  <a16:creationId xmlns:a16="http://schemas.microsoft.com/office/drawing/2014/main" id="{A2BDBC14-42A0-4182-BFBA-0751F6350CB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62" name="Rectangle 23">
              <a:extLst>
                <a:ext uri="{FF2B5EF4-FFF2-40B4-BE49-F238E27FC236}">
                  <a16:creationId xmlns:a16="http://schemas.microsoft.com/office/drawing/2014/main" id="{902DC474-5BCC-4188-ACDC-AD63E6B187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63" name="Rectangle 25">
              <a:extLst>
                <a:ext uri="{FF2B5EF4-FFF2-40B4-BE49-F238E27FC236}">
                  <a16:creationId xmlns:a16="http://schemas.microsoft.com/office/drawing/2014/main" id="{7B427019-8592-4032-931B-4F27104C9D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64" name="Isosceles Triangle 63">
              <a:extLst>
                <a:ext uri="{FF2B5EF4-FFF2-40B4-BE49-F238E27FC236}">
                  <a16:creationId xmlns:a16="http://schemas.microsoft.com/office/drawing/2014/main" id="{1D6E2CEA-A5BB-4CF7-B907-AE4DBF6748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65" name="Rectangle 27">
              <a:extLst>
                <a:ext uri="{FF2B5EF4-FFF2-40B4-BE49-F238E27FC236}">
                  <a16:creationId xmlns:a16="http://schemas.microsoft.com/office/drawing/2014/main" id="{78D09D5A-29CC-4B32-9CE1-72E607558A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66" name="Rectangle 28">
              <a:extLst>
                <a:ext uri="{FF2B5EF4-FFF2-40B4-BE49-F238E27FC236}">
                  <a16:creationId xmlns:a16="http://schemas.microsoft.com/office/drawing/2014/main" id="{6DF3A3FC-950B-40B0-923D-0F0BC1A542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67" name="Rectangle 29">
              <a:extLst>
                <a:ext uri="{FF2B5EF4-FFF2-40B4-BE49-F238E27FC236}">
                  <a16:creationId xmlns:a16="http://schemas.microsoft.com/office/drawing/2014/main" id="{BCA0F2E1-CD3D-4521-9CCB-41A5CC6C54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68" name="Isosceles Triangle 67">
              <a:extLst>
                <a:ext uri="{FF2B5EF4-FFF2-40B4-BE49-F238E27FC236}">
                  <a16:creationId xmlns:a16="http://schemas.microsoft.com/office/drawing/2014/main" id="{9BA4F16A-21DC-462A-AD37-0A93C8B79E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69" name="Isosceles Triangle 68">
              <a:extLst>
                <a:ext uri="{FF2B5EF4-FFF2-40B4-BE49-F238E27FC236}">
                  <a16:creationId xmlns:a16="http://schemas.microsoft.com/office/drawing/2014/main" id="{FB75EBDD-038D-4572-A372-1149382957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grpSp>
      <p:sp>
        <p:nvSpPr>
          <p:cNvPr id="85" name="Rectangle 84">
            <a:extLst>
              <a:ext uri="{FF2B5EF4-FFF2-40B4-BE49-F238E27FC236}">
                <a16:creationId xmlns:a16="http://schemas.microsoft.com/office/drawing/2014/main" id="{21029ED5-F105-4DD2-99C8-1E44228179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6" name="Group 85">
            <a:extLst>
              <a:ext uri="{FF2B5EF4-FFF2-40B4-BE49-F238E27FC236}">
                <a16:creationId xmlns:a16="http://schemas.microsoft.com/office/drawing/2014/main" id="{2D621E68-BF28-4A1C-B1A2-4E55E139E79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74" name="Straight Connector 73">
              <a:extLst>
                <a:ext uri="{FF2B5EF4-FFF2-40B4-BE49-F238E27FC236}">
                  <a16:creationId xmlns:a16="http://schemas.microsoft.com/office/drawing/2014/main" id="{BE8BBE4D-F0DF-49B9-B75A-99DAC53ACA7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75" name="Rectangle 23">
              <a:extLst>
                <a:ext uri="{FF2B5EF4-FFF2-40B4-BE49-F238E27FC236}">
                  <a16:creationId xmlns:a16="http://schemas.microsoft.com/office/drawing/2014/main" id="{E0F07DDC-34A6-46A1-9DE9-2BBE2931A5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76" name="Rectangle 25">
              <a:extLst>
                <a:ext uri="{FF2B5EF4-FFF2-40B4-BE49-F238E27FC236}">
                  <a16:creationId xmlns:a16="http://schemas.microsoft.com/office/drawing/2014/main" id="{2CEB2BF9-B8DB-45B9-86EA-D197B5B1AE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77" name="Isosceles Triangle 76">
              <a:extLst>
                <a:ext uri="{FF2B5EF4-FFF2-40B4-BE49-F238E27FC236}">
                  <a16:creationId xmlns:a16="http://schemas.microsoft.com/office/drawing/2014/main" id="{08B5BB34-3801-4E70-A981-FE007635E1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78" name="Rectangle 27">
              <a:extLst>
                <a:ext uri="{FF2B5EF4-FFF2-40B4-BE49-F238E27FC236}">
                  <a16:creationId xmlns:a16="http://schemas.microsoft.com/office/drawing/2014/main" id="{38432A75-2CEB-463C-A8F2-ABB50A79F4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79" name="Rectangle 28">
              <a:extLst>
                <a:ext uri="{FF2B5EF4-FFF2-40B4-BE49-F238E27FC236}">
                  <a16:creationId xmlns:a16="http://schemas.microsoft.com/office/drawing/2014/main" id="{E7E850B8-C050-4597-8BEB-113FEC9A27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80" name="Rectangle 29">
              <a:extLst>
                <a:ext uri="{FF2B5EF4-FFF2-40B4-BE49-F238E27FC236}">
                  <a16:creationId xmlns:a16="http://schemas.microsoft.com/office/drawing/2014/main" id="{24ACC798-9CEC-4B6F-A8DD-F8E6FCCCF1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81" name="Isosceles Triangle 80">
              <a:extLst>
                <a:ext uri="{FF2B5EF4-FFF2-40B4-BE49-F238E27FC236}">
                  <a16:creationId xmlns:a16="http://schemas.microsoft.com/office/drawing/2014/main" id="{1D58A8C6-1294-4CD9-89BC-F1E981A524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82" name="Isosceles Triangle 81">
              <a:extLst>
                <a:ext uri="{FF2B5EF4-FFF2-40B4-BE49-F238E27FC236}">
                  <a16:creationId xmlns:a16="http://schemas.microsoft.com/office/drawing/2014/main" id="{F32F2ED6-6143-46C4-A641-72D42732B6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grpSp>
      <p:sp>
        <p:nvSpPr>
          <p:cNvPr id="84" name="Rectangle 83">
            <a:extLst>
              <a:ext uri="{FF2B5EF4-FFF2-40B4-BE49-F238E27FC236}">
                <a16:creationId xmlns:a16="http://schemas.microsoft.com/office/drawing/2014/main" id="{5C9652B3-A450-4ED6-8FBF-F536BA60B4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222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descr="A yellow post-it note with black writing on it&#10;&#10;Description automatically generated">
            <a:extLst>
              <a:ext uri="{FF2B5EF4-FFF2-40B4-BE49-F238E27FC236}">
                <a16:creationId xmlns:a16="http://schemas.microsoft.com/office/drawing/2014/main" id="{C4BD5DAA-F3EC-FCF9-B8E4-26ECEF759B40}"/>
              </a:ext>
            </a:extLst>
          </p:cNvPr>
          <p:cNvPicPr>
            <a:picLocks noChangeAspect="1"/>
          </p:cNvPicPr>
          <p:nvPr/>
        </p:nvPicPr>
        <p:blipFill rotWithShape="1">
          <a:blip r:embed="rId2"/>
          <a:srcRect t="4048" r="1" b="4049"/>
          <a:stretch/>
        </p:blipFill>
        <p:spPr>
          <a:xfrm>
            <a:off x="568452" y="571500"/>
            <a:ext cx="11055096" cy="5715000"/>
          </a:xfrm>
          <a:prstGeom prst="rect">
            <a:avLst/>
          </a:prstGeom>
        </p:spPr>
      </p:pic>
    </p:spTree>
    <p:extLst>
      <p:ext uri="{BB962C8B-B14F-4D97-AF65-F5344CB8AC3E}">
        <p14:creationId xmlns:p14="http://schemas.microsoft.com/office/powerpoint/2010/main" val="32593878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21" name="Rectangle 4120">
            <a:extLst>
              <a:ext uri="{FF2B5EF4-FFF2-40B4-BE49-F238E27FC236}">
                <a16:creationId xmlns:a16="http://schemas.microsoft.com/office/drawing/2014/main" id="{B51F6560-D61C-400F-B71A-3FDEBF451B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123" name="Group 4122">
            <a:extLst>
              <a:ext uri="{FF2B5EF4-FFF2-40B4-BE49-F238E27FC236}">
                <a16:creationId xmlns:a16="http://schemas.microsoft.com/office/drawing/2014/main" id="{F938B951-7EFC-40A2-B198-E73D39DFB3F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4124" name="Rectangle 4123">
              <a:extLst>
                <a:ext uri="{FF2B5EF4-FFF2-40B4-BE49-F238E27FC236}">
                  <a16:creationId xmlns:a16="http://schemas.microsoft.com/office/drawing/2014/main" id="{92E4506E-6A0E-49A0-BC31-8CADBFF3EC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25" name="Rectangle 4124">
              <a:extLst>
                <a:ext uri="{FF2B5EF4-FFF2-40B4-BE49-F238E27FC236}">
                  <a16:creationId xmlns:a16="http://schemas.microsoft.com/office/drawing/2014/main" id="{EEED4D51-65BF-4AEE-B596-7CB61A70B9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4">
                <a:lumMod val="75000"/>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F9CD26B9-40BC-8F7C-2EA8-B5DB1DCB9A27}"/>
              </a:ext>
            </a:extLst>
          </p:cNvPr>
          <p:cNvSpPr>
            <a:spLocks noGrp="1"/>
          </p:cNvSpPr>
          <p:nvPr>
            <p:ph type="title"/>
          </p:nvPr>
        </p:nvSpPr>
        <p:spPr>
          <a:xfrm>
            <a:off x="550863" y="366639"/>
            <a:ext cx="11090274" cy="675441"/>
          </a:xfrm>
        </p:spPr>
        <p:txBody>
          <a:bodyPr vert="horz" wrap="square" lIns="91440" tIns="45720" rIns="91440" bIns="45720" rtlCol="0" anchor="t">
            <a:normAutofit/>
          </a:bodyPr>
          <a:lstStyle/>
          <a:p>
            <a:r>
              <a:rPr lang="en-US" sz="4200" b="1"/>
              <a:t>Message from the Managing Director</a:t>
            </a:r>
          </a:p>
        </p:txBody>
      </p:sp>
      <p:pic>
        <p:nvPicPr>
          <p:cNvPr id="7" name="video3889020143">
            <a:hlinkClick r:id="" action="ppaction://media"/>
            <a:extLst>
              <a:ext uri="{FF2B5EF4-FFF2-40B4-BE49-F238E27FC236}">
                <a16:creationId xmlns:a16="http://schemas.microsoft.com/office/drawing/2014/main" id="{9228E4B3-1F3D-2B96-698B-DADAD9B34D91}"/>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550862" y="2133600"/>
            <a:ext cx="7419732" cy="4173600"/>
          </a:xfrm>
          <a:prstGeom prst="rect">
            <a:avLst/>
          </a:prstGeom>
          <a:effectLst>
            <a:outerShdw blurRad="508000" dist="101600" dir="5400000" algn="tl" rotWithShape="0">
              <a:prstClr val="black">
                <a:alpha val="10000"/>
              </a:prstClr>
            </a:outerShdw>
          </a:effectLst>
        </p:spPr>
      </p:pic>
      <p:pic>
        <p:nvPicPr>
          <p:cNvPr id="4100" name="Picture 4">
            <a:extLst>
              <a:ext uri="{FF2B5EF4-FFF2-40B4-BE49-F238E27FC236}">
                <a16:creationId xmlns:a16="http://schemas.microsoft.com/office/drawing/2014/main" id="{3755FA86-CBEC-9AEB-0A0D-2DA21B25070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7555" r="7555"/>
          <a:stretch/>
        </p:blipFill>
        <p:spPr bwMode="auto">
          <a:xfrm>
            <a:off x="8292125" y="2133601"/>
            <a:ext cx="2834374" cy="4173599"/>
          </a:xfrm>
          <a:prstGeom prst="rect">
            <a:avLst/>
          </a:prstGeom>
          <a:noFill/>
          <a:effectLst>
            <a:outerShdw blurRad="508000" dist="101600" dir="5400000" algn="tl" rotWithShape="0">
              <a:prstClr val="black">
                <a:alpha val="1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9673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68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49" name="Slide Background">
            <a:extLst>
              <a:ext uri="{FF2B5EF4-FFF2-40B4-BE49-F238E27FC236}">
                <a16:creationId xmlns:a16="http://schemas.microsoft.com/office/drawing/2014/main" id="{3ECBE1F1-D69B-4AFA-ABD5-8E41720EF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5" descr="Empty conference room">
            <a:extLst>
              <a:ext uri="{FF2B5EF4-FFF2-40B4-BE49-F238E27FC236}">
                <a16:creationId xmlns:a16="http://schemas.microsoft.com/office/drawing/2014/main" id="{03066C75-06D9-CC5B-E452-5D691B3EEF9D}"/>
              </a:ext>
            </a:extLst>
          </p:cNvPr>
          <p:cNvPicPr>
            <a:picLocks noChangeAspect="1"/>
          </p:cNvPicPr>
          <p:nvPr/>
        </p:nvPicPr>
        <p:blipFill rotWithShape="1">
          <a:blip r:embed="rId3"/>
          <a:srcRect l="28372" r="19167"/>
          <a:stretch/>
        </p:blipFill>
        <p:spPr>
          <a:xfrm>
            <a:off x="-1" y="-2"/>
            <a:ext cx="5410198" cy="6858002"/>
          </a:xfrm>
          <a:prstGeom prst="rect">
            <a:avLst/>
          </a:prstGeom>
        </p:spPr>
      </p:pic>
      <p:sp useBgFill="1">
        <p:nvSpPr>
          <p:cNvPr id="4151" name="Rectangle 4150">
            <a:extLst>
              <a:ext uri="{FF2B5EF4-FFF2-40B4-BE49-F238E27FC236}">
                <a16:creationId xmlns:a16="http://schemas.microsoft.com/office/drawing/2014/main" id="{603A6265-E10C-4B85-9C20-E75FCAF9C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197" y="-1"/>
            <a:ext cx="6781802" cy="2286000"/>
          </a:xfrm>
          <a:prstGeom prst="rect">
            <a:avLst/>
          </a:prstGeom>
          <a:ln>
            <a:noFill/>
          </a:ln>
          <a:effectLst>
            <a:outerShdw blurRad="355600" dist="152400" sx="95000" sy="95000" algn="t" rotWithShape="0">
              <a:srgbClr val="000000">
                <a:alpha val="2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9CD26B9-40BC-8F7C-2EA8-B5DB1DCB9A27}"/>
              </a:ext>
            </a:extLst>
          </p:cNvPr>
          <p:cNvSpPr>
            <a:spLocks noGrp="1"/>
          </p:cNvSpPr>
          <p:nvPr>
            <p:ph type="title"/>
          </p:nvPr>
        </p:nvSpPr>
        <p:spPr>
          <a:xfrm>
            <a:off x="6115317" y="405685"/>
            <a:ext cx="5464968" cy="1559301"/>
          </a:xfrm>
        </p:spPr>
        <p:txBody>
          <a:bodyPr>
            <a:normAutofit/>
          </a:bodyPr>
          <a:lstStyle/>
          <a:p>
            <a:r>
              <a:rPr lang="en-US" sz="3700" b="1"/>
              <a:t>Call for Applications to Join LiRN’s Board of Directors</a:t>
            </a:r>
            <a:endParaRPr lang="en-CA" sz="3700" b="1"/>
          </a:p>
        </p:txBody>
      </p:sp>
      <p:sp>
        <p:nvSpPr>
          <p:cNvPr id="3" name="Content Placeholder 2">
            <a:extLst>
              <a:ext uri="{FF2B5EF4-FFF2-40B4-BE49-F238E27FC236}">
                <a16:creationId xmlns:a16="http://schemas.microsoft.com/office/drawing/2014/main" id="{CD5E91FF-9319-654F-308B-A48146E49A1E}"/>
              </a:ext>
            </a:extLst>
          </p:cNvPr>
          <p:cNvSpPr>
            <a:spLocks noGrp="1"/>
          </p:cNvSpPr>
          <p:nvPr>
            <p:ph idx="1"/>
          </p:nvPr>
        </p:nvSpPr>
        <p:spPr>
          <a:xfrm>
            <a:off x="6115317" y="2743200"/>
            <a:ext cx="5247340" cy="3496878"/>
          </a:xfrm>
        </p:spPr>
        <p:txBody>
          <a:bodyPr vert="horz" lIns="91440" tIns="45720" rIns="91440" bIns="45720" rtlCol="0" anchor="ctr">
            <a:normAutofit/>
          </a:bodyPr>
          <a:lstStyle/>
          <a:p>
            <a:pPr marL="0" indent="0">
              <a:spcAft>
                <a:spcPts val="1200"/>
              </a:spcAft>
              <a:buNone/>
            </a:pPr>
            <a:r>
              <a:rPr lang="en-US" sz="1400">
                <a:latin typeface="Arial"/>
                <a:cs typeface="Arial"/>
              </a:rPr>
              <a:t>The Nominations Committee, which includes representatives from all of LiRN's shareholders, continues its work.</a:t>
            </a:r>
          </a:p>
          <a:p>
            <a:pPr marL="0" indent="0">
              <a:spcAft>
                <a:spcPts val="1200"/>
              </a:spcAft>
              <a:buNone/>
            </a:pPr>
            <a:r>
              <a:rPr lang="en-US" sz="1400">
                <a:latin typeface="Arial"/>
                <a:cs typeface="Arial"/>
              </a:rPr>
              <a:t>Neil Guthrie and Sarah McCoubrey’s final terms as directors end in June.</a:t>
            </a:r>
          </a:p>
          <a:p>
            <a:pPr marL="0" indent="0">
              <a:spcAft>
                <a:spcPts val="1200"/>
              </a:spcAft>
              <a:buNone/>
            </a:pPr>
            <a:r>
              <a:rPr lang="en-US" sz="1400">
                <a:latin typeface="Arial"/>
                <a:cs typeface="Arial"/>
              </a:rPr>
              <a:t>The Committee is looking for board members to fill their slots. </a:t>
            </a:r>
          </a:p>
          <a:p>
            <a:pPr marL="0" indent="0">
              <a:spcAft>
                <a:spcPts val="1200"/>
              </a:spcAft>
              <a:buNone/>
            </a:pPr>
            <a:r>
              <a:rPr lang="en-US" sz="1400">
                <a:latin typeface="Arial"/>
                <a:cs typeface="Arial"/>
              </a:rPr>
              <a:t>The Committee is also looking for individuals with financial expertise. </a:t>
            </a:r>
          </a:p>
          <a:p>
            <a:pPr marL="0" indent="0">
              <a:spcAft>
                <a:spcPts val="1200"/>
              </a:spcAft>
              <a:buNone/>
            </a:pPr>
            <a:r>
              <a:rPr lang="en-US" sz="1400">
                <a:latin typeface="Arial"/>
                <a:cs typeface="Arial"/>
              </a:rPr>
              <a:t>Please contact Sarah McCoubrey for details on applying: </a:t>
            </a:r>
            <a:r>
              <a:rPr lang="fr-FR" sz="1400" u="sng">
                <a:latin typeface="Arial"/>
                <a:cs typeface="Arial"/>
              </a:rPr>
              <a:t>sarah [at] calibratesolutions.ca</a:t>
            </a:r>
            <a:endParaRPr lang="en-US" sz="1400" u="sng">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312189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455DB5A-DED1-AAFE-0632-26A3D3F71760}"/>
              </a:ext>
            </a:extLst>
          </p:cNvPr>
          <p:cNvSpPr>
            <a:spLocks noGrp="1"/>
          </p:cNvSpPr>
          <p:nvPr>
            <p:ph type="title"/>
          </p:nvPr>
        </p:nvSpPr>
        <p:spPr>
          <a:xfrm>
            <a:off x="630936" y="639520"/>
            <a:ext cx="3429000" cy="1719072"/>
          </a:xfrm>
        </p:spPr>
        <p:txBody>
          <a:bodyPr vert="horz" lIns="91440" tIns="45720" rIns="91440" bIns="45720" rtlCol="0" anchor="b">
            <a:normAutofit/>
          </a:bodyPr>
          <a:lstStyle/>
          <a:p>
            <a:r>
              <a:rPr lang="en-US" sz="3400" b="1" kern="1200">
                <a:latin typeface="+mj-lt"/>
                <a:ea typeface="+mj-ea"/>
                <a:cs typeface="+mj-cs"/>
              </a:rPr>
              <a:t>2025 LiRN Budget: News From Convocation</a:t>
            </a:r>
          </a:p>
        </p:txBody>
      </p:sp>
      <p:sp>
        <p:nvSpPr>
          <p:cNvPr id="20"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ntent Placeholder 14">
            <a:extLst>
              <a:ext uri="{FF2B5EF4-FFF2-40B4-BE49-F238E27FC236}">
                <a16:creationId xmlns:a16="http://schemas.microsoft.com/office/drawing/2014/main" id="{29F5511F-3753-4C58-AC42-BDA03CF374F4}"/>
              </a:ext>
            </a:extLst>
          </p:cNvPr>
          <p:cNvSpPr>
            <a:spLocks noGrp="1"/>
          </p:cNvSpPr>
          <p:nvPr>
            <p:ph idx="1"/>
          </p:nvPr>
        </p:nvSpPr>
        <p:spPr>
          <a:xfrm>
            <a:off x="630936" y="2807208"/>
            <a:ext cx="3429000" cy="3410712"/>
          </a:xfrm>
        </p:spPr>
        <p:txBody>
          <a:bodyPr anchor="t">
            <a:normAutofit fontScale="92500" lnSpcReduction="10000"/>
          </a:bodyPr>
          <a:lstStyle/>
          <a:p>
            <a:r>
              <a:rPr lang="en-US" dirty="0"/>
              <a:t>Convocation considered LiRN’s 2025 budget at its meeting of October 31.</a:t>
            </a:r>
          </a:p>
          <a:p>
            <a:r>
              <a:rPr lang="en-US" dirty="0"/>
              <a:t>Results.</a:t>
            </a:r>
          </a:p>
          <a:p>
            <a:r>
              <a:rPr lang="en-US" dirty="0"/>
              <a:t>Grant letters will be sent to associations by November 29.</a:t>
            </a:r>
          </a:p>
        </p:txBody>
      </p:sp>
      <p:pic>
        <p:nvPicPr>
          <p:cNvPr id="6" name="Content Placeholder 5">
            <a:extLst>
              <a:ext uri="{FF2B5EF4-FFF2-40B4-BE49-F238E27FC236}">
                <a16:creationId xmlns:a16="http://schemas.microsoft.com/office/drawing/2014/main" id="{889865CA-7A3E-F07F-9B5B-C5F1E0E90859}"/>
              </a:ext>
            </a:extLst>
          </p:cNvPr>
          <p:cNvPicPr>
            <a:picLocks noChangeAspect="1"/>
          </p:cNvPicPr>
          <p:nvPr/>
        </p:nvPicPr>
        <p:blipFill rotWithShape="1">
          <a:blip r:embed="rId3">
            <a:extLst>
              <a:ext uri="{28A0092B-C50C-407E-A947-70E740481C1C}">
                <a14:useLocalDpi xmlns:a14="http://schemas.microsoft.com/office/drawing/2010/main" val="0"/>
              </a:ext>
            </a:extLst>
          </a:blip>
          <a:stretch/>
        </p:blipFill>
        <p:spPr>
          <a:xfrm>
            <a:off x="4654296" y="702031"/>
            <a:ext cx="6903720" cy="5453938"/>
          </a:xfrm>
          <a:prstGeom prst="rect">
            <a:avLst/>
          </a:prstGeom>
        </p:spPr>
      </p:pic>
    </p:spTree>
    <p:extLst>
      <p:ext uri="{BB962C8B-B14F-4D97-AF65-F5344CB8AC3E}">
        <p14:creationId xmlns:p14="http://schemas.microsoft.com/office/powerpoint/2010/main" val="5310898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Content Placeholder 5" descr="Cog wheels">
            <a:extLst>
              <a:ext uri="{FF2B5EF4-FFF2-40B4-BE49-F238E27FC236}">
                <a16:creationId xmlns:a16="http://schemas.microsoft.com/office/drawing/2014/main" id="{889865CA-7A3E-F07F-9B5B-C5F1E0E90859}"/>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t="7522" b="7522"/>
          <a:stretch/>
        </p:blipFill>
        <p:spPr>
          <a:xfrm>
            <a:off x="20" y="10"/>
            <a:ext cx="12191980" cy="6857990"/>
          </a:xfrm>
          <a:prstGeom prst="rect">
            <a:avLst/>
          </a:prstGeom>
        </p:spPr>
      </p:pic>
      <p:sp>
        <p:nvSpPr>
          <p:cNvPr id="37" name="Rectangle 36">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85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455DB5A-DED1-AAFE-0632-26A3D3F71760}"/>
              </a:ext>
            </a:extLst>
          </p:cNvPr>
          <p:cNvSpPr>
            <a:spLocks noGrp="1"/>
          </p:cNvSpPr>
          <p:nvPr>
            <p:ph type="title"/>
          </p:nvPr>
        </p:nvSpPr>
        <p:spPr>
          <a:xfrm>
            <a:off x="-3039" y="425950"/>
            <a:ext cx="12191796" cy="744836"/>
          </a:xfrm>
        </p:spPr>
        <p:txBody>
          <a:bodyPr vert="horz" lIns="91440" tIns="45720" rIns="91440" bIns="45720" rtlCol="0" anchor="ctr">
            <a:normAutofit/>
          </a:bodyPr>
          <a:lstStyle/>
          <a:p>
            <a:pPr algn="ctr"/>
            <a:r>
              <a:rPr lang="en-US" sz="3600" b="1" dirty="0">
                <a:solidFill>
                  <a:schemeClr val="tx1">
                    <a:lumMod val="85000"/>
                    <a:lumOff val="15000"/>
                  </a:schemeClr>
                </a:solidFill>
              </a:rPr>
              <a:t>Gearing up for the 2026 Budget</a:t>
            </a:r>
          </a:p>
        </p:txBody>
      </p:sp>
      <p:cxnSp>
        <p:nvCxnSpPr>
          <p:cNvPr id="39" name="Straight Connector 38">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35069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24356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446179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2" name="Rectangle 41">
            <a:extLst>
              <a:ext uri="{FF2B5EF4-FFF2-40B4-BE49-F238E27FC236}">
                <a16:creationId xmlns:a16="http://schemas.microsoft.com/office/drawing/2014/main" id="{89A320C9-9735-4D13-8279-C1C6748413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44" name="Rectangle 43">
            <a:extLst>
              <a:ext uri="{FF2B5EF4-FFF2-40B4-BE49-F238E27FC236}">
                <a16:creationId xmlns:a16="http://schemas.microsoft.com/office/drawing/2014/main" id="{92544CF4-9B52-4A7B-A4B3-88C72729B7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7126"/>
            <a:ext cx="11167447" cy="2018806"/>
          </a:xfrm>
          <a:prstGeom prst="rect">
            <a:avLst/>
          </a:prstGeom>
          <a:ln w="9525">
            <a:solidFill>
              <a:srgbClr val="DEDEDE"/>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41" name="Rectangle 40">
            <a:extLst>
              <a:ext uri="{FF2B5EF4-FFF2-40B4-BE49-F238E27FC236}">
                <a16:creationId xmlns:a16="http://schemas.microsoft.com/office/drawing/2014/main" id="{E75862C5-5C00-4421-BC7B-9B7B86DBC8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7D9D8BC-B6F7-26C4-2C6E-2FB6E2241510}"/>
              </a:ext>
            </a:extLst>
          </p:cNvPr>
          <p:cNvSpPr>
            <a:spLocks noGrp="1"/>
          </p:cNvSpPr>
          <p:nvPr>
            <p:ph type="title"/>
          </p:nvPr>
        </p:nvSpPr>
        <p:spPr>
          <a:xfrm>
            <a:off x="1115568" y="548640"/>
            <a:ext cx="10168128" cy="1179576"/>
          </a:xfrm>
        </p:spPr>
        <p:txBody>
          <a:bodyPr vert="horz" lIns="91440" tIns="45720" rIns="91440" bIns="45720" rtlCol="0">
            <a:normAutofit fontScale="90000"/>
          </a:bodyPr>
          <a:lstStyle/>
          <a:p>
            <a:r>
              <a:rPr lang="en-US" sz="4000" b="1" kern="1200" dirty="0">
                <a:latin typeface="+mj-lt"/>
                <a:ea typeface="+mj-ea"/>
                <a:cs typeface="+mj-cs"/>
              </a:rPr>
              <a:t>Budget: Timeline</a:t>
            </a:r>
            <a:br>
              <a:rPr lang="en-US" sz="4000" b="1" kern="1200" dirty="0">
                <a:latin typeface="+mj-lt"/>
                <a:ea typeface="+mj-ea"/>
                <a:cs typeface="+mj-cs"/>
              </a:rPr>
            </a:br>
            <a:r>
              <a:rPr lang="en-US" sz="4000" b="1" kern="1200" dirty="0">
                <a:latin typeface="+mj-lt"/>
                <a:ea typeface="+mj-ea"/>
                <a:cs typeface="+mj-cs"/>
              </a:rPr>
              <a:t>(Dates to be confirmed)</a:t>
            </a:r>
          </a:p>
        </p:txBody>
      </p:sp>
      <p:sp>
        <p:nvSpPr>
          <p:cNvPr id="43" name="Rectangle 42">
            <a:extLst>
              <a:ext uri="{FF2B5EF4-FFF2-40B4-BE49-F238E27FC236}">
                <a16:creationId xmlns:a16="http://schemas.microsoft.com/office/drawing/2014/main" id="{089440EF-9BE9-4AE9-8C28-00B02296CD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58952"/>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9" name="Content Placeholder 8">
            <a:extLst>
              <a:ext uri="{FF2B5EF4-FFF2-40B4-BE49-F238E27FC236}">
                <a16:creationId xmlns:a16="http://schemas.microsoft.com/office/drawing/2014/main" id="{4B86BB55-2673-19BD-94C3-6F2F982C6422}"/>
              </a:ext>
            </a:extLst>
          </p:cNvPr>
          <p:cNvGraphicFramePr>
            <a:graphicFrameLocks noGrp="1"/>
          </p:cNvGraphicFramePr>
          <p:nvPr>
            <p:ph idx="1"/>
            <p:extLst>
              <p:ext uri="{D42A27DB-BD31-4B8C-83A1-F6EECF244321}">
                <p14:modId xmlns:p14="http://schemas.microsoft.com/office/powerpoint/2010/main" val="2363837185"/>
              </p:ext>
            </p:extLst>
          </p:nvPr>
        </p:nvGraphicFramePr>
        <p:xfrm>
          <a:off x="1377795" y="2269730"/>
          <a:ext cx="9643674" cy="4212001"/>
        </p:xfrm>
        <a:graphic>
          <a:graphicData uri="http://schemas.openxmlformats.org/drawingml/2006/table">
            <a:tbl>
              <a:tblPr>
                <a:tableStyleId>{72833802-FEF1-4C79-8D5D-14CF1EAF98D9}</a:tableStyleId>
              </a:tblPr>
              <a:tblGrid>
                <a:gridCol w="1384455">
                  <a:extLst>
                    <a:ext uri="{9D8B030D-6E8A-4147-A177-3AD203B41FA5}">
                      <a16:colId xmlns:a16="http://schemas.microsoft.com/office/drawing/2014/main" val="1050272711"/>
                    </a:ext>
                  </a:extLst>
                </a:gridCol>
                <a:gridCol w="8259219">
                  <a:extLst>
                    <a:ext uri="{9D8B030D-6E8A-4147-A177-3AD203B41FA5}">
                      <a16:colId xmlns:a16="http://schemas.microsoft.com/office/drawing/2014/main" val="2633138612"/>
                    </a:ext>
                  </a:extLst>
                </a:gridCol>
              </a:tblGrid>
              <a:tr h="267586">
                <a:tc>
                  <a:txBody>
                    <a:bodyPr/>
                    <a:lstStyle/>
                    <a:p>
                      <a:pPr marL="0" algn="l" defTabSz="914400" rtl="0" eaLnBrk="1" latinLnBrk="0" hangingPunct="1"/>
                      <a:r>
                        <a:rPr lang="en-US" sz="1050" b="1" kern="1200" cap="none" spc="0" dirty="0">
                          <a:solidFill>
                            <a:schemeClr val="tx1"/>
                          </a:solidFill>
                          <a:latin typeface="+mn-lt"/>
                          <a:ea typeface="+mn-ea"/>
                          <a:cs typeface="+mn-cs"/>
                        </a:rPr>
                        <a:t>January 27</a:t>
                      </a:r>
                      <a:endParaRPr lang="en-CA" sz="1050" b="1" kern="1200" cap="none" spc="0" dirty="0">
                        <a:solidFill>
                          <a:schemeClr val="tx1"/>
                        </a:solidFill>
                        <a:latin typeface="+mn-lt"/>
                        <a:ea typeface="+mn-ea"/>
                        <a:cs typeface="+mn-cs"/>
                      </a:endParaRPr>
                    </a:p>
                  </a:txBody>
                  <a:tcPr marL="45720" marR="45720" anchor="ctr">
                    <a:lnL w="3175" cap="flat" cmpd="sng" algn="ctr">
                      <a:solidFill>
                        <a:schemeClr val="accent2">
                          <a:lumMod val="50000"/>
                        </a:schemeClr>
                      </a:solidFill>
                      <a:prstDash val="solid"/>
                      <a:round/>
                      <a:headEnd type="none" w="med" len="med"/>
                      <a:tailEnd type="none" w="med" len="med"/>
                    </a:lnL>
                    <a:lnR w="3175" cap="flat" cmpd="sng" algn="ctr">
                      <a:solidFill>
                        <a:schemeClr val="accent2">
                          <a:lumMod val="50000"/>
                        </a:schemeClr>
                      </a:solidFill>
                      <a:prstDash val="solid"/>
                      <a:round/>
                      <a:headEnd type="none" w="med" len="med"/>
                      <a:tailEnd type="none" w="med" len="med"/>
                    </a:lnR>
                    <a:lnT w="3175" cap="flat" cmpd="sng" algn="ctr">
                      <a:solidFill>
                        <a:schemeClr val="accent2">
                          <a:lumMod val="50000"/>
                        </a:schemeClr>
                      </a:solidFill>
                      <a:prstDash val="solid"/>
                      <a:round/>
                      <a:headEnd type="none" w="med" len="med"/>
                      <a:tailEnd type="none" w="med" len="med"/>
                    </a:lnT>
                    <a:lnB w="3175" cap="flat" cmpd="sng" algn="ctr">
                      <a:solidFill>
                        <a:schemeClr val="accent2">
                          <a:lumMod val="50000"/>
                        </a:schemeClr>
                      </a:solidFill>
                      <a:prstDash val="solid"/>
                      <a:round/>
                      <a:headEnd type="none" w="med" len="med"/>
                      <a:tailEnd type="none" w="med" len="med"/>
                    </a:lnB>
                    <a:noFill/>
                  </a:tcPr>
                </a:tc>
                <a:tc>
                  <a:txBody>
                    <a:bodyPr/>
                    <a:lstStyle/>
                    <a:p>
                      <a:pPr marL="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50" b="0" kern="1200" cap="none" spc="0" dirty="0">
                          <a:solidFill>
                            <a:schemeClr val="tx1"/>
                          </a:solidFill>
                          <a:latin typeface="+mn-lt"/>
                          <a:ea typeface="+mn-ea"/>
                          <a:cs typeface="+mn-cs"/>
                        </a:rPr>
                        <a:t>Financial reports for Q4 2024 Due from Associations.</a:t>
                      </a:r>
                      <a:endParaRPr lang="en-CA" sz="1050" b="0" kern="1200" cap="none" spc="0" dirty="0">
                        <a:solidFill>
                          <a:schemeClr val="tx1"/>
                        </a:solidFill>
                        <a:latin typeface="+mn-lt"/>
                        <a:ea typeface="+mn-ea"/>
                        <a:cs typeface="+mn-cs"/>
                      </a:endParaRPr>
                    </a:p>
                  </a:txBody>
                  <a:tcPr marL="45720" marR="45720" anchor="ctr">
                    <a:lnL w="3175" cap="flat" cmpd="sng" algn="ctr">
                      <a:solidFill>
                        <a:schemeClr val="accent2">
                          <a:lumMod val="50000"/>
                        </a:schemeClr>
                      </a:solidFill>
                      <a:prstDash val="solid"/>
                      <a:round/>
                      <a:headEnd type="none" w="med" len="med"/>
                      <a:tailEnd type="none" w="med" len="med"/>
                    </a:lnL>
                    <a:lnR w="3175" cap="flat" cmpd="sng" algn="ctr">
                      <a:solidFill>
                        <a:schemeClr val="accent2">
                          <a:lumMod val="50000"/>
                        </a:schemeClr>
                      </a:solidFill>
                      <a:prstDash val="solid"/>
                      <a:round/>
                      <a:headEnd type="none" w="med" len="med"/>
                      <a:tailEnd type="none" w="med" len="med"/>
                    </a:lnR>
                    <a:lnT w="3175" cap="flat" cmpd="sng" algn="ctr">
                      <a:solidFill>
                        <a:schemeClr val="accent2">
                          <a:lumMod val="50000"/>
                        </a:schemeClr>
                      </a:solidFill>
                      <a:prstDash val="solid"/>
                      <a:round/>
                      <a:headEnd type="none" w="med" len="med"/>
                      <a:tailEnd type="none" w="med" len="med"/>
                    </a:lnT>
                    <a:lnB w="3175" cap="flat" cmpd="sng" algn="ctr">
                      <a:solidFill>
                        <a:schemeClr val="accent2">
                          <a:lumMod val="50000"/>
                        </a:schemeClr>
                      </a:solidFill>
                      <a:prstDash val="solid"/>
                      <a:round/>
                      <a:headEnd type="none" w="med" len="med"/>
                      <a:tailEnd type="none" w="med" len="med"/>
                    </a:lnB>
                    <a:noFill/>
                  </a:tcPr>
                </a:tc>
                <a:extLst>
                  <a:ext uri="{0D108BD9-81ED-4DB2-BD59-A6C34878D82A}">
                    <a16:rowId xmlns:a16="http://schemas.microsoft.com/office/drawing/2014/main" val="164365299"/>
                  </a:ext>
                </a:extLst>
              </a:tr>
              <a:tr h="267586">
                <a:tc>
                  <a:txBody>
                    <a:bodyPr/>
                    <a:lstStyle/>
                    <a:p>
                      <a:r>
                        <a:rPr lang="en-US" sz="1050" b="1" cap="none" spc="0" dirty="0">
                          <a:solidFill>
                            <a:schemeClr val="tx1"/>
                          </a:solidFill>
                        </a:rPr>
                        <a:t>March 28</a:t>
                      </a:r>
                      <a:endParaRPr lang="en-CA" sz="1050" b="1" cap="none" spc="0" dirty="0">
                        <a:solidFill>
                          <a:schemeClr val="tx1"/>
                        </a:solidFill>
                        <a:latin typeface="Aptos" panose="020B0004020202020204" pitchFamily="34" charset="0"/>
                      </a:endParaRPr>
                    </a:p>
                  </a:txBody>
                  <a:tcPr marL="45720" marR="45720" anchor="ctr">
                    <a:lnL w="3175" cap="flat" cmpd="sng" algn="ctr">
                      <a:solidFill>
                        <a:schemeClr val="accent2">
                          <a:lumMod val="50000"/>
                        </a:schemeClr>
                      </a:solidFill>
                      <a:prstDash val="solid"/>
                      <a:round/>
                      <a:headEnd type="none" w="med" len="med"/>
                      <a:tailEnd type="none" w="med" len="med"/>
                    </a:lnL>
                    <a:lnR w="3175" cap="flat" cmpd="sng" algn="ctr">
                      <a:solidFill>
                        <a:schemeClr val="accent2">
                          <a:lumMod val="50000"/>
                        </a:schemeClr>
                      </a:solidFill>
                      <a:prstDash val="solid"/>
                      <a:round/>
                      <a:headEnd type="none" w="med" len="med"/>
                      <a:tailEnd type="none" w="med" len="med"/>
                    </a:lnR>
                    <a:lnT w="3175" cap="flat" cmpd="sng" algn="ctr">
                      <a:solidFill>
                        <a:schemeClr val="accent2">
                          <a:lumMod val="50000"/>
                        </a:schemeClr>
                      </a:solidFill>
                      <a:prstDash val="solid"/>
                      <a:round/>
                      <a:headEnd type="none" w="med" len="med"/>
                      <a:tailEnd type="none" w="med" len="med"/>
                    </a:lnT>
                    <a:lnB w="3175" cap="flat" cmpd="sng" algn="ctr">
                      <a:solidFill>
                        <a:schemeClr val="accent2">
                          <a:lumMod val="50000"/>
                        </a:schemeClr>
                      </a:solidFill>
                      <a:prstDash val="solid"/>
                      <a:round/>
                      <a:headEnd type="none" w="med" len="med"/>
                      <a:tailEnd type="none" w="med" len="med"/>
                    </a:lnB>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50" b="0" kern="1200" cap="none" spc="0" dirty="0">
                          <a:solidFill>
                            <a:schemeClr val="tx1"/>
                          </a:solidFill>
                        </a:rPr>
                        <a:t>On or before March 28, LiRN sends EFB Calculations / Notifications to Associations.</a:t>
                      </a:r>
                      <a:endParaRPr lang="en-CA" sz="1050" b="0" kern="1200" cap="none" spc="0" dirty="0">
                        <a:solidFill>
                          <a:schemeClr val="tx1"/>
                        </a:solidFill>
                        <a:latin typeface="Aptos" panose="020B0004020202020204" pitchFamily="34" charset="0"/>
                        <a:ea typeface="+mn-ea"/>
                        <a:cs typeface="+mn-cs"/>
                      </a:endParaRPr>
                    </a:p>
                  </a:txBody>
                  <a:tcPr marL="45720" marR="45720" anchor="ctr">
                    <a:lnL w="3175" cap="flat" cmpd="sng" algn="ctr">
                      <a:solidFill>
                        <a:schemeClr val="accent2">
                          <a:lumMod val="50000"/>
                        </a:schemeClr>
                      </a:solidFill>
                      <a:prstDash val="solid"/>
                      <a:round/>
                      <a:headEnd type="none" w="med" len="med"/>
                      <a:tailEnd type="none" w="med" len="med"/>
                    </a:lnL>
                    <a:lnR w="3175" cap="flat" cmpd="sng" algn="ctr">
                      <a:solidFill>
                        <a:schemeClr val="accent2">
                          <a:lumMod val="50000"/>
                        </a:schemeClr>
                      </a:solidFill>
                      <a:prstDash val="solid"/>
                      <a:round/>
                      <a:headEnd type="none" w="med" len="med"/>
                      <a:tailEnd type="none" w="med" len="med"/>
                    </a:lnR>
                    <a:lnT w="3175" cap="flat" cmpd="sng" algn="ctr">
                      <a:solidFill>
                        <a:schemeClr val="accent2">
                          <a:lumMod val="50000"/>
                        </a:schemeClr>
                      </a:solidFill>
                      <a:prstDash val="solid"/>
                      <a:round/>
                      <a:headEnd type="none" w="med" len="med"/>
                      <a:tailEnd type="none" w="med" len="med"/>
                    </a:lnT>
                    <a:lnB w="3175" cap="flat" cmpd="sng" algn="ctr">
                      <a:solidFill>
                        <a:schemeClr val="accent2">
                          <a:lumMod val="50000"/>
                        </a:schemeClr>
                      </a:solidFill>
                      <a:prstDash val="solid"/>
                      <a:round/>
                      <a:headEnd type="none" w="med" len="med"/>
                      <a:tailEnd type="none" w="med" len="med"/>
                    </a:lnB>
                  </a:tcPr>
                </a:tc>
                <a:extLst>
                  <a:ext uri="{0D108BD9-81ED-4DB2-BD59-A6C34878D82A}">
                    <a16:rowId xmlns:a16="http://schemas.microsoft.com/office/drawing/2014/main" val="823191488"/>
                  </a:ext>
                </a:extLst>
              </a:tr>
              <a:tr h="267586">
                <a:tc>
                  <a:txBody>
                    <a:bodyPr/>
                    <a:lstStyle/>
                    <a:p>
                      <a:r>
                        <a:rPr lang="en-US" sz="1050" b="1" cap="none" spc="0">
                          <a:solidFill>
                            <a:schemeClr val="tx1"/>
                          </a:solidFill>
                        </a:rPr>
                        <a:t>May 9</a:t>
                      </a:r>
                      <a:endParaRPr lang="en-CA" sz="1050" b="1" cap="none" spc="0">
                        <a:solidFill>
                          <a:schemeClr val="tx1"/>
                        </a:solidFill>
                        <a:latin typeface="Aptos" panose="020B0004020202020204" pitchFamily="34" charset="0"/>
                      </a:endParaRPr>
                    </a:p>
                  </a:txBody>
                  <a:tcPr marL="45720" marR="45720" anchor="ctr">
                    <a:lnL w="3175" cap="flat" cmpd="sng" algn="ctr">
                      <a:solidFill>
                        <a:schemeClr val="accent2">
                          <a:lumMod val="50000"/>
                        </a:schemeClr>
                      </a:solidFill>
                      <a:prstDash val="solid"/>
                      <a:round/>
                      <a:headEnd type="none" w="med" len="med"/>
                      <a:tailEnd type="none" w="med" len="med"/>
                    </a:lnL>
                    <a:lnR w="3175" cap="flat" cmpd="sng" algn="ctr">
                      <a:solidFill>
                        <a:schemeClr val="accent2">
                          <a:lumMod val="50000"/>
                        </a:schemeClr>
                      </a:solidFill>
                      <a:prstDash val="solid"/>
                      <a:round/>
                      <a:headEnd type="none" w="med" len="med"/>
                      <a:tailEnd type="none" w="med" len="med"/>
                    </a:lnR>
                    <a:lnT w="3175" cap="flat" cmpd="sng" algn="ctr">
                      <a:solidFill>
                        <a:schemeClr val="accent2">
                          <a:lumMod val="50000"/>
                        </a:schemeClr>
                      </a:solidFill>
                      <a:prstDash val="solid"/>
                      <a:round/>
                      <a:headEnd type="none" w="med" len="med"/>
                      <a:tailEnd type="none" w="med" len="med"/>
                    </a:lnT>
                    <a:lnB w="3175" cap="flat" cmpd="sng" algn="ctr">
                      <a:solidFill>
                        <a:schemeClr val="accent2">
                          <a:lumMod val="50000"/>
                        </a:schemeClr>
                      </a:solidFill>
                      <a:prstDash val="solid"/>
                      <a:round/>
                      <a:headEnd type="none" w="med" len="med"/>
                      <a:tailEnd type="none" w="med" len="med"/>
                    </a:lnB>
                  </a:tcPr>
                </a:tc>
                <a:tc>
                  <a:txBody>
                    <a:bodyPr/>
                    <a:lstStyle/>
                    <a:p>
                      <a:pPr marL="171450" lvl="0" indent="-171450">
                        <a:buFont typeface="Arial" panose="020B0604020202020204" pitchFamily="34" charset="0"/>
                        <a:buChar char="•"/>
                      </a:pPr>
                      <a:r>
                        <a:rPr lang="en-US" sz="1050" b="0" kern="1200" cap="none" spc="0" dirty="0">
                          <a:solidFill>
                            <a:schemeClr val="tx1"/>
                          </a:solidFill>
                        </a:rPr>
                        <a:t>Business cases for 2026 budget expenditures / proposals to use 2025 EFB funds due.</a:t>
                      </a:r>
                      <a:endParaRPr lang="en-CA" sz="1050" b="0" kern="1200" cap="none" spc="0" dirty="0">
                        <a:solidFill>
                          <a:schemeClr val="tx1"/>
                        </a:solidFill>
                        <a:latin typeface="Aptos" panose="020B0004020202020204" pitchFamily="34" charset="0"/>
                        <a:ea typeface="+mn-ea"/>
                        <a:cs typeface="+mn-cs"/>
                      </a:endParaRPr>
                    </a:p>
                  </a:txBody>
                  <a:tcPr marL="45720" marR="45720" anchor="ctr">
                    <a:lnL w="3175" cap="flat" cmpd="sng" algn="ctr">
                      <a:solidFill>
                        <a:schemeClr val="accent2">
                          <a:lumMod val="50000"/>
                        </a:schemeClr>
                      </a:solidFill>
                      <a:prstDash val="solid"/>
                      <a:round/>
                      <a:headEnd type="none" w="med" len="med"/>
                      <a:tailEnd type="none" w="med" len="med"/>
                    </a:lnL>
                    <a:lnR w="3175" cap="flat" cmpd="sng" algn="ctr">
                      <a:solidFill>
                        <a:schemeClr val="accent2">
                          <a:lumMod val="50000"/>
                        </a:schemeClr>
                      </a:solidFill>
                      <a:prstDash val="solid"/>
                      <a:round/>
                      <a:headEnd type="none" w="med" len="med"/>
                      <a:tailEnd type="none" w="med" len="med"/>
                    </a:lnR>
                    <a:lnT w="3175" cap="flat" cmpd="sng" algn="ctr">
                      <a:solidFill>
                        <a:schemeClr val="accent2">
                          <a:lumMod val="50000"/>
                        </a:schemeClr>
                      </a:solidFill>
                      <a:prstDash val="solid"/>
                      <a:round/>
                      <a:headEnd type="none" w="med" len="med"/>
                      <a:tailEnd type="none" w="med" len="med"/>
                    </a:lnT>
                    <a:lnB w="3175" cap="flat" cmpd="sng" algn="ctr">
                      <a:solidFill>
                        <a:schemeClr val="accent2">
                          <a:lumMod val="50000"/>
                        </a:schemeClr>
                      </a:solidFill>
                      <a:prstDash val="solid"/>
                      <a:round/>
                      <a:headEnd type="none" w="med" len="med"/>
                      <a:tailEnd type="none" w="med" len="med"/>
                    </a:lnB>
                  </a:tcPr>
                </a:tc>
                <a:extLst>
                  <a:ext uri="{0D108BD9-81ED-4DB2-BD59-A6C34878D82A}">
                    <a16:rowId xmlns:a16="http://schemas.microsoft.com/office/drawing/2014/main" val="1845546597"/>
                  </a:ext>
                </a:extLst>
              </a:tr>
              <a:tr h="584725">
                <a:tc>
                  <a:txBody>
                    <a:bodyPr/>
                    <a:lstStyle/>
                    <a:p>
                      <a:r>
                        <a:rPr lang="en-US" sz="1050" b="1" cap="none" spc="0">
                          <a:solidFill>
                            <a:schemeClr val="tx1"/>
                          </a:solidFill>
                        </a:rPr>
                        <a:t>End of May (TBC)</a:t>
                      </a:r>
                      <a:endParaRPr lang="en-CA" sz="1050" b="1" cap="none" spc="0">
                        <a:solidFill>
                          <a:schemeClr val="tx1"/>
                        </a:solidFill>
                        <a:latin typeface="Aptos" panose="020B0004020202020204" pitchFamily="34" charset="0"/>
                      </a:endParaRPr>
                    </a:p>
                  </a:txBody>
                  <a:tcPr marL="45720" marR="45720" anchor="ctr">
                    <a:lnL w="3175" cap="flat" cmpd="sng" algn="ctr">
                      <a:solidFill>
                        <a:schemeClr val="accent2">
                          <a:lumMod val="50000"/>
                        </a:schemeClr>
                      </a:solidFill>
                      <a:prstDash val="solid"/>
                      <a:round/>
                      <a:headEnd type="none" w="med" len="med"/>
                      <a:tailEnd type="none" w="med" len="med"/>
                    </a:lnL>
                    <a:lnR w="3175" cap="flat" cmpd="sng" algn="ctr">
                      <a:solidFill>
                        <a:schemeClr val="accent2">
                          <a:lumMod val="50000"/>
                        </a:schemeClr>
                      </a:solidFill>
                      <a:prstDash val="solid"/>
                      <a:round/>
                      <a:headEnd type="none" w="med" len="med"/>
                      <a:tailEnd type="none" w="med" len="med"/>
                    </a:lnR>
                    <a:lnT w="3175" cap="flat" cmpd="sng" algn="ctr">
                      <a:solidFill>
                        <a:schemeClr val="accent2">
                          <a:lumMod val="50000"/>
                        </a:schemeClr>
                      </a:solidFill>
                      <a:prstDash val="solid"/>
                      <a:round/>
                      <a:headEnd type="none" w="med" len="med"/>
                      <a:tailEnd type="none" w="med" len="med"/>
                    </a:lnT>
                    <a:lnB w="3175" cap="flat" cmpd="sng" algn="ctr">
                      <a:solidFill>
                        <a:schemeClr val="accent2">
                          <a:lumMod val="50000"/>
                        </a:schemeClr>
                      </a:solidFill>
                      <a:prstDash val="solid"/>
                      <a:round/>
                      <a:headEnd type="none" w="med" len="med"/>
                      <a:tailEnd type="none" w="med" len="med"/>
                    </a:lnB>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50" b="0" kern="1200" cap="none" spc="0" dirty="0">
                          <a:solidFill>
                            <a:schemeClr val="tx1"/>
                          </a:solidFill>
                        </a:rPr>
                        <a:t>LiRN’s Board of Directors considers business cases and EFB proposals.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50" b="0" kern="1200" cap="none" spc="0" dirty="0">
                          <a:solidFill>
                            <a:schemeClr val="tx1"/>
                          </a:solidFill>
                        </a:rPr>
                        <a:t>The Board may provisionally approve, ask for more details, or deny the requests. Often, the Board will wish to consider the expenses in context of the overall budget before making a final decision. </a:t>
                      </a:r>
                      <a:endParaRPr lang="en-CA" sz="1050" b="0" kern="1200" cap="none" spc="0" dirty="0">
                        <a:solidFill>
                          <a:schemeClr val="tx1"/>
                        </a:solidFill>
                        <a:latin typeface="Aptos" panose="020B0004020202020204" pitchFamily="34" charset="0"/>
                        <a:ea typeface="+mn-ea"/>
                        <a:cs typeface="+mn-cs"/>
                      </a:endParaRPr>
                    </a:p>
                  </a:txBody>
                  <a:tcPr marL="45720" marR="45720" anchor="ctr">
                    <a:lnL w="3175" cap="flat" cmpd="sng" algn="ctr">
                      <a:solidFill>
                        <a:schemeClr val="accent2">
                          <a:lumMod val="50000"/>
                        </a:schemeClr>
                      </a:solidFill>
                      <a:prstDash val="solid"/>
                      <a:round/>
                      <a:headEnd type="none" w="med" len="med"/>
                      <a:tailEnd type="none" w="med" len="med"/>
                    </a:lnL>
                    <a:lnR w="3175" cap="flat" cmpd="sng" algn="ctr">
                      <a:solidFill>
                        <a:schemeClr val="accent2">
                          <a:lumMod val="50000"/>
                        </a:schemeClr>
                      </a:solidFill>
                      <a:prstDash val="solid"/>
                      <a:round/>
                      <a:headEnd type="none" w="med" len="med"/>
                      <a:tailEnd type="none" w="med" len="med"/>
                    </a:lnR>
                    <a:lnT w="3175" cap="flat" cmpd="sng" algn="ctr">
                      <a:solidFill>
                        <a:schemeClr val="accent2">
                          <a:lumMod val="50000"/>
                        </a:schemeClr>
                      </a:solidFill>
                      <a:prstDash val="solid"/>
                      <a:round/>
                      <a:headEnd type="none" w="med" len="med"/>
                      <a:tailEnd type="none" w="med" len="med"/>
                    </a:lnT>
                    <a:lnB w="3175" cap="flat" cmpd="sng" algn="ctr">
                      <a:solidFill>
                        <a:schemeClr val="accent2">
                          <a:lumMod val="50000"/>
                        </a:schemeClr>
                      </a:solidFill>
                      <a:prstDash val="solid"/>
                      <a:round/>
                      <a:headEnd type="none" w="med" len="med"/>
                      <a:tailEnd type="none" w="med" len="med"/>
                    </a:lnB>
                  </a:tcPr>
                </a:tc>
                <a:extLst>
                  <a:ext uri="{0D108BD9-81ED-4DB2-BD59-A6C34878D82A}">
                    <a16:rowId xmlns:a16="http://schemas.microsoft.com/office/drawing/2014/main" val="3234872491"/>
                  </a:ext>
                </a:extLst>
              </a:tr>
              <a:tr h="584725">
                <a:tc>
                  <a:txBody>
                    <a:bodyPr/>
                    <a:lstStyle/>
                    <a:p>
                      <a:r>
                        <a:rPr lang="en-US" sz="1050" b="1" cap="none" spc="0">
                          <a:solidFill>
                            <a:schemeClr val="tx1"/>
                          </a:solidFill>
                        </a:rPr>
                        <a:t>June 13</a:t>
                      </a:r>
                      <a:endParaRPr lang="en-CA" sz="1050" b="1" cap="none" spc="0">
                        <a:solidFill>
                          <a:schemeClr val="tx1"/>
                        </a:solidFill>
                        <a:latin typeface="Aptos" panose="020B0004020202020204" pitchFamily="34" charset="0"/>
                      </a:endParaRPr>
                    </a:p>
                  </a:txBody>
                  <a:tcPr marL="45720" marR="45720" anchor="ctr">
                    <a:lnL w="3175" cap="flat" cmpd="sng" algn="ctr">
                      <a:solidFill>
                        <a:schemeClr val="accent2">
                          <a:lumMod val="50000"/>
                        </a:schemeClr>
                      </a:solidFill>
                      <a:prstDash val="solid"/>
                      <a:round/>
                      <a:headEnd type="none" w="med" len="med"/>
                      <a:tailEnd type="none" w="med" len="med"/>
                    </a:lnL>
                    <a:lnR w="3175" cap="flat" cmpd="sng" algn="ctr">
                      <a:solidFill>
                        <a:schemeClr val="accent2">
                          <a:lumMod val="50000"/>
                        </a:schemeClr>
                      </a:solidFill>
                      <a:prstDash val="solid"/>
                      <a:round/>
                      <a:headEnd type="none" w="med" len="med"/>
                      <a:tailEnd type="none" w="med" len="med"/>
                    </a:lnR>
                    <a:lnT w="3175" cap="flat" cmpd="sng" algn="ctr">
                      <a:solidFill>
                        <a:schemeClr val="accent2">
                          <a:lumMod val="50000"/>
                        </a:schemeClr>
                      </a:solidFill>
                      <a:prstDash val="solid"/>
                      <a:round/>
                      <a:headEnd type="none" w="med" len="med"/>
                      <a:tailEnd type="none" w="med" len="med"/>
                    </a:lnT>
                    <a:lnB w="3175" cap="flat" cmpd="sng" algn="ctr">
                      <a:solidFill>
                        <a:schemeClr val="accent2">
                          <a:lumMod val="50000"/>
                        </a:schemeClr>
                      </a:solidFill>
                      <a:prstDash val="solid"/>
                      <a:round/>
                      <a:headEnd type="none" w="med" len="med"/>
                      <a:tailEnd type="none" w="med" len="med"/>
                    </a:lnB>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50" b="0" kern="1200" cap="none" spc="0" dirty="0">
                          <a:solidFill>
                            <a:schemeClr val="tx1"/>
                          </a:solidFill>
                        </a:rPr>
                        <a:t>LiRN informs Associations of the Board’s response to businesses cases and EFB proposals. If accepted, the  expenses should be included in the Associations’ 2026 grant request as outlined below. These grant requests form part of the overall LiRN budget put before Board of Directors for approval. </a:t>
                      </a:r>
                      <a:endParaRPr lang="en-CA" sz="1050" b="0" kern="1200" cap="none" spc="0" dirty="0">
                        <a:solidFill>
                          <a:schemeClr val="tx1"/>
                        </a:solidFill>
                        <a:latin typeface="Aptos" panose="020B0004020202020204" pitchFamily="34" charset="0"/>
                        <a:ea typeface="+mn-ea"/>
                        <a:cs typeface="+mn-cs"/>
                      </a:endParaRPr>
                    </a:p>
                  </a:txBody>
                  <a:tcPr marL="45720" marR="45720" anchor="ctr">
                    <a:lnL w="3175" cap="flat" cmpd="sng" algn="ctr">
                      <a:solidFill>
                        <a:schemeClr val="accent2">
                          <a:lumMod val="50000"/>
                        </a:schemeClr>
                      </a:solidFill>
                      <a:prstDash val="solid"/>
                      <a:round/>
                      <a:headEnd type="none" w="med" len="med"/>
                      <a:tailEnd type="none" w="med" len="med"/>
                    </a:lnL>
                    <a:lnR w="3175" cap="flat" cmpd="sng" algn="ctr">
                      <a:solidFill>
                        <a:schemeClr val="accent2">
                          <a:lumMod val="50000"/>
                        </a:schemeClr>
                      </a:solidFill>
                      <a:prstDash val="solid"/>
                      <a:round/>
                      <a:headEnd type="none" w="med" len="med"/>
                      <a:tailEnd type="none" w="med" len="med"/>
                    </a:lnR>
                    <a:lnT w="3175" cap="flat" cmpd="sng" algn="ctr">
                      <a:solidFill>
                        <a:schemeClr val="accent2">
                          <a:lumMod val="50000"/>
                        </a:schemeClr>
                      </a:solidFill>
                      <a:prstDash val="solid"/>
                      <a:round/>
                      <a:headEnd type="none" w="med" len="med"/>
                      <a:tailEnd type="none" w="med" len="med"/>
                    </a:lnT>
                    <a:lnB w="3175" cap="flat" cmpd="sng" algn="ctr">
                      <a:solidFill>
                        <a:schemeClr val="accent2">
                          <a:lumMod val="50000"/>
                        </a:schemeClr>
                      </a:solidFill>
                      <a:prstDash val="solid"/>
                      <a:round/>
                      <a:headEnd type="none" w="med" len="med"/>
                      <a:tailEnd type="none" w="med" len="med"/>
                    </a:lnB>
                  </a:tcPr>
                </a:tc>
                <a:extLst>
                  <a:ext uri="{0D108BD9-81ED-4DB2-BD59-A6C34878D82A}">
                    <a16:rowId xmlns:a16="http://schemas.microsoft.com/office/drawing/2014/main" val="436109673"/>
                  </a:ext>
                </a:extLst>
              </a:tr>
              <a:tr h="267586">
                <a:tc>
                  <a:txBody>
                    <a:bodyPr/>
                    <a:lstStyle/>
                    <a:p>
                      <a:r>
                        <a:rPr lang="en-US" sz="1050" b="1" cap="none" spc="0" dirty="0">
                          <a:solidFill>
                            <a:schemeClr val="tx1"/>
                          </a:solidFill>
                        </a:rPr>
                        <a:t>June 30</a:t>
                      </a:r>
                      <a:endParaRPr lang="en-CA" sz="1050" b="1" cap="none" spc="0" dirty="0">
                        <a:solidFill>
                          <a:schemeClr val="tx1"/>
                        </a:solidFill>
                        <a:latin typeface="Aptos" panose="020B0004020202020204" pitchFamily="34" charset="0"/>
                      </a:endParaRPr>
                    </a:p>
                  </a:txBody>
                  <a:tcPr marL="45720" marR="45720" anchor="ctr">
                    <a:lnL w="3175" cap="flat" cmpd="sng" algn="ctr">
                      <a:solidFill>
                        <a:schemeClr val="accent2">
                          <a:lumMod val="50000"/>
                        </a:schemeClr>
                      </a:solidFill>
                      <a:prstDash val="solid"/>
                      <a:round/>
                      <a:headEnd type="none" w="med" len="med"/>
                      <a:tailEnd type="none" w="med" len="med"/>
                    </a:lnL>
                    <a:lnR w="3175" cap="flat" cmpd="sng" algn="ctr">
                      <a:solidFill>
                        <a:schemeClr val="accent2">
                          <a:lumMod val="50000"/>
                        </a:schemeClr>
                      </a:solidFill>
                      <a:prstDash val="solid"/>
                      <a:round/>
                      <a:headEnd type="none" w="med" len="med"/>
                      <a:tailEnd type="none" w="med" len="med"/>
                    </a:lnR>
                    <a:lnT w="3175" cap="flat" cmpd="sng" algn="ctr">
                      <a:solidFill>
                        <a:schemeClr val="accent2">
                          <a:lumMod val="50000"/>
                        </a:schemeClr>
                      </a:solidFill>
                      <a:prstDash val="solid"/>
                      <a:round/>
                      <a:headEnd type="none" w="med" len="med"/>
                      <a:tailEnd type="none" w="med" len="med"/>
                    </a:lnT>
                    <a:lnB w="3175" cap="flat" cmpd="sng" algn="ctr">
                      <a:solidFill>
                        <a:schemeClr val="accent2">
                          <a:lumMod val="50000"/>
                        </a:schemeClr>
                      </a:solidFill>
                      <a:prstDash val="solid"/>
                      <a:round/>
                      <a:headEnd type="none" w="med" len="med"/>
                      <a:tailEnd type="none" w="med" len="med"/>
                    </a:lnB>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50" b="0" kern="1200" cap="none" spc="0" dirty="0">
                          <a:solidFill>
                            <a:schemeClr val="tx1"/>
                          </a:solidFill>
                        </a:rPr>
                        <a:t>Associations send Grant Request and Supporting Budget to LiRN.</a:t>
                      </a:r>
                      <a:endParaRPr lang="en-CA" sz="1050" b="0" kern="1200" cap="none" spc="0" dirty="0">
                        <a:solidFill>
                          <a:schemeClr val="tx1"/>
                        </a:solidFill>
                        <a:latin typeface="Aptos" panose="020B0004020202020204" pitchFamily="34" charset="0"/>
                        <a:ea typeface="+mn-ea"/>
                        <a:cs typeface="+mn-cs"/>
                      </a:endParaRPr>
                    </a:p>
                  </a:txBody>
                  <a:tcPr marL="45720" marR="45720" anchor="ctr">
                    <a:lnL w="3175" cap="flat" cmpd="sng" algn="ctr">
                      <a:solidFill>
                        <a:schemeClr val="accent2">
                          <a:lumMod val="50000"/>
                        </a:schemeClr>
                      </a:solidFill>
                      <a:prstDash val="solid"/>
                      <a:round/>
                      <a:headEnd type="none" w="med" len="med"/>
                      <a:tailEnd type="none" w="med" len="med"/>
                    </a:lnL>
                    <a:lnR w="3175" cap="flat" cmpd="sng" algn="ctr">
                      <a:solidFill>
                        <a:schemeClr val="accent2">
                          <a:lumMod val="50000"/>
                        </a:schemeClr>
                      </a:solidFill>
                      <a:prstDash val="solid"/>
                      <a:round/>
                      <a:headEnd type="none" w="med" len="med"/>
                      <a:tailEnd type="none" w="med" len="med"/>
                    </a:lnR>
                    <a:lnT w="3175" cap="flat" cmpd="sng" algn="ctr">
                      <a:solidFill>
                        <a:schemeClr val="accent2">
                          <a:lumMod val="50000"/>
                        </a:schemeClr>
                      </a:solidFill>
                      <a:prstDash val="solid"/>
                      <a:round/>
                      <a:headEnd type="none" w="med" len="med"/>
                      <a:tailEnd type="none" w="med" len="med"/>
                    </a:lnT>
                    <a:lnB w="3175" cap="flat" cmpd="sng" algn="ctr">
                      <a:solidFill>
                        <a:schemeClr val="accent2">
                          <a:lumMod val="50000"/>
                        </a:schemeClr>
                      </a:solidFill>
                      <a:prstDash val="solid"/>
                      <a:round/>
                      <a:headEnd type="none" w="med" len="med"/>
                      <a:tailEnd type="none" w="med" len="med"/>
                    </a:lnB>
                  </a:tcPr>
                </a:tc>
                <a:extLst>
                  <a:ext uri="{0D108BD9-81ED-4DB2-BD59-A6C34878D82A}">
                    <a16:rowId xmlns:a16="http://schemas.microsoft.com/office/drawing/2014/main" val="4126022184"/>
                  </a:ext>
                </a:extLst>
              </a:tr>
              <a:tr h="267586">
                <a:tc>
                  <a:txBody>
                    <a:bodyPr/>
                    <a:lstStyle/>
                    <a:p>
                      <a:r>
                        <a:rPr lang="en-US" sz="1050" b="1" cap="none" spc="0">
                          <a:solidFill>
                            <a:schemeClr val="tx1"/>
                          </a:solidFill>
                        </a:rPr>
                        <a:t>July (TBC)</a:t>
                      </a:r>
                      <a:endParaRPr lang="en-CA" sz="1050" b="1" cap="none" spc="0">
                        <a:solidFill>
                          <a:schemeClr val="tx1"/>
                        </a:solidFill>
                        <a:latin typeface="Aptos" panose="020B0004020202020204" pitchFamily="34" charset="0"/>
                      </a:endParaRPr>
                    </a:p>
                  </a:txBody>
                  <a:tcPr marL="45720" marR="45720" anchor="ctr">
                    <a:lnL w="3175" cap="flat" cmpd="sng" algn="ctr">
                      <a:solidFill>
                        <a:schemeClr val="accent2">
                          <a:lumMod val="50000"/>
                        </a:schemeClr>
                      </a:solidFill>
                      <a:prstDash val="solid"/>
                      <a:round/>
                      <a:headEnd type="none" w="med" len="med"/>
                      <a:tailEnd type="none" w="med" len="med"/>
                    </a:lnL>
                    <a:lnR w="3175" cap="flat" cmpd="sng" algn="ctr">
                      <a:solidFill>
                        <a:schemeClr val="accent2">
                          <a:lumMod val="50000"/>
                        </a:schemeClr>
                      </a:solidFill>
                      <a:prstDash val="solid"/>
                      <a:round/>
                      <a:headEnd type="none" w="med" len="med"/>
                      <a:tailEnd type="none" w="med" len="med"/>
                    </a:lnR>
                    <a:lnT w="3175" cap="flat" cmpd="sng" algn="ctr">
                      <a:solidFill>
                        <a:schemeClr val="accent2">
                          <a:lumMod val="50000"/>
                        </a:schemeClr>
                      </a:solidFill>
                      <a:prstDash val="solid"/>
                      <a:round/>
                      <a:headEnd type="none" w="med" len="med"/>
                      <a:tailEnd type="none" w="med" len="med"/>
                    </a:lnT>
                    <a:lnB w="3175" cap="flat" cmpd="sng" algn="ctr">
                      <a:solidFill>
                        <a:schemeClr val="accent2">
                          <a:lumMod val="50000"/>
                        </a:schemeClr>
                      </a:solidFill>
                      <a:prstDash val="solid"/>
                      <a:round/>
                      <a:headEnd type="none" w="med" len="med"/>
                      <a:tailEnd type="none" w="med" len="med"/>
                    </a:lnB>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50" cap="none" spc="0" dirty="0">
                          <a:solidFill>
                            <a:schemeClr val="tx1"/>
                          </a:solidFill>
                        </a:rPr>
                        <a:t>LiRN’s Audit and Finance Committee considers an early draft of the Budget and Explanatory (including proposed grants to associations).</a:t>
                      </a:r>
                      <a:endParaRPr lang="en-CA" sz="1050" cap="none" spc="0" dirty="0">
                        <a:solidFill>
                          <a:schemeClr val="tx1"/>
                        </a:solidFill>
                        <a:latin typeface="Aptos" panose="020B0004020202020204" pitchFamily="34" charset="0"/>
                      </a:endParaRPr>
                    </a:p>
                  </a:txBody>
                  <a:tcPr marL="45720" marR="45720" anchor="ctr">
                    <a:lnL w="3175" cap="flat" cmpd="sng" algn="ctr">
                      <a:solidFill>
                        <a:schemeClr val="accent2">
                          <a:lumMod val="50000"/>
                        </a:schemeClr>
                      </a:solidFill>
                      <a:prstDash val="solid"/>
                      <a:round/>
                      <a:headEnd type="none" w="med" len="med"/>
                      <a:tailEnd type="none" w="med" len="med"/>
                    </a:lnL>
                    <a:lnR w="3175" cap="flat" cmpd="sng" algn="ctr">
                      <a:solidFill>
                        <a:schemeClr val="accent2">
                          <a:lumMod val="50000"/>
                        </a:schemeClr>
                      </a:solidFill>
                      <a:prstDash val="solid"/>
                      <a:round/>
                      <a:headEnd type="none" w="med" len="med"/>
                      <a:tailEnd type="none" w="med" len="med"/>
                    </a:lnR>
                    <a:lnT w="3175" cap="flat" cmpd="sng" algn="ctr">
                      <a:solidFill>
                        <a:schemeClr val="accent2">
                          <a:lumMod val="50000"/>
                        </a:schemeClr>
                      </a:solidFill>
                      <a:prstDash val="solid"/>
                      <a:round/>
                      <a:headEnd type="none" w="med" len="med"/>
                      <a:tailEnd type="none" w="med" len="med"/>
                    </a:lnT>
                    <a:lnB w="3175" cap="flat" cmpd="sng" algn="ctr">
                      <a:solidFill>
                        <a:schemeClr val="accent2">
                          <a:lumMod val="50000"/>
                        </a:schemeClr>
                      </a:solidFill>
                      <a:prstDash val="solid"/>
                      <a:round/>
                      <a:headEnd type="none" w="med" len="med"/>
                      <a:tailEnd type="none" w="med" len="med"/>
                    </a:lnB>
                  </a:tcPr>
                </a:tc>
                <a:extLst>
                  <a:ext uri="{0D108BD9-81ED-4DB2-BD59-A6C34878D82A}">
                    <a16:rowId xmlns:a16="http://schemas.microsoft.com/office/drawing/2014/main" val="4174842140"/>
                  </a:ext>
                </a:extLst>
              </a:tr>
              <a:tr h="426155">
                <a:tc>
                  <a:txBody>
                    <a:bodyPr/>
                    <a:lstStyle/>
                    <a:p>
                      <a:r>
                        <a:rPr lang="en-US" sz="1050" b="1" cap="none" spc="0">
                          <a:solidFill>
                            <a:schemeClr val="tx1"/>
                          </a:solidFill>
                        </a:rPr>
                        <a:t>August (TBC)</a:t>
                      </a:r>
                      <a:endParaRPr lang="en-CA" sz="1050" b="1" cap="none" spc="0">
                        <a:solidFill>
                          <a:schemeClr val="tx1"/>
                        </a:solidFill>
                        <a:latin typeface="Aptos" panose="020B0004020202020204" pitchFamily="34" charset="0"/>
                      </a:endParaRPr>
                    </a:p>
                  </a:txBody>
                  <a:tcPr marL="45720" marR="45720" anchor="ctr">
                    <a:lnL w="3175" cap="flat" cmpd="sng" algn="ctr">
                      <a:solidFill>
                        <a:schemeClr val="accent2">
                          <a:lumMod val="50000"/>
                        </a:schemeClr>
                      </a:solidFill>
                      <a:prstDash val="solid"/>
                      <a:round/>
                      <a:headEnd type="none" w="med" len="med"/>
                      <a:tailEnd type="none" w="med" len="med"/>
                    </a:lnL>
                    <a:lnR w="3175" cap="flat" cmpd="sng" algn="ctr">
                      <a:solidFill>
                        <a:schemeClr val="accent2">
                          <a:lumMod val="50000"/>
                        </a:schemeClr>
                      </a:solidFill>
                      <a:prstDash val="solid"/>
                      <a:round/>
                      <a:headEnd type="none" w="med" len="med"/>
                      <a:tailEnd type="none" w="med" len="med"/>
                    </a:lnR>
                    <a:lnT w="3175" cap="flat" cmpd="sng" algn="ctr">
                      <a:solidFill>
                        <a:schemeClr val="accent2">
                          <a:lumMod val="50000"/>
                        </a:schemeClr>
                      </a:solidFill>
                      <a:prstDash val="solid"/>
                      <a:round/>
                      <a:headEnd type="none" w="med" len="med"/>
                      <a:tailEnd type="none" w="med" len="med"/>
                    </a:lnT>
                    <a:lnB w="3175" cap="flat" cmpd="sng" algn="ctr">
                      <a:solidFill>
                        <a:schemeClr val="accent2">
                          <a:lumMod val="50000"/>
                        </a:schemeClr>
                      </a:solidFill>
                      <a:prstDash val="solid"/>
                      <a:round/>
                      <a:headEnd type="none" w="med" len="med"/>
                      <a:tailEnd type="none" w="med" len="med"/>
                    </a:lnB>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50" cap="none" spc="0" dirty="0">
                          <a:solidFill>
                            <a:schemeClr val="tx1"/>
                          </a:solidFill>
                        </a:rPr>
                        <a:t>LiRN’s Audit and Finance Committee considers the final draft of the Budget and Explanatory Notes (including proposed grants to associations).</a:t>
                      </a:r>
                      <a:endParaRPr lang="en-CA" sz="1050" cap="none" spc="0" dirty="0">
                        <a:solidFill>
                          <a:schemeClr val="tx1"/>
                        </a:solidFill>
                      </a:endParaRPr>
                    </a:p>
                    <a:p>
                      <a:pPr marL="171450" indent="-171450">
                        <a:buFont typeface="Arial" panose="020B0604020202020204" pitchFamily="34" charset="0"/>
                        <a:buChar char="•"/>
                      </a:pPr>
                      <a:endParaRPr lang="en-CA" sz="1050" cap="none" spc="0" dirty="0">
                        <a:solidFill>
                          <a:schemeClr val="tx1"/>
                        </a:solidFill>
                        <a:latin typeface="Aptos" panose="020B0004020202020204" pitchFamily="34" charset="0"/>
                      </a:endParaRPr>
                    </a:p>
                  </a:txBody>
                  <a:tcPr marL="45720" marR="45720" anchor="ctr">
                    <a:lnL w="3175" cap="flat" cmpd="sng" algn="ctr">
                      <a:solidFill>
                        <a:schemeClr val="accent2">
                          <a:lumMod val="50000"/>
                        </a:schemeClr>
                      </a:solidFill>
                      <a:prstDash val="solid"/>
                      <a:round/>
                      <a:headEnd type="none" w="med" len="med"/>
                      <a:tailEnd type="none" w="med" len="med"/>
                    </a:lnL>
                    <a:lnR w="3175" cap="flat" cmpd="sng" algn="ctr">
                      <a:solidFill>
                        <a:schemeClr val="accent2">
                          <a:lumMod val="50000"/>
                        </a:schemeClr>
                      </a:solidFill>
                      <a:prstDash val="solid"/>
                      <a:round/>
                      <a:headEnd type="none" w="med" len="med"/>
                      <a:tailEnd type="none" w="med" len="med"/>
                    </a:lnR>
                    <a:lnT w="3175" cap="flat" cmpd="sng" algn="ctr">
                      <a:solidFill>
                        <a:schemeClr val="accent2">
                          <a:lumMod val="50000"/>
                        </a:schemeClr>
                      </a:solidFill>
                      <a:prstDash val="solid"/>
                      <a:round/>
                      <a:headEnd type="none" w="med" len="med"/>
                      <a:tailEnd type="none" w="med" len="med"/>
                    </a:lnT>
                    <a:lnB w="3175" cap="flat" cmpd="sng" algn="ctr">
                      <a:solidFill>
                        <a:schemeClr val="accent2">
                          <a:lumMod val="50000"/>
                        </a:schemeClr>
                      </a:solidFill>
                      <a:prstDash val="solid"/>
                      <a:round/>
                      <a:headEnd type="none" w="med" len="med"/>
                      <a:tailEnd type="none" w="med" len="med"/>
                    </a:lnB>
                  </a:tcPr>
                </a:tc>
                <a:extLst>
                  <a:ext uri="{0D108BD9-81ED-4DB2-BD59-A6C34878D82A}">
                    <a16:rowId xmlns:a16="http://schemas.microsoft.com/office/drawing/2014/main" val="2839191206"/>
                  </a:ext>
                </a:extLst>
              </a:tr>
              <a:tr h="267586">
                <a:tc>
                  <a:txBody>
                    <a:bodyPr/>
                    <a:lstStyle/>
                    <a:p>
                      <a:r>
                        <a:rPr lang="en-US" sz="1050" b="1" cap="none" spc="0">
                          <a:solidFill>
                            <a:schemeClr val="tx1"/>
                          </a:solidFill>
                        </a:rPr>
                        <a:t>Last Week of August</a:t>
                      </a:r>
                      <a:endParaRPr lang="en-CA" sz="1050" b="1" cap="none" spc="0">
                        <a:solidFill>
                          <a:schemeClr val="tx1"/>
                        </a:solidFill>
                        <a:latin typeface="Aptos" panose="020B0004020202020204" pitchFamily="34" charset="0"/>
                      </a:endParaRPr>
                    </a:p>
                  </a:txBody>
                  <a:tcPr marL="45720" marR="45720" anchor="ctr">
                    <a:lnL w="3175" cap="flat" cmpd="sng" algn="ctr">
                      <a:solidFill>
                        <a:schemeClr val="accent2">
                          <a:lumMod val="50000"/>
                        </a:schemeClr>
                      </a:solidFill>
                      <a:prstDash val="solid"/>
                      <a:round/>
                      <a:headEnd type="none" w="med" len="med"/>
                      <a:tailEnd type="none" w="med" len="med"/>
                    </a:lnL>
                    <a:lnR w="3175" cap="flat" cmpd="sng" algn="ctr">
                      <a:solidFill>
                        <a:schemeClr val="accent2">
                          <a:lumMod val="50000"/>
                        </a:schemeClr>
                      </a:solidFill>
                      <a:prstDash val="solid"/>
                      <a:round/>
                      <a:headEnd type="none" w="med" len="med"/>
                      <a:tailEnd type="none" w="med" len="med"/>
                    </a:lnR>
                    <a:lnT w="3175" cap="flat" cmpd="sng" algn="ctr">
                      <a:solidFill>
                        <a:schemeClr val="accent2">
                          <a:lumMod val="50000"/>
                        </a:schemeClr>
                      </a:solidFill>
                      <a:prstDash val="solid"/>
                      <a:round/>
                      <a:headEnd type="none" w="med" len="med"/>
                      <a:tailEnd type="none" w="med" len="med"/>
                    </a:lnT>
                    <a:lnB w="3175" cap="flat" cmpd="sng" algn="ctr">
                      <a:solidFill>
                        <a:schemeClr val="accent2">
                          <a:lumMod val="50000"/>
                        </a:schemeClr>
                      </a:solidFill>
                      <a:prstDash val="solid"/>
                      <a:round/>
                      <a:headEnd type="none" w="med" len="med"/>
                      <a:tailEnd type="none" w="med" len="med"/>
                    </a:lnB>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50" cap="none" spc="0" dirty="0">
                          <a:solidFill>
                            <a:schemeClr val="tx1"/>
                          </a:solidFill>
                        </a:rPr>
                        <a:t>LiRN’s Board of Directors votes on the Budget and Explanatory Notes.</a:t>
                      </a:r>
                      <a:endParaRPr lang="en-CA" sz="1050" cap="none" spc="0" dirty="0">
                        <a:solidFill>
                          <a:schemeClr val="tx1"/>
                        </a:solidFill>
                        <a:latin typeface="Aptos" panose="020B0004020202020204" pitchFamily="34" charset="0"/>
                      </a:endParaRPr>
                    </a:p>
                  </a:txBody>
                  <a:tcPr marL="45720" marR="45720" anchor="ctr">
                    <a:lnL w="3175" cap="flat" cmpd="sng" algn="ctr">
                      <a:solidFill>
                        <a:schemeClr val="accent2">
                          <a:lumMod val="50000"/>
                        </a:schemeClr>
                      </a:solidFill>
                      <a:prstDash val="solid"/>
                      <a:round/>
                      <a:headEnd type="none" w="med" len="med"/>
                      <a:tailEnd type="none" w="med" len="med"/>
                    </a:lnL>
                    <a:lnR w="3175" cap="flat" cmpd="sng" algn="ctr">
                      <a:solidFill>
                        <a:schemeClr val="accent2">
                          <a:lumMod val="50000"/>
                        </a:schemeClr>
                      </a:solidFill>
                      <a:prstDash val="solid"/>
                      <a:round/>
                      <a:headEnd type="none" w="med" len="med"/>
                      <a:tailEnd type="none" w="med" len="med"/>
                    </a:lnR>
                    <a:lnT w="3175" cap="flat" cmpd="sng" algn="ctr">
                      <a:solidFill>
                        <a:schemeClr val="accent2">
                          <a:lumMod val="50000"/>
                        </a:schemeClr>
                      </a:solidFill>
                      <a:prstDash val="solid"/>
                      <a:round/>
                      <a:headEnd type="none" w="med" len="med"/>
                      <a:tailEnd type="none" w="med" len="med"/>
                    </a:lnT>
                    <a:lnB w="3175" cap="flat" cmpd="sng" algn="ctr">
                      <a:solidFill>
                        <a:schemeClr val="accent2">
                          <a:lumMod val="50000"/>
                        </a:schemeClr>
                      </a:solidFill>
                      <a:prstDash val="solid"/>
                      <a:round/>
                      <a:headEnd type="none" w="med" len="med"/>
                      <a:tailEnd type="none" w="med" len="med"/>
                    </a:lnB>
                  </a:tcPr>
                </a:tc>
                <a:extLst>
                  <a:ext uri="{0D108BD9-81ED-4DB2-BD59-A6C34878D82A}">
                    <a16:rowId xmlns:a16="http://schemas.microsoft.com/office/drawing/2014/main" val="1059649869"/>
                  </a:ext>
                </a:extLst>
              </a:tr>
              <a:tr h="743294">
                <a:tc>
                  <a:txBody>
                    <a:bodyPr/>
                    <a:lstStyle/>
                    <a:p>
                      <a:r>
                        <a:rPr lang="en-US" sz="1050" b="1" cap="none" spc="0">
                          <a:solidFill>
                            <a:schemeClr val="tx1"/>
                          </a:solidFill>
                        </a:rPr>
                        <a:t>September – October</a:t>
                      </a:r>
                      <a:endParaRPr lang="en-CA" sz="1050" b="1" cap="none" spc="0">
                        <a:solidFill>
                          <a:schemeClr val="tx1"/>
                        </a:solidFill>
                        <a:latin typeface="Aptos" panose="020B0004020202020204" pitchFamily="34" charset="0"/>
                      </a:endParaRPr>
                    </a:p>
                  </a:txBody>
                  <a:tcPr marL="45720" marR="45720" anchor="ctr">
                    <a:lnL w="3175" cap="flat" cmpd="sng" algn="ctr">
                      <a:solidFill>
                        <a:schemeClr val="accent2">
                          <a:lumMod val="50000"/>
                        </a:schemeClr>
                      </a:solidFill>
                      <a:prstDash val="solid"/>
                      <a:round/>
                      <a:headEnd type="none" w="med" len="med"/>
                      <a:tailEnd type="none" w="med" len="med"/>
                    </a:lnL>
                    <a:lnR w="3175" cap="flat" cmpd="sng" algn="ctr">
                      <a:solidFill>
                        <a:schemeClr val="accent2">
                          <a:lumMod val="50000"/>
                        </a:schemeClr>
                      </a:solidFill>
                      <a:prstDash val="solid"/>
                      <a:round/>
                      <a:headEnd type="none" w="med" len="med"/>
                      <a:tailEnd type="none" w="med" len="med"/>
                    </a:lnR>
                    <a:lnT w="3175" cap="flat" cmpd="sng" algn="ctr">
                      <a:solidFill>
                        <a:schemeClr val="accent2">
                          <a:lumMod val="50000"/>
                        </a:schemeClr>
                      </a:solidFill>
                      <a:prstDash val="solid"/>
                      <a:round/>
                      <a:headEnd type="none" w="med" len="med"/>
                      <a:tailEnd type="none" w="med" len="med"/>
                    </a:lnT>
                    <a:lnB w="3175" cap="flat" cmpd="sng" algn="ctr">
                      <a:solidFill>
                        <a:schemeClr val="accent2">
                          <a:lumMod val="50000"/>
                        </a:schemeClr>
                      </a:solidFill>
                      <a:prstDash val="solid"/>
                      <a:round/>
                      <a:headEnd type="none" w="med" len="med"/>
                      <a:tailEnd type="none" w="med" len="med"/>
                    </a:lnB>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50" cap="none" spc="0" dirty="0">
                          <a:solidFill>
                            <a:schemeClr val="tx1"/>
                          </a:solidFill>
                        </a:rPr>
                        <a:t>The Law Society of Ontario’s Audit and Finance Committee holds two meetings: one to consider the LSO’s overall budget (including LiRN’s Budget and Explanatory Notes) and one to invite Benchers not on this Committee to review and ask questions about the budget.  Usually, the committee meets in the first week of September and again in later September / early October.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50" cap="none" spc="0" dirty="0">
                          <a:solidFill>
                            <a:schemeClr val="tx1"/>
                          </a:solidFill>
                        </a:rPr>
                        <a:t>Convocation considers the budget. This meeting usually occurs on the last Thursday in October. </a:t>
                      </a:r>
                      <a:endParaRPr lang="en-CA" sz="1050" cap="none" spc="0" dirty="0">
                        <a:solidFill>
                          <a:schemeClr val="tx1"/>
                        </a:solidFill>
                        <a:latin typeface="Aptos" panose="020B0004020202020204" pitchFamily="34" charset="0"/>
                      </a:endParaRPr>
                    </a:p>
                  </a:txBody>
                  <a:tcPr marL="45720" marR="45720" anchor="ctr">
                    <a:lnL w="3175" cap="flat" cmpd="sng" algn="ctr">
                      <a:solidFill>
                        <a:schemeClr val="accent2">
                          <a:lumMod val="50000"/>
                        </a:schemeClr>
                      </a:solidFill>
                      <a:prstDash val="solid"/>
                      <a:round/>
                      <a:headEnd type="none" w="med" len="med"/>
                      <a:tailEnd type="none" w="med" len="med"/>
                    </a:lnL>
                    <a:lnR w="3175" cap="flat" cmpd="sng" algn="ctr">
                      <a:solidFill>
                        <a:schemeClr val="accent2">
                          <a:lumMod val="50000"/>
                        </a:schemeClr>
                      </a:solidFill>
                      <a:prstDash val="solid"/>
                      <a:round/>
                      <a:headEnd type="none" w="med" len="med"/>
                      <a:tailEnd type="none" w="med" len="med"/>
                    </a:lnR>
                    <a:lnT w="3175" cap="flat" cmpd="sng" algn="ctr">
                      <a:solidFill>
                        <a:schemeClr val="accent2">
                          <a:lumMod val="50000"/>
                        </a:schemeClr>
                      </a:solidFill>
                      <a:prstDash val="solid"/>
                      <a:round/>
                      <a:headEnd type="none" w="med" len="med"/>
                      <a:tailEnd type="none" w="med" len="med"/>
                    </a:lnT>
                    <a:lnB w="3175" cap="flat" cmpd="sng" algn="ctr">
                      <a:solidFill>
                        <a:schemeClr val="accent2">
                          <a:lumMod val="50000"/>
                        </a:schemeClr>
                      </a:solidFill>
                      <a:prstDash val="solid"/>
                      <a:round/>
                      <a:headEnd type="none" w="med" len="med"/>
                      <a:tailEnd type="none" w="med" len="med"/>
                    </a:lnB>
                  </a:tcPr>
                </a:tc>
                <a:extLst>
                  <a:ext uri="{0D108BD9-81ED-4DB2-BD59-A6C34878D82A}">
                    <a16:rowId xmlns:a16="http://schemas.microsoft.com/office/drawing/2014/main" val="1687161665"/>
                  </a:ext>
                </a:extLst>
              </a:tr>
              <a:tr h="267586">
                <a:tc>
                  <a:txBody>
                    <a:bodyPr/>
                    <a:lstStyle/>
                    <a:p>
                      <a:r>
                        <a:rPr lang="en-US" sz="1050" b="1" cap="none" spc="0">
                          <a:solidFill>
                            <a:schemeClr val="tx1"/>
                          </a:solidFill>
                        </a:rPr>
                        <a:t>November 28</a:t>
                      </a:r>
                      <a:endParaRPr lang="en-CA" sz="1050" b="1" cap="none" spc="0">
                        <a:solidFill>
                          <a:schemeClr val="tx1"/>
                        </a:solidFill>
                        <a:latin typeface="Aptos" panose="020B0004020202020204" pitchFamily="34" charset="0"/>
                      </a:endParaRPr>
                    </a:p>
                  </a:txBody>
                  <a:tcPr marL="45720" marR="45720" anchor="ctr">
                    <a:lnL w="3175" cap="flat" cmpd="sng" algn="ctr">
                      <a:solidFill>
                        <a:schemeClr val="accent2">
                          <a:lumMod val="50000"/>
                        </a:schemeClr>
                      </a:solidFill>
                      <a:prstDash val="solid"/>
                      <a:round/>
                      <a:headEnd type="none" w="med" len="med"/>
                      <a:tailEnd type="none" w="med" len="med"/>
                    </a:lnL>
                    <a:lnR w="3175" cap="flat" cmpd="sng" algn="ctr">
                      <a:solidFill>
                        <a:schemeClr val="accent2">
                          <a:lumMod val="50000"/>
                        </a:schemeClr>
                      </a:solidFill>
                      <a:prstDash val="solid"/>
                      <a:round/>
                      <a:headEnd type="none" w="med" len="med"/>
                      <a:tailEnd type="none" w="med" len="med"/>
                    </a:lnR>
                    <a:lnT w="3175" cap="flat" cmpd="sng" algn="ctr">
                      <a:solidFill>
                        <a:schemeClr val="accent2">
                          <a:lumMod val="50000"/>
                        </a:schemeClr>
                      </a:solidFill>
                      <a:prstDash val="solid"/>
                      <a:round/>
                      <a:headEnd type="none" w="med" len="med"/>
                      <a:tailEnd type="none" w="med" len="med"/>
                    </a:lnT>
                    <a:lnB w="3175" cap="flat" cmpd="sng" algn="ctr">
                      <a:solidFill>
                        <a:schemeClr val="accent2">
                          <a:lumMod val="50000"/>
                        </a:schemeClr>
                      </a:solidFill>
                      <a:prstDash val="solid"/>
                      <a:round/>
                      <a:headEnd type="none" w="med" len="med"/>
                      <a:tailEnd type="none" w="med" len="med"/>
                    </a:lnB>
                  </a:tcPr>
                </a:tc>
                <a:tc>
                  <a:txBody>
                    <a:bodyPr/>
                    <a:lstStyle/>
                    <a:p>
                      <a:pPr marL="171450" indent="-171450">
                        <a:buFont typeface="Arial" panose="020B0604020202020204" pitchFamily="34" charset="0"/>
                        <a:buChar char="•"/>
                      </a:pPr>
                      <a:r>
                        <a:rPr lang="en-US" sz="1050" cap="none" spc="0" dirty="0">
                          <a:solidFill>
                            <a:schemeClr val="tx1"/>
                          </a:solidFill>
                        </a:rPr>
                        <a:t>On or before November 28, LiRN sends grant letters to associations based on the results of Convocation’s vote. </a:t>
                      </a:r>
                      <a:endParaRPr lang="en-CA" sz="1050" cap="none" spc="0" dirty="0">
                        <a:solidFill>
                          <a:schemeClr val="tx1"/>
                        </a:solidFill>
                        <a:latin typeface="Aptos" panose="020B0004020202020204" pitchFamily="34" charset="0"/>
                      </a:endParaRPr>
                    </a:p>
                  </a:txBody>
                  <a:tcPr marL="45720" marR="45720" anchor="ctr">
                    <a:lnL w="3175" cap="flat" cmpd="sng" algn="ctr">
                      <a:solidFill>
                        <a:schemeClr val="accent2">
                          <a:lumMod val="50000"/>
                        </a:schemeClr>
                      </a:solidFill>
                      <a:prstDash val="solid"/>
                      <a:round/>
                      <a:headEnd type="none" w="med" len="med"/>
                      <a:tailEnd type="none" w="med" len="med"/>
                    </a:lnL>
                    <a:lnR w="3175" cap="flat" cmpd="sng" algn="ctr">
                      <a:solidFill>
                        <a:schemeClr val="accent2">
                          <a:lumMod val="50000"/>
                        </a:schemeClr>
                      </a:solidFill>
                      <a:prstDash val="solid"/>
                      <a:round/>
                      <a:headEnd type="none" w="med" len="med"/>
                      <a:tailEnd type="none" w="med" len="med"/>
                    </a:lnR>
                    <a:lnT w="3175" cap="flat" cmpd="sng" algn="ctr">
                      <a:solidFill>
                        <a:schemeClr val="accent2">
                          <a:lumMod val="50000"/>
                        </a:schemeClr>
                      </a:solidFill>
                      <a:prstDash val="solid"/>
                      <a:round/>
                      <a:headEnd type="none" w="med" len="med"/>
                      <a:tailEnd type="none" w="med" len="med"/>
                    </a:lnT>
                    <a:lnB w="3175" cap="flat" cmpd="sng" algn="ctr">
                      <a:solidFill>
                        <a:schemeClr val="accent2">
                          <a:lumMod val="50000"/>
                        </a:schemeClr>
                      </a:solidFill>
                      <a:prstDash val="solid"/>
                      <a:round/>
                      <a:headEnd type="none" w="med" len="med"/>
                      <a:tailEnd type="none" w="med" len="med"/>
                    </a:lnB>
                  </a:tcPr>
                </a:tc>
                <a:extLst>
                  <a:ext uri="{0D108BD9-81ED-4DB2-BD59-A6C34878D82A}">
                    <a16:rowId xmlns:a16="http://schemas.microsoft.com/office/drawing/2014/main" val="3622211186"/>
                  </a:ext>
                </a:extLst>
              </a:tr>
            </a:tbl>
          </a:graphicData>
        </a:graphic>
      </p:graphicFrame>
    </p:spTree>
    <p:extLst>
      <p:ext uri="{BB962C8B-B14F-4D97-AF65-F5344CB8AC3E}">
        <p14:creationId xmlns:p14="http://schemas.microsoft.com/office/powerpoint/2010/main" val="23566539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2" name="Rectangle 41">
            <a:extLst>
              <a:ext uri="{FF2B5EF4-FFF2-40B4-BE49-F238E27FC236}">
                <a16:creationId xmlns:a16="http://schemas.microsoft.com/office/drawing/2014/main" id="{89A320C9-9735-4D13-8279-C1C6748413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44" name="Rectangle 43">
            <a:extLst>
              <a:ext uri="{FF2B5EF4-FFF2-40B4-BE49-F238E27FC236}">
                <a16:creationId xmlns:a16="http://schemas.microsoft.com/office/drawing/2014/main" id="{92544CF4-9B52-4A7B-A4B3-88C72729B7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7126"/>
            <a:ext cx="11167447" cy="2018806"/>
          </a:xfrm>
          <a:prstGeom prst="rect">
            <a:avLst/>
          </a:prstGeom>
          <a:ln w="9525">
            <a:solidFill>
              <a:srgbClr val="DEDEDE"/>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41" name="Rectangle 40">
            <a:extLst>
              <a:ext uri="{FF2B5EF4-FFF2-40B4-BE49-F238E27FC236}">
                <a16:creationId xmlns:a16="http://schemas.microsoft.com/office/drawing/2014/main" id="{E75862C5-5C00-4421-BC7B-9B7B86DBC8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7D9D8BC-B6F7-26C4-2C6E-2FB6E2241510}"/>
              </a:ext>
            </a:extLst>
          </p:cNvPr>
          <p:cNvSpPr>
            <a:spLocks noGrp="1"/>
          </p:cNvSpPr>
          <p:nvPr>
            <p:ph type="title"/>
          </p:nvPr>
        </p:nvSpPr>
        <p:spPr>
          <a:xfrm>
            <a:off x="1115568" y="548640"/>
            <a:ext cx="10168128" cy="1179576"/>
          </a:xfrm>
        </p:spPr>
        <p:txBody>
          <a:bodyPr vert="horz" lIns="91440" tIns="45720" rIns="91440" bIns="45720" rtlCol="0">
            <a:normAutofit/>
          </a:bodyPr>
          <a:lstStyle/>
          <a:p>
            <a:r>
              <a:rPr lang="en-US" sz="4000" b="1" kern="1200" dirty="0">
                <a:latin typeface="+mj-lt"/>
                <a:ea typeface="+mj-ea"/>
                <a:cs typeface="+mj-cs"/>
              </a:rPr>
              <a:t>Budget:</a:t>
            </a:r>
            <a:r>
              <a:rPr lang="en-US" sz="4000" b="1" dirty="0"/>
              <a:t> More Information</a:t>
            </a:r>
            <a:endParaRPr lang="en-US" sz="4000" b="1" kern="1200" dirty="0">
              <a:latin typeface="+mj-lt"/>
              <a:ea typeface="+mj-ea"/>
              <a:cs typeface="+mj-cs"/>
            </a:endParaRPr>
          </a:p>
        </p:txBody>
      </p:sp>
      <p:sp>
        <p:nvSpPr>
          <p:cNvPr id="43" name="Rectangle 42">
            <a:extLst>
              <a:ext uri="{FF2B5EF4-FFF2-40B4-BE49-F238E27FC236}">
                <a16:creationId xmlns:a16="http://schemas.microsoft.com/office/drawing/2014/main" id="{089440EF-9BE9-4AE9-8C28-00B02296CD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58952"/>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47" name="Content Placeholder 3">
            <a:extLst>
              <a:ext uri="{FF2B5EF4-FFF2-40B4-BE49-F238E27FC236}">
                <a16:creationId xmlns:a16="http://schemas.microsoft.com/office/drawing/2014/main" id="{22EF33BF-E91D-1283-9BD3-CBFFDCB83A52}"/>
              </a:ext>
            </a:extLst>
          </p:cNvPr>
          <p:cNvGraphicFramePr>
            <a:graphicFrameLocks noGrp="1"/>
          </p:cNvGraphicFramePr>
          <p:nvPr>
            <p:ph idx="1"/>
            <p:extLst>
              <p:ext uri="{D42A27DB-BD31-4B8C-83A1-F6EECF244321}">
                <p14:modId xmlns:p14="http://schemas.microsoft.com/office/powerpoint/2010/main" val="1626919017"/>
              </p:ext>
            </p:extLst>
          </p:nvPr>
        </p:nvGraphicFramePr>
        <p:xfrm>
          <a:off x="838200" y="2269729"/>
          <a:ext cx="10515600" cy="39072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991251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Content Placeholder 5" descr="Vintage compass">
            <a:extLst>
              <a:ext uri="{FF2B5EF4-FFF2-40B4-BE49-F238E27FC236}">
                <a16:creationId xmlns:a16="http://schemas.microsoft.com/office/drawing/2014/main" id="{889865CA-7A3E-F07F-9B5B-C5F1E0E90859}"/>
              </a:ext>
            </a:extLst>
          </p:cNvPr>
          <p:cNvPicPr>
            <a:picLocks noGrp="1" noChangeAspect="1"/>
          </p:cNvPicPr>
          <p:nvPr>
            <p:ph idx="1"/>
          </p:nvPr>
        </p:nvPicPr>
        <p:blipFill>
          <a:blip r:embed="rId3">
            <a:extLst>
              <a:ext uri="{BEBA8EAE-BF5A-486C-A8C5-ECC9F3942E4B}">
                <a14:imgProps xmlns:a14="http://schemas.microsoft.com/office/drawing/2010/main">
                  <a14:imgLayer r:embed="rId4">
                    <a14:imgEffect>
                      <a14:colorTemperature colorTemp="8800"/>
                    </a14:imgEffect>
                  </a14:imgLayer>
                </a14:imgProps>
              </a:ext>
              <a:ext uri="{28A0092B-C50C-407E-A947-70E740481C1C}">
                <a14:useLocalDpi xmlns:a14="http://schemas.microsoft.com/office/drawing/2010/main" val="0"/>
              </a:ext>
            </a:extLst>
          </a:blip>
          <a:srcRect l="1649" r="1649"/>
          <a:stretch/>
        </p:blipFill>
        <p:spPr>
          <a:xfrm>
            <a:off x="20" y="10"/>
            <a:ext cx="12191980" cy="6857990"/>
          </a:xfrm>
          <a:prstGeom prst="rect">
            <a:avLst/>
          </a:prstGeom>
          <a:ln>
            <a:noFill/>
          </a:ln>
        </p:spPr>
      </p:pic>
      <p:sp>
        <p:nvSpPr>
          <p:cNvPr id="37" name="Rectangle 36">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85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455DB5A-DED1-AAFE-0632-26A3D3F71760}"/>
              </a:ext>
            </a:extLst>
          </p:cNvPr>
          <p:cNvSpPr>
            <a:spLocks noGrp="1"/>
          </p:cNvSpPr>
          <p:nvPr>
            <p:ph type="title"/>
          </p:nvPr>
        </p:nvSpPr>
        <p:spPr>
          <a:xfrm>
            <a:off x="-3039" y="425950"/>
            <a:ext cx="12191796" cy="744836"/>
          </a:xfrm>
        </p:spPr>
        <p:txBody>
          <a:bodyPr vert="horz" lIns="91440" tIns="45720" rIns="91440" bIns="45720" rtlCol="0" anchor="ctr">
            <a:normAutofit/>
          </a:bodyPr>
          <a:lstStyle/>
          <a:p>
            <a:pPr algn="ctr"/>
            <a:r>
              <a:rPr lang="en-US" sz="3600" b="1" dirty="0">
                <a:solidFill>
                  <a:schemeClr val="tx1">
                    <a:lumMod val="85000"/>
                    <a:lumOff val="15000"/>
                  </a:schemeClr>
                </a:solidFill>
              </a:rPr>
              <a:t>2025 Priorities</a:t>
            </a:r>
            <a:endParaRPr lang="en-US" dirty="0">
              <a:solidFill>
                <a:schemeClr val="tx1">
                  <a:lumMod val="85000"/>
                  <a:lumOff val="15000"/>
                </a:schemeClr>
              </a:solidFill>
            </a:endParaRPr>
          </a:p>
        </p:txBody>
      </p:sp>
      <p:cxnSp>
        <p:nvCxnSpPr>
          <p:cNvPr id="39" name="Straight Connector 38">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35069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24356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59115770"/>
      </p:ext>
    </p:extLst>
  </p:cSld>
  <p:clrMapOvr>
    <a:masterClrMapping/>
  </p:clrMapOvr>
</p:sld>
</file>

<file path=ppt/theme/theme1.xml><?xml version="1.0" encoding="utf-8"?>
<a:theme xmlns:a="http://schemas.openxmlformats.org/drawingml/2006/main" name="Facet">
  <a:themeElements>
    <a:clrScheme name="Lirn">
      <a:dk1>
        <a:sysClr val="windowText" lastClr="000000"/>
      </a:dk1>
      <a:lt1>
        <a:sysClr val="window" lastClr="FFFFFF"/>
      </a:lt1>
      <a:dk2>
        <a:srgbClr val="314F40"/>
      </a:dk2>
      <a:lt2>
        <a:srgbClr val="ECF0F1"/>
      </a:lt2>
      <a:accent1>
        <a:srgbClr val="1BBC9B"/>
      </a:accent1>
      <a:accent2>
        <a:srgbClr val="1BBC9B"/>
      </a:accent2>
      <a:accent3>
        <a:srgbClr val="1BBC9B"/>
      </a:accent3>
      <a:accent4>
        <a:srgbClr val="000000"/>
      </a:accent4>
      <a:accent5>
        <a:srgbClr val="6B7480"/>
      </a:accent5>
      <a:accent6>
        <a:srgbClr val="0D5E4D"/>
      </a:accent6>
      <a:hlink>
        <a:srgbClr val="1BBC9B"/>
      </a:hlink>
      <a:folHlink>
        <a:srgbClr val="959CA6"/>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Custom Design">
  <a:themeElements>
    <a:clrScheme name="Custom 1">
      <a:dk1>
        <a:srgbClr val="314F40"/>
      </a:dk1>
      <a:lt1>
        <a:sysClr val="window" lastClr="FFFFFF"/>
      </a:lt1>
      <a:dk2>
        <a:srgbClr val="00C6BB"/>
      </a:dk2>
      <a:lt2>
        <a:srgbClr val="F2F2F2"/>
      </a:lt2>
      <a:accent1>
        <a:srgbClr val="000000"/>
      </a:accent1>
      <a:accent2>
        <a:srgbClr val="6FEBA0"/>
      </a:accent2>
      <a:accent3>
        <a:srgbClr val="C0FFFB"/>
      </a:accent3>
      <a:accent4>
        <a:srgbClr val="00C6BB"/>
      </a:accent4>
      <a:accent5>
        <a:srgbClr val="DFDFDF"/>
      </a:accent5>
      <a:accent6>
        <a:srgbClr val="00C6BB"/>
      </a:accent6>
      <a:hlink>
        <a:srgbClr val="00C6BB"/>
      </a:hlink>
      <a:folHlink>
        <a:srgbClr val="A5A5A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1367c247-6cd2-4d58-9132-a1fee5ed3577"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C74D15EE8EE58C40A22CA5E04AFFC126" ma:contentTypeVersion="16" ma:contentTypeDescription="Create a new document." ma:contentTypeScope="" ma:versionID="2e9f93fa3d4acd6176d6e162e51aaac3">
  <xsd:schema xmlns:xsd="http://www.w3.org/2001/XMLSchema" xmlns:xs="http://www.w3.org/2001/XMLSchema" xmlns:p="http://schemas.microsoft.com/office/2006/metadata/properties" xmlns:ns3="1367c247-6cd2-4d58-9132-a1fee5ed3577" xmlns:ns4="553bb51b-ba80-4e35-bb1b-6d60d8262818" targetNamespace="http://schemas.microsoft.com/office/2006/metadata/properties" ma:root="true" ma:fieldsID="d06f72f94c0bfe720f96b0576ceedab1" ns3:_="" ns4:_="">
    <xsd:import namespace="1367c247-6cd2-4d58-9132-a1fee5ed3577"/>
    <xsd:import namespace="553bb51b-ba80-4e35-bb1b-6d60d8262818"/>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AutoTags" minOccurs="0"/>
                <xsd:element ref="ns3:MediaLengthInSeconds" minOccurs="0"/>
                <xsd:element ref="ns3:MediaServiceDateTaken" minOccurs="0"/>
                <xsd:element ref="ns3:MediaServiceOCR" minOccurs="0"/>
                <xsd:element ref="ns3:MediaServiceGenerationTime" minOccurs="0"/>
                <xsd:element ref="ns3:MediaServiceEventHashCode" minOccurs="0"/>
                <xsd:element ref="ns3:MediaServiceLocation" minOccurs="0"/>
                <xsd:element ref="ns3:_activity" minOccurs="0"/>
                <xsd:element ref="ns4:SharedWithUsers" minOccurs="0"/>
                <xsd:element ref="ns4:SharedWithDetails" minOccurs="0"/>
                <xsd:element ref="ns4:SharingHintHash"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67c247-6cd2-4d58-9132-a1fee5ed357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dexed="true" ma:internalName="MediaServiceLocation" ma:readOnly="true">
      <xsd:simpleType>
        <xsd:restriction base="dms:Text"/>
      </xsd:simpleType>
    </xsd:element>
    <xsd:element name="_activity" ma:index="19" nillable="true" ma:displayName="_activity" ma:hidden="true" ma:internalName="_activity">
      <xsd:simpleType>
        <xsd:restriction base="dms:Note"/>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53bb51b-ba80-4e35-bb1b-6d60d8262818" elementFormDefault="qualified">
    <xsd:import namespace="http://schemas.microsoft.com/office/2006/documentManagement/types"/>
    <xsd:import namespace="http://schemas.microsoft.com/office/infopath/2007/PartnerControls"/>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element name="SharingHintHash" ma:index="2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6615C72-C178-4270-AC67-D6DFE90F6984}">
  <ds:schemaRefs>
    <ds:schemaRef ds:uri="http://schemas.microsoft.com/sharepoint/v3/contenttype/forms"/>
  </ds:schemaRefs>
</ds:datastoreItem>
</file>

<file path=customXml/itemProps2.xml><?xml version="1.0" encoding="utf-8"?>
<ds:datastoreItem xmlns:ds="http://schemas.openxmlformats.org/officeDocument/2006/customXml" ds:itemID="{77BAADDF-97E9-4554-A0E4-FFAE2E8D1117}">
  <ds:schemaRefs>
    <ds:schemaRef ds:uri="http://purl.org/dc/elements/1.1/"/>
    <ds:schemaRef ds:uri="http://schemas.microsoft.com/office/2006/metadata/properties"/>
    <ds:schemaRef ds:uri="1367c247-6cd2-4d58-9132-a1fee5ed3577"/>
    <ds:schemaRef ds:uri="http://purl.org/dc/terms/"/>
    <ds:schemaRef ds:uri="553bb51b-ba80-4e35-bb1b-6d60d8262818"/>
    <ds:schemaRef ds:uri="http://schemas.microsoft.com/office/2006/documentManagement/types"/>
    <ds:schemaRef ds:uri="http://schemas.microsoft.com/office/infopath/2007/PartnerControls"/>
    <ds:schemaRef ds:uri="http://schemas.openxmlformats.org/package/2006/metadata/core-properties"/>
    <ds:schemaRef ds:uri="http://www.w3.org/XML/1998/namespace"/>
    <ds:schemaRef ds:uri="http://purl.org/dc/dcmitype/"/>
  </ds:schemaRefs>
</ds:datastoreItem>
</file>

<file path=customXml/itemProps3.xml><?xml version="1.0" encoding="utf-8"?>
<ds:datastoreItem xmlns:ds="http://schemas.openxmlformats.org/officeDocument/2006/customXml" ds:itemID="{288C2E04-F22D-417F-93AB-68591F9722B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367c247-6cd2-4d58-9132-a1fee5ed3577"/>
    <ds:schemaRef ds:uri="553bb51b-ba80-4e35-bb1b-6d60d826281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Facet</Template>
  <TotalTime>26706</TotalTime>
  <Words>1331</Words>
  <Application>Microsoft Office PowerPoint</Application>
  <PresentationFormat>Widescreen</PresentationFormat>
  <Paragraphs>121</Paragraphs>
  <Slides>22</Slides>
  <Notes>10</Notes>
  <HiddenSlides>0</HiddenSlides>
  <MMClips>1</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22</vt:i4>
      </vt:variant>
    </vt:vector>
  </HeadingPairs>
  <TitlesOfParts>
    <vt:vector size="32" baseType="lpstr">
      <vt:lpstr>-apple-system</vt:lpstr>
      <vt:lpstr>Aptos</vt:lpstr>
      <vt:lpstr>Arial</vt:lpstr>
      <vt:lpstr>Calibri</vt:lpstr>
      <vt:lpstr>Calibri Light</vt:lpstr>
      <vt:lpstr>Trebuchet MS</vt:lpstr>
      <vt:lpstr>Wingdings</vt:lpstr>
      <vt:lpstr>Wingdings 3</vt:lpstr>
      <vt:lpstr>Facet</vt:lpstr>
      <vt:lpstr>Custom Design</vt:lpstr>
      <vt:lpstr>LiRN Update Learn with LiRN 2024 November 2024</vt:lpstr>
      <vt:lpstr>Update Agenda</vt:lpstr>
      <vt:lpstr>Message from the Managing Director</vt:lpstr>
      <vt:lpstr>Call for Applications to Join LiRN’s Board of Directors</vt:lpstr>
      <vt:lpstr>2025 LiRN Budget: News From Convocation</vt:lpstr>
      <vt:lpstr>Gearing up for the 2026 Budget</vt:lpstr>
      <vt:lpstr>Budget: Timeline (Dates to be confirmed)</vt:lpstr>
      <vt:lpstr>Budget: More Information</vt:lpstr>
      <vt:lpstr>2025 Priorities</vt:lpstr>
      <vt:lpstr>Improving Communications</vt:lpstr>
      <vt:lpstr>Improving Communications</vt:lpstr>
      <vt:lpstr>Strategic Planning</vt:lpstr>
      <vt:lpstr>Marketing</vt:lpstr>
      <vt:lpstr>Marketing</vt:lpstr>
      <vt:lpstr>e-LiRN Evaluation</vt:lpstr>
      <vt:lpstr>Network Policy Conversations</vt:lpstr>
      <vt:lpstr>Innovation and Equity of Access to Legal Information Project</vt:lpstr>
      <vt:lpstr>Innovation and Equity of Access to Legal Information Project</vt:lpstr>
      <vt:lpstr>Innovation Sandbox</vt:lpstr>
      <vt:lpstr>Collection Enhancement</vt:lpstr>
      <vt:lpstr>Questions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Theresa Leitch</dc:creator>
  <cp:lastModifiedBy>Jacquie Fex</cp:lastModifiedBy>
  <cp:revision>973</cp:revision>
  <dcterms:created xsi:type="dcterms:W3CDTF">2021-11-12T16:09:08Z</dcterms:created>
  <dcterms:modified xsi:type="dcterms:W3CDTF">2024-11-12T16:32:11Z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0x010100C74D15EE8EE58C40A22CA5E04AFFC126</vt:lpwstr>
  </property>
</Properties>
</file>