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</p:sldIdLst>
  <p:sldSz cx="18288000" cy="10287000"/>
  <p:notesSz cx="6858000" cy="9144000"/>
  <p:embeddedFontLs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Playfair Display" panose="00000500000000000000" pitchFamily="2" charset="0"/>
      <p:regular r:id="rId121"/>
    </p:embeddedFont>
    <p:embeddedFont>
      <p:font typeface="Playfair Display Bold Italics" panose="020B0604020202020204" charset="0"/>
      <p:regular r:id="rId122"/>
    </p:embeddedFont>
    <p:embeddedFont>
      <p:font typeface="Playfair Display Italics" panose="020B0604020202020204" charset="0"/>
      <p:regular r:id="rId123"/>
    </p:embeddedFont>
    <p:embeddedFont>
      <p:font typeface="Public Sans" panose="020B0604020202020204" charset="0"/>
      <p:regular r:id="rId124"/>
    </p:embeddedFont>
    <p:embeddedFont>
      <p:font typeface="Public Sans Bold" panose="020B0604020202020204" charset="0"/>
      <p:regular r:id="rId125"/>
    </p:embeddedFont>
    <p:embeddedFont>
      <p:font typeface="Public Sans Italics" panose="020B0604020202020204" charset="0"/>
      <p:regular r:id="rId1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7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2.fntdata"/><Relationship Id="rId12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124" Type="http://schemas.openxmlformats.org/officeDocument/2006/relationships/font" Target="fonts/font8.fntdata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font" Target="fonts/font3.fntdata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6.fntdata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4.fntdata"/><Relationship Id="rId125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Agency question as example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3.gi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sv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4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sv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sv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1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194140" y="5611349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172316" y="5825376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USING E-LIRN RESOURCES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6407" y="1495425"/>
            <a:ext cx="16408332" cy="401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16758" spc="83">
                <a:solidFill>
                  <a:srgbClr val="F7F7F7"/>
                </a:solidFill>
                <a:latin typeface="Playfair Display"/>
              </a:rPr>
              <a:t>Searching for Commentary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6407" y="8041005"/>
            <a:ext cx="7862435" cy="130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>
                <a:solidFill>
                  <a:srgbClr val="F7F7F7"/>
                </a:solidFill>
                <a:latin typeface="Public Sans"/>
              </a:rPr>
              <a:t>Megan McDonnell</a:t>
            </a:r>
          </a:p>
          <a:p>
            <a:pPr algn="l">
              <a:lnSpc>
                <a:spcPts val="3450"/>
              </a:lnSpc>
            </a:pPr>
            <a:r>
              <a:rPr lang="en-US" sz="2300">
                <a:solidFill>
                  <a:srgbClr val="F7F7F7"/>
                </a:solidFill>
                <a:latin typeface="Public Sans"/>
              </a:rPr>
              <a:t>Toronto Lawyers’ Association </a:t>
            </a:r>
          </a:p>
          <a:p>
            <a:pPr algn="l">
              <a:lnSpc>
                <a:spcPts val="3450"/>
              </a:lnSpc>
            </a:pPr>
            <a:r>
              <a:rPr lang="en-US" sz="2300">
                <a:solidFill>
                  <a:srgbClr val="F7F7F7"/>
                </a:solidFill>
                <a:latin typeface="Public Sans"/>
              </a:rPr>
              <a:t>7 May 2024</a:t>
            </a:r>
          </a:p>
        </p:txBody>
      </p:sp>
      <p:sp>
        <p:nvSpPr>
          <p:cNvPr id="6" name="Freeform 6"/>
          <p:cNvSpPr/>
          <p:nvPr/>
        </p:nvSpPr>
        <p:spPr>
          <a:xfrm>
            <a:off x="14515895" y="6876524"/>
            <a:ext cx="2721588" cy="1307638"/>
          </a:xfrm>
          <a:custGeom>
            <a:avLst/>
            <a:gdLst/>
            <a:ahLst/>
            <a:cxnLst/>
            <a:rect l="l" t="t" r="r" b="b"/>
            <a:pathLst>
              <a:path w="2721588" h="1307638">
                <a:moveTo>
                  <a:pt x="0" y="0"/>
                </a:moveTo>
                <a:lnTo>
                  <a:pt x="2721587" y="0"/>
                </a:lnTo>
                <a:lnTo>
                  <a:pt x="2721587" y="1307638"/>
                </a:lnTo>
                <a:lnTo>
                  <a:pt x="0" y="1307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1403069" y="8565162"/>
            <a:ext cx="5834413" cy="722883"/>
          </a:xfrm>
          <a:custGeom>
            <a:avLst/>
            <a:gdLst/>
            <a:ahLst/>
            <a:cxnLst/>
            <a:rect l="l" t="t" r="r" b="b"/>
            <a:pathLst>
              <a:path w="5834413" h="722883">
                <a:moveTo>
                  <a:pt x="0" y="0"/>
                </a:moveTo>
                <a:lnTo>
                  <a:pt x="5834413" y="0"/>
                </a:lnTo>
                <a:lnTo>
                  <a:pt x="5834413" y="722883"/>
                </a:lnTo>
                <a:lnTo>
                  <a:pt x="0" y="72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367396" y="1965957"/>
            <a:ext cx="15553209" cy="7850015"/>
          </a:xfrm>
          <a:custGeom>
            <a:avLst/>
            <a:gdLst/>
            <a:ahLst/>
            <a:cxnLst/>
            <a:rect l="l" t="t" r="r" b="b"/>
            <a:pathLst>
              <a:path w="15553209" h="7850015">
                <a:moveTo>
                  <a:pt x="0" y="0"/>
                </a:moveTo>
                <a:lnTo>
                  <a:pt x="15553208" y="0"/>
                </a:lnTo>
                <a:lnTo>
                  <a:pt x="15553208" y="7850015"/>
                </a:lnTo>
                <a:lnTo>
                  <a:pt x="0" y="7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7189140"/>
            <a:ext cx="2310502" cy="139785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LEXIS ADVANCE QUICKLAW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WHAT WE SENT: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28689" y="1960365"/>
            <a:ext cx="16230611" cy="520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6999"/>
              </a:lnSpc>
              <a:buAutoNum type="arabicPeriod"/>
            </a:pPr>
            <a:r>
              <a:rPr lang="en-US" sz="2799">
                <a:solidFill>
                  <a:srgbClr val="2B2C30"/>
                </a:solidFill>
                <a:latin typeface="Public Sans"/>
                <a:ea typeface="Public Sans"/>
              </a:rPr>
              <a:t> § 1:33. Access by Non-Parents in </a:t>
            </a:r>
            <a:r>
              <a:rPr lang="en-US" sz="2799">
                <a:solidFill>
                  <a:srgbClr val="2B2C30"/>
                </a:solidFill>
                <a:latin typeface="Public Sans Italics"/>
              </a:rPr>
              <a:t>Annual Review of Family Law 2023</a:t>
            </a:r>
            <a:r>
              <a:rPr lang="en-US" sz="2799">
                <a:solidFill>
                  <a:srgbClr val="2B2C30"/>
                </a:solidFill>
                <a:latin typeface="Public Sans"/>
              </a:rPr>
              <a:t> (WL)</a:t>
            </a:r>
          </a:p>
          <a:p>
            <a:pPr marL="604519" lvl="1" indent="-302260" algn="l">
              <a:lnSpc>
                <a:spcPts val="6999"/>
              </a:lnSpc>
              <a:buAutoNum type="arabicPeriod"/>
            </a:pPr>
            <a:r>
              <a:rPr lang="en-US" sz="2799">
                <a:solidFill>
                  <a:srgbClr val="2B2C30"/>
                </a:solidFill>
                <a:latin typeface="Public Sans"/>
              </a:rPr>
              <a:t> Excerpts on best interests &amp; contact orders from </a:t>
            </a:r>
            <a:r>
              <a:rPr lang="en-US" sz="2799">
                <a:solidFill>
                  <a:srgbClr val="2B2C30"/>
                </a:solidFill>
                <a:latin typeface="Public Sans Italics"/>
              </a:rPr>
              <a:t>Parenting Law and Practice in Canada</a:t>
            </a:r>
            <a:r>
              <a:rPr lang="en-US" sz="2799">
                <a:solidFill>
                  <a:srgbClr val="2B2C30"/>
                </a:solidFill>
                <a:latin typeface="Public Sans"/>
              </a:rPr>
              <a:t> (WL)</a:t>
            </a:r>
          </a:p>
          <a:p>
            <a:pPr marL="604519" lvl="1" indent="-302260" algn="l">
              <a:lnSpc>
                <a:spcPts val="6999"/>
              </a:lnSpc>
              <a:buAutoNum type="arabicPeriod"/>
            </a:pPr>
            <a:r>
              <a:rPr lang="en-US" sz="2799">
                <a:solidFill>
                  <a:srgbClr val="2B2C30"/>
                </a:solidFill>
                <a:latin typeface="Public Sans"/>
              </a:rPr>
              <a:t> Excerpts on third party access from </a:t>
            </a:r>
            <a:r>
              <a:rPr lang="en-US" sz="2799">
                <a:solidFill>
                  <a:srgbClr val="2B2C30"/>
                </a:solidFill>
                <a:latin typeface="Public Sans Italics"/>
              </a:rPr>
              <a:t>Handling a Family Law Matter in Ontario </a:t>
            </a:r>
            <a:r>
              <a:rPr lang="en-US" sz="2799">
                <a:solidFill>
                  <a:srgbClr val="2B2C30"/>
                </a:solidFill>
                <a:latin typeface="Public Sans"/>
              </a:rPr>
              <a:t>(</a:t>
            </a:r>
            <a:r>
              <a:rPr lang="en-US" sz="2799">
                <a:solidFill>
                  <a:srgbClr val="E83921"/>
                </a:solidFill>
                <a:latin typeface="Public Sans"/>
              </a:rPr>
              <a:t>ProView</a:t>
            </a:r>
            <a:r>
              <a:rPr lang="en-US" sz="2799">
                <a:solidFill>
                  <a:srgbClr val="2B2C30"/>
                </a:solidFill>
                <a:latin typeface="Public Sans"/>
              </a:rPr>
              <a:t>)</a:t>
            </a:r>
          </a:p>
          <a:p>
            <a:pPr marL="604519" lvl="1" indent="-302260" algn="l">
              <a:lnSpc>
                <a:spcPts val="6999"/>
              </a:lnSpc>
              <a:buAutoNum type="arabicPeriod"/>
            </a:pPr>
            <a:r>
              <a:rPr lang="en-US" sz="2799">
                <a:solidFill>
                  <a:srgbClr val="2B2C30"/>
                </a:solidFill>
                <a:latin typeface="Public Sans"/>
              </a:rPr>
              <a:t> Annotations under s.24 of the CLRA in </a:t>
            </a:r>
            <a:r>
              <a:rPr lang="en-US" sz="2799">
                <a:solidFill>
                  <a:srgbClr val="2B2C30"/>
                </a:solidFill>
                <a:latin typeface="Public Sans Italics"/>
              </a:rPr>
              <a:t>Ontario Family Law Practice, 2024 Ed.</a:t>
            </a:r>
            <a:r>
              <a:rPr lang="en-US" sz="2799">
                <a:solidFill>
                  <a:srgbClr val="2B2C30"/>
                </a:solidFill>
                <a:latin typeface="Public Sans"/>
              </a:rPr>
              <a:t> (QL)</a:t>
            </a:r>
          </a:p>
          <a:p>
            <a:pPr marL="604519" lvl="1" indent="-302260" algn="l">
              <a:lnSpc>
                <a:spcPts val="6999"/>
              </a:lnSpc>
              <a:buAutoNum type="arabicPeriod"/>
            </a:pPr>
            <a:r>
              <a:rPr lang="en-US" sz="2799">
                <a:solidFill>
                  <a:srgbClr val="2B2C30"/>
                </a:solidFill>
                <a:latin typeface="Public Sans"/>
              </a:rPr>
              <a:t> Note up of </a:t>
            </a:r>
            <a:r>
              <a:rPr lang="en-US" sz="2799">
                <a:solidFill>
                  <a:srgbClr val="2B2C30"/>
                </a:solidFill>
                <a:latin typeface="Public Sans Italics"/>
              </a:rPr>
              <a:t>Chapman v. Chapman</a:t>
            </a:r>
            <a:r>
              <a:rPr lang="en-US" sz="2799">
                <a:solidFill>
                  <a:srgbClr val="2B2C30"/>
                </a:solidFill>
                <a:latin typeface="Public Sans"/>
              </a:rPr>
              <a:t> (WL)</a:t>
            </a:r>
          </a:p>
          <a:p>
            <a:pPr marL="604519" lvl="1" indent="-302260" algn="l">
              <a:lnSpc>
                <a:spcPts val="6999"/>
              </a:lnSpc>
              <a:buAutoNum type="arabicPeriod"/>
            </a:pPr>
            <a:r>
              <a:rPr lang="en-US" sz="2799">
                <a:solidFill>
                  <a:srgbClr val="2B2C30"/>
                </a:solidFill>
                <a:latin typeface="Public Sans"/>
              </a:rPr>
              <a:t> Case law search results (WL &amp; QL)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2F1EC"/>
                </a:solidFill>
                <a:latin typeface="Public Sans Bold"/>
              </a:rPr>
              <a:t>QUESTION 3 - PARTIAL SUMMARY JUDGMENTS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25995" y="3452812"/>
            <a:ext cx="12436010" cy="326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sz="3499">
                <a:solidFill>
                  <a:srgbClr val="F7F7F7"/>
                </a:solidFill>
                <a:latin typeface="Public Sans"/>
              </a:rPr>
              <a:t>Can you please send me </a:t>
            </a:r>
            <a:r>
              <a:rPr lang="en-US" sz="3499">
                <a:solidFill>
                  <a:srgbClr val="F7F7F7"/>
                </a:solidFill>
                <a:latin typeface="Public Sans Bold"/>
              </a:rPr>
              <a:t>a secondary source or two that discuss the problems/courts dislike of partial summary judgements</a:t>
            </a:r>
            <a:r>
              <a:rPr lang="en-US" sz="3499">
                <a:solidFill>
                  <a:srgbClr val="F7F7F7"/>
                </a:solidFill>
                <a:latin typeface="Public Sans"/>
              </a:rPr>
              <a:t> (ie where, for example, a plaintiff seeks sjm but the defendant/plaintiff by counter claim does not seek to have their matter heard by sjm)?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75" y="1044887"/>
            <a:ext cx="17058850" cy="8197226"/>
          </a:xfrm>
          <a:custGeom>
            <a:avLst/>
            <a:gdLst/>
            <a:ahLst/>
            <a:cxnLst/>
            <a:rect l="l" t="t" r="r" b="b"/>
            <a:pathLst>
              <a:path w="17058850" h="8197226">
                <a:moveTo>
                  <a:pt x="0" y="0"/>
                </a:moveTo>
                <a:lnTo>
                  <a:pt x="17058850" y="0"/>
                </a:lnTo>
                <a:lnTo>
                  <a:pt x="17058850" y="8197226"/>
                </a:lnTo>
                <a:lnTo>
                  <a:pt x="0" y="819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998" y="601230"/>
            <a:ext cx="12220004" cy="9084540"/>
          </a:xfrm>
          <a:custGeom>
            <a:avLst/>
            <a:gdLst/>
            <a:ahLst/>
            <a:cxnLst/>
            <a:rect l="l" t="t" r="r" b="b"/>
            <a:pathLst>
              <a:path w="12220004" h="9084540">
                <a:moveTo>
                  <a:pt x="0" y="0"/>
                </a:moveTo>
                <a:lnTo>
                  <a:pt x="12220004" y="0"/>
                </a:lnTo>
                <a:lnTo>
                  <a:pt x="12220004" y="9084540"/>
                </a:lnTo>
                <a:lnTo>
                  <a:pt x="0" y="9084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074" y="965379"/>
            <a:ext cx="17191852" cy="8356242"/>
          </a:xfrm>
          <a:custGeom>
            <a:avLst/>
            <a:gdLst/>
            <a:ahLst/>
            <a:cxnLst/>
            <a:rect l="l" t="t" r="r" b="b"/>
            <a:pathLst>
              <a:path w="17191852" h="8356242">
                <a:moveTo>
                  <a:pt x="0" y="0"/>
                </a:moveTo>
                <a:lnTo>
                  <a:pt x="17191852" y="0"/>
                </a:lnTo>
                <a:lnTo>
                  <a:pt x="17191852" y="8356242"/>
                </a:lnTo>
                <a:lnTo>
                  <a:pt x="0" y="8356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41220" y="2130138"/>
            <a:ext cx="4284453" cy="6026723"/>
          </a:xfrm>
          <a:custGeom>
            <a:avLst/>
            <a:gdLst/>
            <a:ahLst/>
            <a:cxnLst/>
            <a:rect l="l" t="t" r="r" b="b"/>
            <a:pathLst>
              <a:path w="4284453" h="6026723">
                <a:moveTo>
                  <a:pt x="0" y="0"/>
                </a:moveTo>
                <a:lnTo>
                  <a:pt x="4284453" y="0"/>
                </a:lnTo>
                <a:lnTo>
                  <a:pt x="4284453" y="6026724"/>
                </a:lnTo>
                <a:lnTo>
                  <a:pt x="0" y="6026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>
            <a:off x="1028700" y="4630061"/>
            <a:ext cx="9149303" cy="0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28700" y="3125087"/>
            <a:ext cx="13208550" cy="116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25"/>
              </a:lnSpc>
            </a:pPr>
            <a:r>
              <a:rPr lang="en-US" sz="7250" spc="36">
                <a:solidFill>
                  <a:srgbClr val="365B6D"/>
                </a:solidFill>
                <a:latin typeface="Playfair Display"/>
              </a:rPr>
              <a:t>Tips &amp; Tricks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0352410" y="3169068"/>
            <a:ext cx="5973262" cy="3948865"/>
          </a:xfrm>
          <a:custGeom>
            <a:avLst/>
            <a:gdLst/>
            <a:ahLst/>
            <a:cxnLst/>
            <a:rect l="l" t="t" r="r" b="b"/>
            <a:pathLst>
              <a:path w="5973262" h="3948865">
                <a:moveTo>
                  <a:pt x="0" y="0"/>
                </a:moveTo>
                <a:lnTo>
                  <a:pt x="5973263" y="0"/>
                </a:lnTo>
                <a:lnTo>
                  <a:pt x="5973263" y="3948864"/>
                </a:lnTo>
                <a:lnTo>
                  <a:pt x="0" y="3948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STAY CURRENT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871" y="2177925"/>
            <a:ext cx="8115300" cy="429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Know what is available and check regularly for any updates or changes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InfoLocate isn’t always the most current information - sometimes a subscription’s coverage will change without warning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611531" y="2786429"/>
            <a:ext cx="4714141" cy="4714141"/>
          </a:xfrm>
          <a:custGeom>
            <a:avLst/>
            <a:gdLst/>
            <a:ahLst/>
            <a:cxnLst/>
            <a:rect l="l" t="t" r="r" b="b"/>
            <a:pathLst>
              <a:path w="4714141" h="4714141">
                <a:moveTo>
                  <a:pt x="0" y="0"/>
                </a:moveTo>
                <a:lnTo>
                  <a:pt x="4714142" y="0"/>
                </a:lnTo>
                <a:lnTo>
                  <a:pt x="4714142" y="4714142"/>
                </a:lnTo>
                <a:lnTo>
                  <a:pt x="0" y="4714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CREATE &amp; USE A CHEAT SHEET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871" y="2177925"/>
            <a:ext cx="8137129" cy="741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Keep a list of what is available &amp; where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Use a checklist or log when conducting research</a:t>
            </a: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Remember what you have checked</a:t>
            </a: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Remember what search strings you have tried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Check everywhere! 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232" y="744225"/>
            <a:ext cx="6745554" cy="8798549"/>
          </a:xfrm>
          <a:custGeom>
            <a:avLst/>
            <a:gdLst/>
            <a:ahLst/>
            <a:cxnLst/>
            <a:rect l="l" t="t" r="r" b="b"/>
            <a:pathLst>
              <a:path w="6745554" h="8798549">
                <a:moveTo>
                  <a:pt x="0" y="0"/>
                </a:moveTo>
                <a:lnTo>
                  <a:pt x="6745554" y="0"/>
                </a:lnTo>
                <a:lnTo>
                  <a:pt x="6745554" y="8798550"/>
                </a:lnTo>
                <a:lnTo>
                  <a:pt x="0" y="879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7394402" y="2275330"/>
            <a:ext cx="10571011" cy="5736341"/>
          </a:xfrm>
          <a:custGeom>
            <a:avLst/>
            <a:gdLst/>
            <a:ahLst/>
            <a:cxnLst/>
            <a:rect l="l" t="t" r="r" b="b"/>
            <a:pathLst>
              <a:path w="10571011" h="5736341">
                <a:moveTo>
                  <a:pt x="0" y="0"/>
                </a:moveTo>
                <a:lnTo>
                  <a:pt x="10571011" y="0"/>
                </a:lnTo>
                <a:lnTo>
                  <a:pt x="10571011" y="5736340"/>
                </a:lnTo>
                <a:lnTo>
                  <a:pt x="0" y="573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257173" y="2625089"/>
            <a:ext cx="5068500" cy="5036821"/>
          </a:xfrm>
          <a:custGeom>
            <a:avLst/>
            <a:gdLst/>
            <a:ahLst/>
            <a:cxnLst/>
            <a:rect l="l" t="t" r="r" b="b"/>
            <a:pathLst>
              <a:path w="5068500" h="5036821">
                <a:moveTo>
                  <a:pt x="0" y="0"/>
                </a:moveTo>
                <a:lnTo>
                  <a:pt x="5068500" y="0"/>
                </a:lnTo>
                <a:lnTo>
                  <a:pt x="5068500" y="5036822"/>
                </a:lnTo>
                <a:lnTo>
                  <a:pt x="0" y="5036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USE INFOLOCATE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871" y="2177925"/>
            <a:ext cx="8115300" cy="613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Check a title’s location &amp; availability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Is it on Quicklaw? ProView? Westlaw? vLex?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Is it available for Interlibrary Loan? At which library? 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Currency notes - who has a current edition?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LEXIS ADVANCE QUICKLAW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367396" y="1965957"/>
            <a:ext cx="15553209" cy="7850015"/>
          </a:xfrm>
          <a:custGeom>
            <a:avLst/>
            <a:gdLst/>
            <a:ahLst/>
            <a:cxnLst/>
            <a:rect l="l" t="t" r="r" b="b"/>
            <a:pathLst>
              <a:path w="15553209" h="7850015">
                <a:moveTo>
                  <a:pt x="0" y="0"/>
                </a:moveTo>
                <a:lnTo>
                  <a:pt x="15553208" y="0"/>
                </a:lnTo>
                <a:lnTo>
                  <a:pt x="15553208" y="7850015"/>
                </a:lnTo>
                <a:lnTo>
                  <a:pt x="0" y="7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57371" y="1311387"/>
            <a:ext cx="5757304" cy="388618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427848" y="2694588"/>
            <a:ext cx="4897825" cy="4897825"/>
          </a:xfrm>
          <a:custGeom>
            <a:avLst/>
            <a:gdLst/>
            <a:ahLst/>
            <a:cxnLst/>
            <a:rect l="l" t="t" r="r" b="b"/>
            <a:pathLst>
              <a:path w="4897825" h="4897825">
                <a:moveTo>
                  <a:pt x="0" y="0"/>
                </a:moveTo>
                <a:lnTo>
                  <a:pt x="4897825" y="0"/>
                </a:lnTo>
                <a:lnTo>
                  <a:pt x="4897825" y="4897824"/>
                </a:lnTo>
                <a:lnTo>
                  <a:pt x="0" y="4897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USE YOUR PHYSICAL STACKS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871" y="2177925"/>
            <a:ext cx="8115300" cy="493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Add a marker to your stacks to indicate books available online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A spine label on books you have in print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A book dummy for titles that are only available online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228" y="1214411"/>
            <a:ext cx="10477571" cy="7858178"/>
          </a:xfrm>
          <a:custGeom>
            <a:avLst/>
            <a:gdLst/>
            <a:ahLst/>
            <a:cxnLst/>
            <a:rect l="l" t="t" r="r" b="b"/>
            <a:pathLst>
              <a:path w="10477571" h="7858178">
                <a:moveTo>
                  <a:pt x="0" y="0"/>
                </a:moveTo>
                <a:lnTo>
                  <a:pt x="10477571" y="0"/>
                </a:lnTo>
                <a:lnTo>
                  <a:pt x="10477571" y="7858178"/>
                </a:lnTo>
                <a:lnTo>
                  <a:pt x="0" y="785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1596893" y="1035755"/>
            <a:ext cx="6166909" cy="8222545"/>
          </a:xfrm>
          <a:custGeom>
            <a:avLst/>
            <a:gdLst/>
            <a:ahLst/>
            <a:cxnLst/>
            <a:rect l="l" t="t" r="r" b="b"/>
            <a:pathLst>
              <a:path w="6166909" h="8222545">
                <a:moveTo>
                  <a:pt x="0" y="0"/>
                </a:moveTo>
                <a:lnTo>
                  <a:pt x="6166908" y="0"/>
                </a:lnTo>
                <a:lnTo>
                  <a:pt x="6166908" y="8222545"/>
                </a:lnTo>
                <a:lnTo>
                  <a:pt x="0" y="8222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0990594" y="2849416"/>
            <a:ext cx="5335078" cy="4588167"/>
          </a:xfrm>
          <a:custGeom>
            <a:avLst/>
            <a:gdLst/>
            <a:ahLst/>
            <a:cxnLst/>
            <a:rect l="l" t="t" r="r" b="b"/>
            <a:pathLst>
              <a:path w="5335078" h="4588167">
                <a:moveTo>
                  <a:pt x="0" y="0"/>
                </a:moveTo>
                <a:lnTo>
                  <a:pt x="5335079" y="0"/>
                </a:lnTo>
                <a:lnTo>
                  <a:pt x="5335079" y="4588168"/>
                </a:lnTo>
                <a:lnTo>
                  <a:pt x="0" y="4588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REMEMBER THE LIMITATIONS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871" y="2177925"/>
            <a:ext cx="8115300" cy="679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Differences between print and online</a:t>
            </a:r>
          </a:p>
          <a:p>
            <a:pPr marL="1623758" lvl="2" indent="-541253" algn="l">
              <a:lnSpc>
                <a:spcPts val="4888"/>
              </a:lnSpc>
              <a:buFont typeface="Arial"/>
              <a:buChar char="⚬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No title page (WL/QL)</a:t>
            </a:r>
          </a:p>
          <a:p>
            <a:pPr marL="1623758" lvl="2" indent="-541253" algn="l">
              <a:lnSpc>
                <a:spcPts val="4888"/>
              </a:lnSpc>
              <a:buFont typeface="Arial"/>
              <a:buChar char="⚬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No Index (QL)</a:t>
            </a:r>
          </a:p>
          <a:p>
            <a:pPr marL="1623758" lvl="2" indent="-541253" algn="l">
              <a:lnSpc>
                <a:spcPts val="4888"/>
              </a:lnSpc>
              <a:buFont typeface="Arial"/>
              <a:buChar char="⚬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No page numbers (WL/QL)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Hard to download Table of Contents (QL)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Differences in layout and search functionality 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575669" y="2786311"/>
            <a:ext cx="4750004" cy="4714379"/>
          </a:xfrm>
          <a:custGeom>
            <a:avLst/>
            <a:gdLst/>
            <a:ahLst/>
            <a:cxnLst/>
            <a:rect l="l" t="t" r="r" b="b"/>
            <a:pathLst>
              <a:path w="4750004" h="4714379">
                <a:moveTo>
                  <a:pt x="0" y="0"/>
                </a:moveTo>
                <a:lnTo>
                  <a:pt x="4750004" y="0"/>
                </a:lnTo>
                <a:lnTo>
                  <a:pt x="4750004" y="4714378"/>
                </a:lnTo>
                <a:lnTo>
                  <a:pt x="0" y="471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STUCK?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6871" y="2177925"/>
            <a:ext cx="8115300" cy="493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“Help us help you!”</a:t>
            </a:r>
          </a:p>
          <a:p>
            <a:pPr algn="l">
              <a:lnSpc>
                <a:spcPts val="4888"/>
              </a:lnSpc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 </a:t>
            </a: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Ask follow up questions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marL="811879" lvl="1" indent="-405939" algn="l">
              <a:lnSpc>
                <a:spcPts val="4888"/>
              </a:lnSpc>
              <a:buFont typeface="Arial"/>
              <a:buChar char="•"/>
            </a:pPr>
            <a:r>
              <a:rPr lang="en-US" sz="3760" spc="18">
                <a:solidFill>
                  <a:srgbClr val="365B6D"/>
                </a:solidFill>
                <a:latin typeface="Playfair Display"/>
              </a:rPr>
              <a:t>Send a Table of Contents or the Index</a:t>
            </a: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  <a:p>
            <a:pPr algn="l">
              <a:lnSpc>
                <a:spcPts val="4888"/>
              </a:lnSpc>
            </a:pPr>
            <a:endParaRPr lang="en-US" sz="3760" spc="18">
              <a:solidFill>
                <a:srgbClr val="365B6D"/>
              </a:solidFill>
              <a:latin typeface="Playfair Display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706" y="4514765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4515895" y="6876524"/>
            <a:ext cx="2721588" cy="1307638"/>
          </a:xfrm>
          <a:custGeom>
            <a:avLst/>
            <a:gdLst/>
            <a:ahLst/>
            <a:cxnLst/>
            <a:rect l="l" t="t" r="r" b="b"/>
            <a:pathLst>
              <a:path w="2721588" h="1307638">
                <a:moveTo>
                  <a:pt x="0" y="0"/>
                </a:moveTo>
                <a:lnTo>
                  <a:pt x="2721587" y="0"/>
                </a:lnTo>
                <a:lnTo>
                  <a:pt x="2721587" y="1307638"/>
                </a:lnTo>
                <a:lnTo>
                  <a:pt x="0" y="1307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403069" y="8565162"/>
            <a:ext cx="5834413" cy="722883"/>
          </a:xfrm>
          <a:custGeom>
            <a:avLst/>
            <a:gdLst/>
            <a:ahLst/>
            <a:cxnLst/>
            <a:rect l="l" t="t" r="r" b="b"/>
            <a:pathLst>
              <a:path w="5834413" h="722883">
                <a:moveTo>
                  <a:pt x="0" y="0"/>
                </a:moveTo>
                <a:lnTo>
                  <a:pt x="5834413" y="0"/>
                </a:lnTo>
                <a:lnTo>
                  <a:pt x="5834413" y="722883"/>
                </a:lnTo>
                <a:lnTo>
                  <a:pt x="0" y="72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850974" y="2332416"/>
            <a:ext cx="16408332" cy="208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16758" spc="83">
                <a:solidFill>
                  <a:srgbClr val="F7F7F7"/>
                </a:solidFill>
                <a:latin typeface="Playfair Display"/>
              </a:rPr>
              <a:t>Thank you!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1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744700" y="2740331"/>
            <a:ext cx="14754943" cy="4806339"/>
          </a:xfrm>
          <a:custGeom>
            <a:avLst/>
            <a:gdLst/>
            <a:ahLst/>
            <a:cxnLst/>
            <a:rect l="l" t="t" r="r" b="b"/>
            <a:pathLst>
              <a:path w="14754943" h="4806339">
                <a:moveTo>
                  <a:pt x="0" y="0"/>
                </a:moveTo>
                <a:lnTo>
                  <a:pt x="14754943" y="0"/>
                </a:lnTo>
                <a:lnTo>
                  <a:pt x="14754943" y="4806338"/>
                </a:lnTo>
                <a:lnTo>
                  <a:pt x="0" y="4806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2A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569025" y="2256729"/>
            <a:ext cx="15149951" cy="7001571"/>
          </a:xfrm>
          <a:custGeom>
            <a:avLst/>
            <a:gdLst/>
            <a:ahLst/>
            <a:cxnLst/>
            <a:rect l="l" t="t" r="r" b="b"/>
            <a:pathLst>
              <a:path w="15149951" h="7001571">
                <a:moveTo>
                  <a:pt x="0" y="0"/>
                </a:moveTo>
                <a:lnTo>
                  <a:pt x="15149950" y="0"/>
                </a:lnTo>
                <a:lnTo>
                  <a:pt x="15149950" y="7001571"/>
                </a:lnTo>
                <a:lnTo>
                  <a:pt x="0" y="700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28394" y="2112175"/>
            <a:ext cx="15031211" cy="7829733"/>
          </a:xfrm>
          <a:custGeom>
            <a:avLst/>
            <a:gdLst/>
            <a:ahLst/>
            <a:cxnLst/>
            <a:rect l="l" t="t" r="r" b="b"/>
            <a:pathLst>
              <a:path w="15031211" h="7829733">
                <a:moveTo>
                  <a:pt x="0" y="0"/>
                </a:moveTo>
                <a:lnTo>
                  <a:pt x="15031212" y="0"/>
                </a:lnTo>
                <a:lnTo>
                  <a:pt x="15031212" y="7829733"/>
                </a:lnTo>
                <a:lnTo>
                  <a:pt x="0" y="78297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2A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26513" y="2237114"/>
            <a:ext cx="17434975" cy="6535567"/>
          </a:xfrm>
          <a:custGeom>
            <a:avLst/>
            <a:gdLst/>
            <a:ahLst/>
            <a:cxnLst/>
            <a:rect l="l" t="t" r="r" b="b"/>
            <a:pathLst>
              <a:path w="17434975" h="6535567">
                <a:moveTo>
                  <a:pt x="0" y="0"/>
                </a:moveTo>
                <a:lnTo>
                  <a:pt x="17434974" y="0"/>
                </a:lnTo>
                <a:lnTo>
                  <a:pt x="17434974" y="6535567"/>
                </a:lnTo>
                <a:lnTo>
                  <a:pt x="0" y="653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2B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26513" y="2237114"/>
            <a:ext cx="17434975" cy="6572507"/>
          </a:xfrm>
          <a:custGeom>
            <a:avLst/>
            <a:gdLst/>
            <a:ahLst/>
            <a:cxnLst/>
            <a:rect l="l" t="t" r="r" b="b"/>
            <a:pathLst>
              <a:path w="17434975" h="6572507">
                <a:moveTo>
                  <a:pt x="0" y="0"/>
                </a:moveTo>
                <a:lnTo>
                  <a:pt x="17434974" y="0"/>
                </a:lnTo>
                <a:lnTo>
                  <a:pt x="17434974" y="6572507"/>
                </a:lnTo>
                <a:lnTo>
                  <a:pt x="0" y="6572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2B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24368" y="2119409"/>
            <a:ext cx="15039264" cy="7884019"/>
          </a:xfrm>
          <a:custGeom>
            <a:avLst/>
            <a:gdLst/>
            <a:ahLst/>
            <a:cxnLst/>
            <a:rect l="l" t="t" r="r" b="b"/>
            <a:pathLst>
              <a:path w="15039264" h="7884019">
                <a:moveTo>
                  <a:pt x="0" y="0"/>
                </a:moveTo>
                <a:lnTo>
                  <a:pt x="15039264" y="0"/>
                </a:lnTo>
                <a:lnTo>
                  <a:pt x="15039264" y="7884019"/>
                </a:lnTo>
                <a:lnTo>
                  <a:pt x="0" y="7884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2B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979444" y="1965957"/>
            <a:ext cx="14329112" cy="7931564"/>
          </a:xfrm>
          <a:custGeom>
            <a:avLst/>
            <a:gdLst/>
            <a:ahLst/>
            <a:cxnLst/>
            <a:rect l="l" t="t" r="r" b="b"/>
            <a:pathLst>
              <a:path w="14329112" h="7931564">
                <a:moveTo>
                  <a:pt x="0" y="0"/>
                </a:moveTo>
                <a:lnTo>
                  <a:pt x="14329112" y="0"/>
                </a:lnTo>
                <a:lnTo>
                  <a:pt x="14329112" y="7931565"/>
                </a:lnTo>
                <a:lnTo>
                  <a:pt x="0" y="7931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41586" y="3362836"/>
            <a:ext cx="846103" cy="201453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856113" y="2094243"/>
            <a:ext cx="14575774" cy="7578473"/>
          </a:xfrm>
          <a:custGeom>
            <a:avLst/>
            <a:gdLst/>
            <a:ahLst/>
            <a:cxnLst/>
            <a:rect l="l" t="t" r="r" b="b"/>
            <a:pathLst>
              <a:path w="14575774" h="7578473">
                <a:moveTo>
                  <a:pt x="0" y="0"/>
                </a:moveTo>
                <a:lnTo>
                  <a:pt x="14575774" y="0"/>
                </a:lnTo>
                <a:lnTo>
                  <a:pt x="14575774" y="7578473"/>
                </a:lnTo>
                <a:lnTo>
                  <a:pt x="0" y="7578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 - OPTION 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4567238"/>
            <a:ext cx="6316759" cy="1098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098"/>
              </a:lnSpc>
            </a:pPr>
            <a:r>
              <a:rPr lang="en-US" sz="7581" spc="1721" dirty="0">
                <a:solidFill>
                  <a:srgbClr val="365B6D"/>
                </a:solidFill>
                <a:latin typeface="Public Sans Bold"/>
              </a:rPr>
              <a:t>AGENDA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275313" y="1531937"/>
            <a:ext cx="7297073" cy="514350"/>
            <a:chOff x="0" y="0"/>
            <a:chExt cx="9729430" cy="685800"/>
          </a:xfrm>
        </p:grpSpPr>
        <p:sp>
          <p:nvSpPr>
            <p:cNvPr id="5" name="TextBox 5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What is e-LiRN?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9023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21"/>
                </a:lnSpc>
              </a:pPr>
              <a:r>
                <a:rPr lang="en-US" sz="3434" spc="779">
                  <a:solidFill>
                    <a:srgbClr val="365B6D"/>
                  </a:solidFill>
                  <a:latin typeface="Public Sans Bold"/>
                </a:rPr>
                <a:t>01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75313" y="2659697"/>
            <a:ext cx="7297073" cy="457200"/>
            <a:chOff x="0" y="0"/>
            <a:chExt cx="9729430" cy="609600"/>
          </a:xfrm>
        </p:grpSpPr>
        <p:sp>
          <p:nvSpPr>
            <p:cNvPr id="8" name="TextBox 8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Lexis Advance Quicklaw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90230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4"/>
                </a:lnSpc>
              </a:pPr>
              <a:r>
                <a:rPr lang="en-US" sz="3003" spc="681">
                  <a:solidFill>
                    <a:srgbClr val="365B6D"/>
                  </a:solidFill>
                  <a:latin typeface="Public Sans Bold"/>
                </a:rPr>
                <a:t>02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275313" y="3780312"/>
            <a:ext cx="7297073" cy="461170"/>
            <a:chOff x="0" y="-9527"/>
            <a:chExt cx="9729430" cy="614893"/>
          </a:xfrm>
        </p:grpSpPr>
        <p:sp>
          <p:nvSpPr>
            <p:cNvPr id="11" name="TextBox 11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Practical Guidance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7"/>
              <a:ext cx="1396997" cy="578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2979" spc="676" dirty="0">
                  <a:solidFill>
                    <a:srgbClr val="365B6D"/>
                  </a:solidFill>
                  <a:latin typeface="Public Sans Bold"/>
                </a:rPr>
                <a:t>03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75313" y="4915217"/>
            <a:ext cx="7297073" cy="454025"/>
            <a:chOff x="0" y="0"/>
            <a:chExt cx="9729430" cy="605367"/>
          </a:xfrm>
        </p:grpSpPr>
        <p:sp>
          <p:nvSpPr>
            <p:cNvPr id="14" name="TextBox 14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Westlaw Canada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890230" cy="606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2979" spc="676">
                  <a:solidFill>
                    <a:srgbClr val="365B6D"/>
                  </a:solidFill>
                  <a:latin typeface="Public Sans Bold"/>
                </a:rPr>
                <a:t>04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75313" y="6042977"/>
            <a:ext cx="7297073" cy="454025"/>
            <a:chOff x="0" y="0"/>
            <a:chExt cx="9729430" cy="605367"/>
          </a:xfrm>
        </p:grpSpPr>
        <p:sp>
          <p:nvSpPr>
            <p:cNvPr id="17" name="TextBox 17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vLex Canada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90230" cy="606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6"/>
                </a:lnSpc>
              </a:pPr>
              <a:r>
                <a:rPr lang="en-US" sz="2955" spc="670">
                  <a:solidFill>
                    <a:srgbClr val="365B6D"/>
                  </a:solidFill>
                  <a:latin typeface="Public Sans Bold"/>
                </a:rPr>
                <a:t>05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275313" y="7170737"/>
            <a:ext cx="7297073" cy="454025"/>
            <a:chOff x="0" y="0"/>
            <a:chExt cx="9729430" cy="605367"/>
          </a:xfrm>
        </p:grpSpPr>
        <p:sp>
          <p:nvSpPr>
            <p:cNvPr id="20" name="TextBox 20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In Practice (Example Questions)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90230" cy="606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2979" spc="676">
                  <a:solidFill>
                    <a:srgbClr val="365B6D"/>
                  </a:solidFill>
                  <a:latin typeface="Public Sans Bold"/>
                </a:rPr>
                <a:t>06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275313" y="8301038"/>
            <a:ext cx="7297073" cy="454025"/>
            <a:chOff x="0" y="0"/>
            <a:chExt cx="9729430" cy="605367"/>
          </a:xfrm>
        </p:grpSpPr>
        <p:sp>
          <p:nvSpPr>
            <p:cNvPr id="23" name="TextBox 23"/>
            <p:cNvSpPr txBox="1"/>
            <p:nvPr/>
          </p:nvSpPr>
          <p:spPr>
            <a:xfrm>
              <a:off x="1397000" y="48683"/>
              <a:ext cx="833243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>
                  <a:solidFill>
                    <a:srgbClr val="365B6D"/>
                  </a:solidFill>
                  <a:latin typeface="Public Sans"/>
                </a:rPr>
                <a:t>Tips &amp; Tricks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90230" cy="606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75"/>
                </a:lnSpc>
              </a:pPr>
              <a:r>
                <a:rPr lang="en-US" sz="2979" spc="676">
                  <a:solidFill>
                    <a:srgbClr val="365B6D"/>
                  </a:solidFill>
                  <a:latin typeface="Public Sans Bold"/>
                </a:rPr>
                <a:t>07</a:t>
              </a:r>
            </a:p>
          </p:txBody>
        </p:sp>
      </p:grpSp>
      <p:sp>
        <p:nvSpPr>
          <p:cNvPr id="25" name="AutoShape 25"/>
          <p:cNvSpPr/>
          <p:nvPr/>
        </p:nvSpPr>
        <p:spPr>
          <a:xfrm>
            <a:off x="7725538" y="649665"/>
            <a:ext cx="0" cy="8531105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4887" y="552636"/>
            <a:ext cx="16098225" cy="9181727"/>
          </a:xfrm>
          <a:custGeom>
            <a:avLst/>
            <a:gdLst/>
            <a:ahLst/>
            <a:cxnLst/>
            <a:rect l="l" t="t" r="r" b="b"/>
            <a:pathLst>
              <a:path w="16098225" h="9181727">
                <a:moveTo>
                  <a:pt x="0" y="0"/>
                </a:moveTo>
                <a:lnTo>
                  <a:pt x="16098226" y="0"/>
                </a:lnTo>
                <a:lnTo>
                  <a:pt x="16098226" y="9181728"/>
                </a:lnTo>
                <a:lnTo>
                  <a:pt x="0" y="918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4887" y="552636"/>
            <a:ext cx="16098225" cy="9181727"/>
          </a:xfrm>
          <a:custGeom>
            <a:avLst/>
            <a:gdLst/>
            <a:ahLst/>
            <a:cxnLst/>
            <a:rect l="l" t="t" r="r" b="b"/>
            <a:pathLst>
              <a:path w="16098225" h="9181727">
                <a:moveTo>
                  <a:pt x="0" y="0"/>
                </a:moveTo>
                <a:lnTo>
                  <a:pt x="16098226" y="0"/>
                </a:lnTo>
                <a:lnTo>
                  <a:pt x="16098226" y="9181728"/>
                </a:lnTo>
                <a:lnTo>
                  <a:pt x="0" y="9181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9563" y="0"/>
            <a:ext cx="3044437" cy="165921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2450" y="1862269"/>
            <a:ext cx="12762046" cy="7208452"/>
          </a:xfrm>
          <a:custGeom>
            <a:avLst/>
            <a:gdLst/>
            <a:ahLst/>
            <a:cxnLst/>
            <a:rect l="l" t="t" r="r" b="b"/>
            <a:pathLst>
              <a:path w="12762046" h="7208452">
                <a:moveTo>
                  <a:pt x="0" y="0"/>
                </a:moveTo>
                <a:lnTo>
                  <a:pt x="12762046" y="0"/>
                </a:lnTo>
                <a:lnTo>
                  <a:pt x="12762046" y="7208453"/>
                </a:lnTo>
                <a:lnTo>
                  <a:pt x="0" y="720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538256" y="614780"/>
            <a:ext cx="11212140" cy="827839"/>
          </a:xfrm>
          <a:custGeom>
            <a:avLst/>
            <a:gdLst/>
            <a:ahLst/>
            <a:cxnLst/>
            <a:rect l="l" t="t" r="r" b="b"/>
            <a:pathLst>
              <a:path w="11212140" h="827839">
                <a:moveTo>
                  <a:pt x="0" y="0"/>
                </a:moveTo>
                <a:lnTo>
                  <a:pt x="11212140" y="0"/>
                </a:lnTo>
                <a:lnTo>
                  <a:pt x="11212140" y="827840"/>
                </a:lnTo>
                <a:lnTo>
                  <a:pt x="0" y="82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3811982" y="2403181"/>
            <a:ext cx="10664035" cy="7107580"/>
          </a:xfrm>
          <a:custGeom>
            <a:avLst/>
            <a:gdLst/>
            <a:ahLst/>
            <a:cxnLst/>
            <a:rect l="l" t="t" r="r" b="b"/>
            <a:pathLst>
              <a:path w="10664035" h="7107580">
                <a:moveTo>
                  <a:pt x="0" y="0"/>
                </a:moveTo>
                <a:lnTo>
                  <a:pt x="10664036" y="0"/>
                </a:lnTo>
                <a:lnTo>
                  <a:pt x="10664036" y="7107580"/>
                </a:lnTo>
                <a:lnTo>
                  <a:pt x="0" y="7107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HALSBURY’S LAWS OF CANADA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HALSBURY’S LAWS OF CANADA- ON QUICKLAW!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367396" y="1965957"/>
            <a:ext cx="15553209" cy="7850015"/>
          </a:xfrm>
          <a:custGeom>
            <a:avLst/>
            <a:gdLst/>
            <a:ahLst/>
            <a:cxnLst/>
            <a:rect l="l" t="t" r="r" b="b"/>
            <a:pathLst>
              <a:path w="15553209" h="7850015">
                <a:moveTo>
                  <a:pt x="0" y="0"/>
                </a:moveTo>
                <a:lnTo>
                  <a:pt x="15553208" y="0"/>
                </a:lnTo>
                <a:lnTo>
                  <a:pt x="15553208" y="7850015"/>
                </a:lnTo>
                <a:lnTo>
                  <a:pt x="0" y="7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43907" y="3638141"/>
            <a:ext cx="1709306" cy="196471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808" y="784807"/>
            <a:ext cx="16110384" cy="8717387"/>
          </a:xfrm>
          <a:custGeom>
            <a:avLst/>
            <a:gdLst/>
            <a:ahLst/>
            <a:cxnLst/>
            <a:rect l="l" t="t" r="r" b="b"/>
            <a:pathLst>
              <a:path w="16110384" h="8717387">
                <a:moveTo>
                  <a:pt x="0" y="0"/>
                </a:moveTo>
                <a:lnTo>
                  <a:pt x="16110384" y="0"/>
                </a:lnTo>
                <a:lnTo>
                  <a:pt x="16110384" y="8717386"/>
                </a:lnTo>
                <a:lnTo>
                  <a:pt x="0" y="8717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812" y="730560"/>
            <a:ext cx="15702376" cy="8825880"/>
          </a:xfrm>
          <a:custGeom>
            <a:avLst/>
            <a:gdLst/>
            <a:ahLst/>
            <a:cxnLst/>
            <a:rect l="l" t="t" r="r" b="b"/>
            <a:pathLst>
              <a:path w="15702376" h="8825880">
                <a:moveTo>
                  <a:pt x="0" y="0"/>
                </a:moveTo>
                <a:lnTo>
                  <a:pt x="15702376" y="0"/>
                </a:lnTo>
                <a:lnTo>
                  <a:pt x="15702376" y="8825880"/>
                </a:lnTo>
                <a:lnTo>
                  <a:pt x="0" y="8825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8449" y="419293"/>
            <a:ext cx="11791102" cy="9448413"/>
          </a:xfrm>
          <a:custGeom>
            <a:avLst/>
            <a:gdLst/>
            <a:ahLst/>
            <a:cxnLst/>
            <a:rect l="l" t="t" r="r" b="b"/>
            <a:pathLst>
              <a:path w="11791102" h="9448413">
                <a:moveTo>
                  <a:pt x="0" y="0"/>
                </a:moveTo>
                <a:lnTo>
                  <a:pt x="11791102" y="0"/>
                </a:lnTo>
                <a:lnTo>
                  <a:pt x="11791102" y="9448414"/>
                </a:lnTo>
                <a:lnTo>
                  <a:pt x="0" y="944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PRACTICAL GUIDANCE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689" y="2312790"/>
            <a:ext cx="7926948" cy="5890896"/>
            <a:chOff x="0" y="0"/>
            <a:chExt cx="10569263" cy="7854527"/>
          </a:xfrm>
        </p:grpSpPr>
        <p:sp>
          <p:nvSpPr>
            <p:cNvPr id="5" name="TextBox 5"/>
            <p:cNvSpPr txBox="1"/>
            <p:nvPr/>
          </p:nvSpPr>
          <p:spPr>
            <a:xfrm>
              <a:off x="0" y="-304800"/>
              <a:ext cx="10502912" cy="6260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Practice Notes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Forms &amp; Precedents 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Checklists, Tables and Flowcharts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Tools &amp; Toolkits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Automated Templates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Market Standards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561879"/>
              <a:ext cx="10569263" cy="1292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 Bold"/>
                </a:rPr>
                <a:t>Find guidance for 13 practice areas that reflect the latest practice trends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11766" y="820377"/>
            <a:ext cx="8158343" cy="5314243"/>
            <a:chOff x="0" y="0"/>
            <a:chExt cx="2364475" cy="1540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4475" cy="1540190"/>
            </a:xfrm>
            <a:custGeom>
              <a:avLst/>
              <a:gdLst/>
              <a:ahLst/>
              <a:cxnLst/>
              <a:rect l="l" t="t" r="r" b="b"/>
              <a:pathLst>
                <a:path w="2364475" h="1540190">
                  <a:moveTo>
                    <a:pt x="0" y="0"/>
                  </a:moveTo>
                  <a:lnTo>
                    <a:pt x="2364475" y="0"/>
                  </a:lnTo>
                  <a:lnTo>
                    <a:pt x="2364475" y="1540190"/>
                  </a:lnTo>
                  <a:lnTo>
                    <a:pt x="0" y="1540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7F7F7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64475" cy="1568764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2673" y="1212182"/>
            <a:ext cx="6876529" cy="4530631"/>
            <a:chOff x="0" y="0"/>
            <a:chExt cx="9168705" cy="60408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l="4083" r="24150"/>
            <a:stretch>
              <a:fillRect/>
            </a:stretch>
          </p:blipFill>
          <p:spPr>
            <a:xfrm>
              <a:off x="0" y="0"/>
              <a:ext cx="9168705" cy="6040842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593301" y="2117859"/>
            <a:ext cx="15101399" cy="7140441"/>
          </a:xfrm>
          <a:custGeom>
            <a:avLst/>
            <a:gdLst/>
            <a:ahLst/>
            <a:cxnLst/>
            <a:rect l="l" t="t" r="r" b="b"/>
            <a:pathLst>
              <a:path w="15101399" h="7140441">
                <a:moveTo>
                  <a:pt x="0" y="0"/>
                </a:moveTo>
                <a:lnTo>
                  <a:pt x="15101398" y="0"/>
                </a:lnTo>
                <a:lnTo>
                  <a:pt x="15101398" y="7140441"/>
                </a:lnTo>
                <a:lnTo>
                  <a:pt x="0" y="714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PRACTICAL GUIDANCE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76105"/>
            <a:ext cx="13961980" cy="7077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52"/>
              </a:lnSpc>
            </a:pPr>
            <a:r>
              <a:rPr lang="en-US" sz="6655" spc="33">
                <a:solidFill>
                  <a:srgbClr val="F7F7F7"/>
                </a:solidFill>
                <a:latin typeface="Playfair Display"/>
              </a:rPr>
              <a:t>Secondary sources often explain legal principles </a:t>
            </a:r>
            <a:r>
              <a:rPr lang="en-US" sz="6655" spc="33">
                <a:solidFill>
                  <a:srgbClr val="F7F7F7"/>
                </a:solidFill>
                <a:latin typeface="Playfair Display Bold Italics"/>
              </a:rPr>
              <a:t>more thoroughly</a:t>
            </a:r>
            <a:r>
              <a:rPr lang="en-US" sz="6655" spc="33">
                <a:solidFill>
                  <a:srgbClr val="F7F7F7"/>
                </a:solidFill>
                <a:latin typeface="Playfair Display"/>
              </a:rPr>
              <a:t> than a single case or statute, so using them can </a:t>
            </a:r>
            <a:r>
              <a:rPr lang="en-US" sz="6655" spc="33">
                <a:solidFill>
                  <a:srgbClr val="F7F7F7"/>
                </a:solidFill>
                <a:latin typeface="Playfair Display Bold Italics"/>
              </a:rPr>
              <a:t>help you save time</a:t>
            </a:r>
            <a:r>
              <a:rPr lang="en-US" sz="6655" spc="33">
                <a:solidFill>
                  <a:srgbClr val="F7F7F7"/>
                </a:solidFill>
                <a:latin typeface="Playfair Display"/>
              </a:rPr>
              <a:t>. </a:t>
            </a:r>
          </a:p>
          <a:p>
            <a:pPr algn="l">
              <a:lnSpc>
                <a:spcPts val="7742"/>
              </a:lnSpc>
            </a:pPr>
            <a:endParaRPr lang="en-US" sz="6655" spc="33">
              <a:solidFill>
                <a:srgbClr val="F7F7F7"/>
              </a:solidFill>
              <a:latin typeface="Playfair Display"/>
            </a:endParaRPr>
          </a:p>
          <a:p>
            <a:pPr algn="l">
              <a:lnSpc>
                <a:spcPts val="6832"/>
              </a:lnSpc>
            </a:pPr>
            <a:r>
              <a:rPr lang="en-US" sz="5255" spc="26">
                <a:solidFill>
                  <a:srgbClr val="F7F7F7"/>
                </a:solidFill>
                <a:latin typeface="Playfair Display"/>
              </a:rPr>
              <a:t>- Harvard Law School Library</a:t>
            </a:r>
          </a:p>
          <a:p>
            <a:pPr algn="l">
              <a:lnSpc>
                <a:spcPts val="6832"/>
              </a:lnSpc>
            </a:pPr>
            <a:endParaRPr lang="en-US" sz="5255" spc="26">
              <a:solidFill>
                <a:srgbClr val="F7F7F7"/>
              </a:solidFill>
              <a:latin typeface="Playfair Display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593301" y="2117859"/>
            <a:ext cx="15101399" cy="7140441"/>
          </a:xfrm>
          <a:custGeom>
            <a:avLst/>
            <a:gdLst/>
            <a:ahLst/>
            <a:cxnLst/>
            <a:rect l="l" t="t" r="r" b="b"/>
            <a:pathLst>
              <a:path w="15101399" h="7140441">
                <a:moveTo>
                  <a:pt x="0" y="0"/>
                </a:moveTo>
                <a:lnTo>
                  <a:pt x="15101398" y="0"/>
                </a:lnTo>
                <a:lnTo>
                  <a:pt x="15101398" y="7140441"/>
                </a:lnTo>
                <a:lnTo>
                  <a:pt x="0" y="714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48496">
            <a:off x="1218420" y="4026257"/>
            <a:ext cx="2526333" cy="30437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PRACTICAL GUIDANCE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092" y="2802253"/>
            <a:ext cx="15655816" cy="4682494"/>
          </a:xfrm>
          <a:custGeom>
            <a:avLst/>
            <a:gdLst/>
            <a:ahLst/>
            <a:cxnLst/>
            <a:rect l="l" t="t" r="r" b="b"/>
            <a:pathLst>
              <a:path w="15655816" h="4682494">
                <a:moveTo>
                  <a:pt x="0" y="0"/>
                </a:moveTo>
                <a:lnTo>
                  <a:pt x="15655816" y="0"/>
                </a:lnTo>
                <a:lnTo>
                  <a:pt x="15655816" y="4682494"/>
                </a:lnTo>
                <a:lnTo>
                  <a:pt x="0" y="4682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593301" y="2117859"/>
            <a:ext cx="15101399" cy="7140441"/>
          </a:xfrm>
          <a:custGeom>
            <a:avLst/>
            <a:gdLst/>
            <a:ahLst/>
            <a:cxnLst/>
            <a:rect l="l" t="t" r="r" b="b"/>
            <a:pathLst>
              <a:path w="15101399" h="7140441">
                <a:moveTo>
                  <a:pt x="0" y="0"/>
                </a:moveTo>
                <a:lnTo>
                  <a:pt x="15101398" y="0"/>
                </a:lnTo>
                <a:lnTo>
                  <a:pt x="15101398" y="7140441"/>
                </a:lnTo>
                <a:lnTo>
                  <a:pt x="0" y="7140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57576" y="4713809"/>
            <a:ext cx="2434910" cy="27987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PRACTICAL GUIDANCE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885" y="2162692"/>
            <a:ext cx="15086230" cy="7095608"/>
          </a:xfrm>
          <a:custGeom>
            <a:avLst/>
            <a:gdLst/>
            <a:ahLst/>
            <a:cxnLst/>
            <a:rect l="l" t="t" r="r" b="b"/>
            <a:pathLst>
              <a:path w="15086230" h="7095608">
                <a:moveTo>
                  <a:pt x="0" y="0"/>
                </a:moveTo>
                <a:lnTo>
                  <a:pt x="15086230" y="0"/>
                </a:lnTo>
                <a:lnTo>
                  <a:pt x="15086230" y="7095608"/>
                </a:lnTo>
                <a:lnTo>
                  <a:pt x="0" y="7095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RESOURCE KITS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9205" y="540724"/>
            <a:ext cx="11689590" cy="9205552"/>
          </a:xfrm>
          <a:custGeom>
            <a:avLst/>
            <a:gdLst/>
            <a:ahLst/>
            <a:cxnLst/>
            <a:rect l="l" t="t" r="r" b="b"/>
            <a:pathLst>
              <a:path w="11689590" h="9205552">
                <a:moveTo>
                  <a:pt x="0" y="0"/>
                </a:moveTo>
                <a:lnTo>
                  <a:pt x="11689590" y="0"/>
                </a:lnTo>
                <a:lnTo>
                  <a:pt x="11689590" y="9205552"/>
                </a:lnTo>
                <a:lnTo>
                  <a:pt x="0" y="9205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8328" y="2218857"/>
            <a:ext cx="10471344" cy="7486758"/>
          </a:xfrm>
          <a:custGeom>
            <a:avLst/>
            <a:gdLst/>
            <a:ahLst/>
            <a:cxnLst/>
            <a:rect l="l" t="t" r="r" b="b"/>
            <a:pathLst>
              <a:path w="10471344" h="7486758">
                <a:moveTo>
                  <a:pt x="0" y="0"/>
                </a:moveTo>
                <a:lnTo>
                  <a:pt x="10471344" y="0"/>
                </a:lnTo>
                <a:lnTo>
                  <a:pt x="10471344" y="7486759"/>
                </a:lnTo>
                <a:lnTo>
                  <a:pt x="0" y="7486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TOOLKITS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4729" y="857962"/>
            <a:ext cx="16398542" cy="8571076"/>
          </a:xfrm>
          <a:custGeom>
            <a:avLst/>
            <a:gdLst/>
            <a:ahLst/>
            <a:cxnLst/>
            <a:rect l="l" t="t" r="r" b="b"/>
            <a:pathLst>
              <a:path w="16398542" h="8571076">
                <a:moveTo>
                  <a:pt x="0" y="0"/>
                </a:moveTo>
                <a:lnTo>
                  <a:pt x="16398542" y="0"/>
                </a:lnTo>
                <a:lnTo>
                  <a:pt x="16398542" y="8571076"/>
                </a:lnTo>
                <a:lnTo>
                  <a:pt x="0" y="857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842" y="1153190"/>
            <a:ext cx="16430315" cy="7768797"/>
          </a:xfrm>
          <a:custGeom>
            <a:avLst/>
            <a:gdLst/>
            <a:ahLst/>
            <a:cxnLst/>
            <a:rect l="l" t="t" r="r" b="b"/>
            <a:pathLst>
              <a:path w="16430315" h="7768797">
                <a:moveTo>
                  <a:pt x="0" y="0"/>
                </a:moveTo>
                <a:lnTo>
                  <a:pt x="16430316" y="0"/>
                </a:lnTo>
                <a:lnTo>
                  <a:pt x="16430316" y="7768797"/>
                </a:lnTo>
                <a:lnTo>
                  <a:pt x="0" y="7768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2046" y="6954383"/>
            <a:ext cx="3599851" cy="217942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0590" y="395946"/>
            <a:ext cx="10926819" cy="9495108"/>
          </a:xfrm>
          <a:custGeom>
            <a:avLst/>
            <a:gdLst/>
            <a:ahLst/>
            <a:cxnLst/>
            <a:rect l="l" t="t" r="r" b="b"/>
            <a:pathLst>
              <a:path w="10926819" h="9495108">
                <a:moveTo>
                  <a:pt x="0" y="0"/>
                </a:moveTo>
                <a:lnTo>
                  <a:pt x="10926820" y="0"/>
                </a:lnTo>
                <a:lnTo>
                  <a:pt x="10926820" y="9495108"/>
                </a:lnTo>
                <a:lnTo>
                  <a:pt x="0" y="9495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593301" y="2117859"/>
            <a:ext cx="15101399" cy="7140441"/>
          </a:xfrm>
          <a:custGeom>
            <a:avLst/>
            <a:gdLst/>
            <a:ahLst/>
            <a:cxnLst/>
            <a:rect l="l" t="t" r="r" b="b"/>
            <a:pathLst>
              <a:path w="15101399" h="7140441">
                <a:moveTo>
                  <a:pt x="0" y="0"/>
                </a:moveTo>
                <a:lnTo>
                  <a:pt x="15101398" y="0"/>
                </a:lnTo>
                <a:lnTo>
                  <a:pt x="15101398" y="7140441"/>
                </a:lnTo>
                <a:lnTo>
                  <a:pt x="0" y="7140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630061"/>
            <a:ext cx="9149303" cy="0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2565385" y="1799769"/>
            <a:ext cx="3343731" cy="6687461"/>
          </a:xfrm>
          <a:custGeom>
            <a:avLst/>
            <a:gdLst/>
            <a:ahLst/>
            <a:cxnLst/>
            <a:rect l="l" t="t" r="r" b="b"/>
            <a:pathLst>
              <a:path w="3343731" h="6687461">
                <a:moveTo>
                  <a:pt x="0" y="0"/>
                </a:moveTo>
                <a:lnTo>
                  <a:pt x="3343730" y="0"/>
                </a:lnTo>
                <a:lnTo>
                  <a:pt x="3343730" y="6687462"/>
                </a:lnTo>
                <a:lnTo>
                  <a:pt x="0" y="6687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28700" y="3125087"/>
            <a:ext cx="13208550" cy="116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25"/>
              </a:lnSpc>
            </a:pPr>
            <a:r>
              <a:rPr lang="en-US" sz="7250" spc="36">
                <a:solidFill>
                  <a:srgbClr val="365B6D"/>
                </a:solidFill>
                <a:latin typeface="Playfair Display"/>
              </a:rPr>
              <a:t>What is e-LiRN?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593777" y="2208708"/>
            <a:ext cx="15100447" cy="7647520"/>
          </a:xfrm>
          <a:custGeom>
            <a:avLst/>
            <a:gdLst/>
            <a:ahLst/>
            <a:cxnLst/>
            <a:rect l="l" t="t" r="r" b="b"/>
            <a:pathLst>
              <a:path w="15100447" h="7647520">
                <a:moveTo>
                  <a:pt x="0" y="0"/>
                </a:moveTo>
                <a:lnTo>
                  <a:pt x="15100446" y="0"/>
                </a:lnTo>
                <a:lnTo>
                  <a:pt x="15100446" y="7647520"/>
                </a:lnTo>
                <a:lnTo>
                  <a:pt x="0" y="76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593777" y="2208708"/>
            <a:ext cx="15100447" cy="7647520"/>
          </a:xfrm>
          <a:custGeom>
            <a:avLst/>
            <a:gdLst/>
            <a:ahLst/>
            <a:cxnLst/>
            <a:rect l="l" t="t" r="r" b="b"/>
            <a:pathLst>
              <a:path w="15100447" h="7647520">
                <a:moveTo>
                  <a:pt x="0" y="0"/>
                </a:moveTo>
                <a:lnTo>
                  <a:pt x="15100446" y="0"/>
                </a:lnTo>
                <a:lnTo>
                  <a:pt x="15100446" y="7647520"/>
                </a:lnTo>
                <a:lnTo>
                  <a:pt x="0" y="7647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84080" y="1028700"/>
            <a:ext cx="2248527" cy="22154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45852" y="2084589"/>
            <a:ext cx="14996296" cy="7809784"/>
          </a:xfrm>
          <a:custGeom>
            <a:avLst/>
            <a:gdLst/>
            <a:ahLst/>
            <a:cxnLst/>
            <a:rect l="l" t="t" r="r" b="b"/>
            <a:pathLst>
              <a:path w="14996296" h="7809784">
                <a:moveTo>
                  <a:pt x="0" y="0"/>
                </a:moveTo>
                <a:lnTo>
                  <a:pt x="14996296" y="0"/>
                </a:lnTo>
                <a:lnTo>
                  <a:pt x="14996296" y="7809783"/>
                </a:lnTo>
                <a:lnTo>
                  <a:pt x="0" y="7809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45852" y="2084589"/>
            <a:ext cx="14996296" cy="7809784"/>
          </a:xfrm>
          <a:custGeom>
            <a:avLst/>
            <a:gdLst/>
            <a:ahLst/>
            <a:cxnLst/>
            <a:rect l="l" t="t" r="r" b="b"/>
            <a:pathLst>
              <a:path w="14996296" h="7809784">
                <a:moveTo>
                  <a:pt x="0" y="0"/>
                </a:moveTo>
                <a:lnTo>
                  <a:pt x="14996296" y="0"/>
                </a:lnTo>
                <a:lnTo>
                  <a:pt x="14996296" y="7809783"/>
                </a:lnTo>
                <a:lnTo>
                  <a:pt x="0" y="7809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4279">
            <a:off x="204491" y="5866174"/>
            <a:ext cx="1856469" cy="22330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  <p:sp>
        <p:nvSpPr>
          <p:cNvPr id="5" name="Freeform 5"/>
          <p:cNvSpPr/>
          <p:nvPr/>
        </p:nvSpPr>
        <p:spPr>
          <a:xfrm>
            <a:off x="2121674" y="2085611"/>
            <a:ext cx="14044651" cy="7977503"/>
          </a:xfrm>
          <a:custGeom>
            <a:avLst/>
            <a:gdLst/>
            <a:ahLst/>
            <a:cxnLst/>
            <a:rect l="l" t="t" r="r" b="b"/>
            <a:pathLst>
              <a:path w="14044651" h="7977503">
                <a:moveTo>
                  <a:pt x="0" y="0"/>
                </a:moveTo>
                <a:lnTo>
                  <a:pt x="14044652" y="0"/>
                </a:lnTo>
                <a:lnTo>
                  <a:pt x="14044652" y="7977503"/>
                </a:lnTo>
                <a:lnTo>
                  <a:pt x="0" y="797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  <p:sp>
        <p:nvSpPr>
          <p:cNvPr id="5" name="Freeform 5"/>
          <p:cNvSpPr/>
          <p:nvPr/>
        </p:nvSpPr>
        <p:spPr>
          <a:xfrm>
            <a:off x="2121674" y="2085611"/>
            <a:ext cx="14044651" cy="7977503"/>
          </a:xfrm>
          <a:custGeom>
            <a:avLst/>
            <a:gdLst/>
            <a:ahLst/>
            <a:cxnLst/>
            <a:rect l="l" t="t" r="r" b="b"/>
            <a:pathLst>
              <a:path w="14044651" h="7977503">
                <a:moveTo>
                  <a:pt x="0" y="0"/>
                </a:moveTo>
                <a:lnTo>
                  <a:pt x="14044652" y="0"/>
                </a:lnTo>
                <a:lnTo>
                  <a:pt x="14044652" y="7977503"/>
                </a:lnTo>
                <a:lnTo>
                  <a:pt x="0" y="797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347" y="6271080"/>
            <a:ext cx="3326823" cy="320753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2121674" y="2085611"/>
            <a:ext cx="14044651" cy="7977503"/>
          </a:xfrm>
          <a:custGeom>
            <a:avLst/>
            <a:gdLst/>
            <a:ahLst/>
            <a:cxnLst/>
            <a:rect l="l" t="t" r="r" b="b"/>
            <a:pathLst>
              <a:path w="14044651" h="7977503">
                <a:moveTo>
                  <a:pt x="0" y="0"/>
                </a:moveTo>
                <a:lnTo>
                  <a:pt x="14044652" y="0"/>
                </a:lnTo>
                <a:lnTo>
                  <a:pt x="14044652" y="7977503"/>
                </a:lnTo>
                <a:lnTo>
                  <a:pt x="0" y="7977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FINDING A PRECEDENT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58265" y="82567"/>
            <a:ext cx="2955976" cy="312801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27644" y="2358525"/>
            <a:ext cx="6520736" cy="571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1"/>
              </a:lnSpc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3 Source Products:</a:t>
            </a:r>
          </a:p>
          <a:p>
            <a:pPr marL="666503" lvl="1" indent="-333251" algn="l">
              <a:lnSpc>
                <a:spcPts val="5031"/>
              </a:lnSpc>
              <a:buFont typeface="Arial"/>
              <a:buChar char="•"/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CriminalSource</a:t>
            </a:r>
          </a:p>
          <a:p>
            <a:pPr marL="666503" lvl="1" indent="-333251" algn="l">
              <a:lnSpc>
                <a:spcPts val="5031"/>
              </a:lnSpc>
              <a:buFont typeface="Arial"/>
              <a:buChar char="•"/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Estates&amp;TrustsSource</a:t>
            </a:r>
          </a:p>
          <a:p>
            <a:pPr marL="666503" lvl="1" indent="-333251" algn="l">
              <a:lnSpc>
                <a:spcPts val="5031"/>
              </a:lnSpc>
              <a:buFont typeface="Arial"/>
              <a:buChar char="•"/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FamilySource</a:t>
            </a:r>
          </a:p>
          <a:p>
            <a:pPr algn="l">
              <a:lnSpc>
                <a:spcPts val="5031"/>
              </a:lnSpc>
            </a:pPr>
            <a:endParaRPr lang="en-US" sz="3087" u="none">
              <a:solidFill>
                <a:srgbClr val="365B6D"/>
              </a:solidFill>
              <a:latin typeface="Public Sans"/>
            </a:endParaRPr>
          </a:p>
          <a:p>
            <a:pPr algn="l">
              <a:lnSpc>
                <a:spcPts val="5031"/>
              </a:lnSpc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All include:</a:t>
            </a:r>
          </a:p>
          <a:p>
            <a:pPr marL="666503" lvl="1" indent="-333251" algn="l">
              <a:lnSpc>
                <a:spcPts val="5031"/>
              </a:lnSpc>
              <a:buFont typeface="Arial"/>
              <a:buChar char="•"/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Case law</a:t>
            </a:r>
          </a:p>
          <a:p>
            <a:pPr marL="666503" lvl="1" indent="-333251" algn="l">
              <a:lnSpc>
                <a:spcPts val="5031"/>
              </a:lnSpc>
              <a:buFont typeface="Arial"/>
              <a:buChar char="•"/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Legislation</a:t>
            </a:r>
          </a:p>
          <a:p>
            <a:pPr marL="666503" lvl="1" indent="-333251" algn="l">
              <a:lnSpc>
                <a:spcPts val="5031"/>
              </a:lnSpc>
              <a:buFont typeface="Arial"/>
              <a:buChar char="•"/>
            </a:pPr>
            <a:r>
              <a:rPr lang="en-US" sz="3087" u="none">
                <a:solidFill>
                  <a:srgbClr val="365B6D"/>
                </a:solidFill>
                <a:latin typeface="Public Sans"/>
              </a:rPr>
              <a:t>Secondary sources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14350" y="2332877"/>
            <a:ext cx="8629650" cy="5621246"/>
            <a:chOff x="0" y="0"/>
            <a:chExt cx="2364475" cy="15401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64475" cy="1540190"/>
            </a:xfrm>
            <a:custGeom>
              <a:avLst/>
              <a:gdLst/>
              <a:ahLst/>
              <a:cxnLst/>
              <a:rect l="l" t="t" r="r" b="b"/>
              <a:pathLst>
                <a:path w="2364475" h="1540190">
                  <a:moveTo>
                    <a:pt x="0" y="0"/>
                  </a:moveTo>
                  <a:lnTo>
                    <a:pt x="2364475" y="0"/>
                  </a:lnTo>
                  <a:lnTo>
                    <a:pt x="2364475" y="1540190"/>
                  </a:lnTo>
                  <a:lnTo>
                    <a:pt x="0" y="1540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B2C3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364475" cy="1568764"/>
            </a:xfrm>
            <a:prstGeom prst="rect">
              <a:avLst/>
            </a:prstGeom>
          </p:spPr>
          <p:txBody>
            <a:bodyPr lIns="72542" tIns="72542" rIns="72542" bIns="72542" rtlCol="0" anchor="ctr"/>
            <a:lstStyle/>
            <a:p>
              <a:pPr algn="ctr">
                <a:lnSpc>
                  <a:spcPts val="1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92282" y="2747317"/>
            <a:ext cx="7273786" cy="4792366"/>
            <a:chOff x="0" y="0"/>
            <a:chExt cx="9698381" cy="638982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r="17256"/>
            <a:stretch>
              <a:fillRect/>
            </a:stretch>
          </p:blipFill>
          <p:spPr>
            <a:xfrm>
              <a:off x="0" y="0"/>
              <a:ext cx="9698381" cy="6389821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flipV="1">
            <a:off x="9648828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1006871" y="942975"/>
            <a:ext cx="16230600" cy="64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WESTLAW CANADA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882688" y="1965957"/>
            <a:ext cx="14522624" cy="7917095"/>
          </a:xfrm>
          <a:custGeom>
            <a:avLst/>
            <a:gdLst/>
            <a:ahLst/>
            <a:cxnLst/>
            <a:rect l="l" t="t" r="r" b="b"/>
            <a:pathLst>
              <a:path w="14522624" h="7917095">
                <a:moveTo>
                  <a:pt x="0" y="0"/>
                </a:moveTo>
                <a:lnTo>
                  <a:pt x="14522624" y="0"/>
                </a:lnTo>
                <a:lnTo>
                  <a:pt x="14522624" y="7917096"/>
                </a:lnTo>
                <a:lnTo>
                  <a:pt x="0" y="791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WESTLAW CANADA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882688" y="1965957"/>
            <a:ext cx="14522624" cy="7917095"/>
          </a:xfrm>
          <a:custGeom>
            <a:avLst/>
            <a:gdLst/>
            <a:ahLst/>
            <a:cxnLst/>
            <a:rect l="l" t="t" r="r" b="b"/>
            <a:pathLst>
              <a:path w="14522624" h="7917095">
                <a:moveTo>
                  <a:pt x="0" y="0"/>
                </a:moveTo>
                <a:lnTo>
                  <a:pt x="14522624" y="0"/>
                </a:lnTo>
                <a:lnTo>
                  <a:pt x="14522624" y="7917096"/>
                </a:lnTo>
                <a:lnTo>
                  <a:pt x="0" y="791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30716" y="1760761"/>
            <a:ext cx="5661770" cy="38332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WESTLAW CANADA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1516029" y="2141164"/>
            <a:ext cx="2998533" cy="2688178"/>
            <a:chOff x="0" y="0"/>
            <a:chExt cx="1379207" cy="12364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9207" cy="1236456"/>
            </a:xfrm>
            <a:custGeom>
              <a:avLst/>
              <a:gdLst/>
              <a:ahLst/>
              <a:cxnLst/>
              <a:rect l="l" t="t" r="r" b="b"/>
              <a:pathLst>
                <a:path w="1379207" h="1236456">
                  <a:moveTo>
                    <a:pt x="0" y="0"/>
                  </a:moveTo>
                  <a:lnTo>
                    <a:pt x="1379207" y="0"/>
                  </a:lnTo>
                  <a:lnTo>
                    <a:pt x="1379207" y="1236456"/>
                  </a:lnTo>
                  <a:lnTo>
                    <a:pt x="0" y="12364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B2C3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379207" cy="126503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681879" y="2141164"/>
            <a:ext cx="2998533" cy="2688178"/>
            <a:chOff x="0" y="0"/>
            <a:chExt cx="1379207" cy="1236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9207" cy="1236456"/>
            </a:xfrm>
            <a:custGeom>
              <a:avLst/>
              <a:gdLst/>
              <a:ahLst/>
              <a:cxnLst/>
              <a:rect l="l" t="t" r="r" b="b"/>
              <a:pathLst>
                <a:path w="1379207" h="1236456">
                  <a:moveTo>
                    <a:pt x="0" y="0"/>
                  </a:moveTo>
                  <a:lnTo>
                    <a:pt x="1379207" y="0"/>
                  </a:lnTo>
                  <a:lnTo>
                    <a:pt x="1379207" y="1236456"/>
                  </a:lnTo>
                  <a:lnTo>
                    <a:pt x="0" y="12364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B2C3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379207" cy="126503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846367" y="2141164"/>
            <a:ext cx="2998533" cy="2688178"/>
            <a:chOff x="0" y="0"/>
            <a:chExt cx="1379207" cy="12364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9207" cy="1236456"/>
            </a:xfrm>
            <a:custGeom>
              <a:avLst/>
              <a:gdLst/>
              <a:ahLst/>
              <a:cxnLst/>
              <a:rect l="l" t="t" r="r" b="b"/>
              <a:pathLst>
                <a:path w="1379207" h="1236456">
                  <a:moveTo>
                    <a:pt x="0" y="0"/>
                  </a:moveTo>
                  <a:lnTo>
                    <a:pt x="1379207" y="0"/>
                  </a:lnTo>
                  <a:lnTo>
                    <a:pt x="1379207" y="1236456"/>
                  </a:lnTo>
                  <a:lnTo>
                    <a:pt x="0" y="12364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B2C3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79207" cy="126503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63141" y="2141164"/>
            <a:ext cx="2998533" cy="2688178"/>
            <a:chOff x="0" y="0"/>
            <a:chExt cx="1379207" cy="12364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9207" cy="1236456"/>
            </a:xfrm>
            <a:custGeom>
              <a:avLst/>
              <a:gdLst/>
              <a:ahLst/>
              <a:cxnLst/>
              <a:rect l="l" t="t" r="r" b="b"/>
              <a:pathLst>
                <a:path w="1379207" h="1236456">
                  <a:moveTo>
                    <a:pt x="0" y="0"/>
                  </a:moveTo>
                  <a:lnTo>
                    <a:pt x="1379207" y="0"/>
                  </a:lnTo>
                  <a:lnTo>
                    <a:pt x="1379207" y="1236456"/>
                  </a:lnTo>
                  <a:lnTo>
                    <a:pt x="0" y="12364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B2C3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379207" cy="1265031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570664" y="2630231"/>
            <a:ext cx="3783488" cy="1661216"/>
            <a:chOff x="0" y="0"/>
            <a:chExt cx="996474" cy="4375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96474" cy="437522"/>
            </a:xfrm>
            <a:custGeom>
              <a:avLst/>
              <a:gdLst/>
              <a:ahLst/>
              <a:cxnLst/>
              <a:rect l="l" t="t" r="r" b="b"/>
              <a:pathLst>
                <a:path w="996474" h="437522">
                  <a:moveTo>
                    <a:pt x="0" y="0"/>
                  </a:moveTo>
                  <a:lnTo>
                    <a:pt x="996474" y="0"/>
                  </a:lnTo>
                  <a:lnTo>
                    <a:pt x="996474" y="437522"/>
                  </a:lnTo>
                  <a:lnTo>
                    <a:pt x="0" y="437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996474" cy="494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07206" y="2630231"/>
            <a:ext cx="3783488" cy="1661216"/>
            <a:chOff x="0" y="0"/>
            <a:chExt cx="996474" cy="4375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6474" cy="437522"/>
            </a:xfrm>
            <a:custGeom>
              <a:avLst/>
              <a:gdLst/>
              <a:ahLst/>
              <a:cxnLst/>
              <a:rect l="l" t="t" r="r" b="b"/>
              <a:pathLst>
                <a:path w="996474" h="437522">
                  <a:moveTo>
                    <a:pt x="0" y="0"/>
                  </a:moveTo>
                  <a:lnTo>
                    <a:pt x="996474" y="0"/>
                  </a:lnTo>
                  <a:lnTo>
                    <a:pt x="996474" y="437522"/>
                  </a:lnTo>
                  <a:lnTo>
                    <a:pt x="0" y="437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996474" cy="494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3483" y="2630231"/>
            <a:ext cx="3783488" cy="1710044"/>
            <a:chOff x="0" y="0"/>
            <a:chExt cx="5044650" cy="228005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/>
            <a:srcRect l="3329" r="3329"/>
            <a:stretch>
              <a:fillRect/>
            </a:stretch>
          </p:blipFill>
          <p:spPr>
            <a:xfrm>
              <a:off x="0" y="0"/>
              <a:ext cx="5044650" cy="2280058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5220346" y="2836641"/>
            <a:ext cx="3783488" cy="1354150"/>
            <a:chOff x="0" y="0"/>
            <a:chExt cx="5044650" cy="1805534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/>
            <a:srcRect l="5211" r="4773"/>
            <a:stretch>
              <a:fillRect/>
            </a:stretch>
          </p:blipFill>
          <p:spPr>
            <a:xfrm>
              <a:off x="0" y="0"/>
              <a:ext cx="5044650" cy="180553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9337209" y="2630231"/>
            <a:ext cx="3783488" cy="1710044"/>
            <a:chOff x="0" y="0"/>
            <a:chExt cx="5044650" cy="2280058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5"/>
            <a:srcRect l="6737" r="6737"/>
            <a:stretch>
              <a:fillRect/>
            </a:stretch>
          </p:blipFill>
          <p:spPr>
            <a:xfrm>
              <a:off x="0" y="0"/>
              <a:ext cx="5044650" cy="2280058"/>
            </a:xfrm>
            <a:prstGeom prst="rect">
              <a:avLst/>
            </a:prstGeom>
          </p:spPr>
        </p:pic>
      </p:grpSp>
      <p:grpSp>
        <p:nvGrpSpPr>
          <p:cNvPr id="27" name="Group 27"/>
          <p:cNvGrpSpPr/>
          <p:nvPr/>
        </p:nvGrpSpPr>
        <p:grpSpPr>
          <a:xfrm>
            <a:off x="13570664" y="2630231"/>
            <a:ext cx="3783488" cy="1710044"/>
            <a:chOff x="0" y="0"/>
            <a:chExt cx="5044650" cy="2280058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6"/>
            <a:srcRect t="4802" b="4802"/>
            <a:stretch>
              <a:fillRect/>
            </a:stretch>
          </p:blipFill>
          <p:spPr>
            <a:xfrm>
              <a:off x="0" y="0"/>
              <a:ext cx="5044650" cy="2280058"/>
            </a:xfrm>
            <a:prstGeom prst="rect">
              <a:avLst/>
            </a:prstGeom>
          </p:spPr>
        </p:pic>
      </p:grpSp>
      <p:sp>
        <p:nvSpPr>
          <p:cNvPr id="29" name="TextBox 29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E-LIRN OVERVIEW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6871" y="5335540"/>
            <a:ext cx="3761659" cy="3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7"/>
              </a:lnSpc>
            </a:pPr>
            <a:r>
              <a:rPr lang="en-US" sz="2700" spc="13">
                <a:solidFill>
                  <a:srgbClr val="365B6D"/>
                </a:solidFill>
                <a:latin typeface="Playfair Display Italics"/>
              </a:rPr>
              <a:t>Lexis Advance Quicklaw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6407" y="5980891"/>
            <a:ext cx="3773952" cy="2710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Case Law (Canada, UK, USA)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Legislation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Current 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Historical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Secondary Sources 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Halsbury’s Laws of Canada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Forms &amp; Precedents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29035" y="5335540"/>
            <a:ext cx="3761659" cy="3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7"/>
              </a:lnSpc>
            </a:pPr>
            <a:r>
              <a:rPr lang="en-US" sz="2700" spc="13">
                <a:solidFill>
                  <a:srgbClr val="365B6D"/>
                </a:solidFill>
                <a:latin typeface="Playfair Display Italics"/>
              </a:rPr>
              <a:t>Westlaw Canada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29035" y="5980891"/>
            <a:ext cx="3773952" cy="310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CriminalSource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Estates&amp;TrustsSource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FamilySource </a:t>
            </a:r>
          </a:p>
          <a:p>
            <a:pPr algn="l">
              <a:lnSpc>
                <a:spcPts val="3134"/>
              </a:lnSpc>
            </a:pPr>
            <a:endParaRPr lang="en-US" sz="1899">
              <a:solidFill>
                <a:srgbClr val="365B6D"/>
              </a:solidFill>
              <a:latin typeface="Public Sans"/>
            </a:endParaRP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All Include: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Case Law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Legislation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Secondary Sources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72721" y="5335540"/>
            <a:ext cx="3761659" cy="3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7"/>
              </a:lnSpc>
            </a:pPr>
            <a:r>
              <a:rPr lang="en-US" sz="2700" spc="13">
                <a:solidFill>
                  <a:srgbClr val="365B6D"/>
                </a:solidFill>
                <a:latin typeface="Playfair Display Italics"/>
              </a:rPr>
              <a:t>Practical Guidance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72721" y="5980891"/>
            <a:ext cx="3773952" cy="192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Covers 13 Practice Areas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Forms &amp; Precedents 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Commentary &amp; Practice Notes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Checklists, Toolkits, &amp; Guides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485348" y="5335540"/>
            <a:ext cx="3761659" cy="3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7"/>
              </a:lnSpc>
            </a:pPr>
            <a:r>
              <a:rPr lang="en-US" sz="2700" spc="13">
                <a:solidFill>
                  <a:srgbClr val="365B6D"/>
                </a:solidFill>
                <a:latin typeface="Playfair Display Italics"/>
              </a:rPr>
              <a:t>vLex Canada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485348" y="5980891"/>
            <a:ext cx="3773952" cy="2710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Case Law 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Legislation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Secondary Sources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Irwin Law e-Library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Law Journals</a:t>
            </a:r>
          </a:p>
          <a:p>
            <a:pPr marL="820419" lvl="2" indent="-273473" algn="l">
              <a:lnSpc>
                <a:spcPts val="3134"/>
              </a:lnSpc>
              <a:buFont typeface="Arial"/>
              <a:buChar char="⚬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Law Blogs</a:t>
            </a:r>
          </a:p>
          <a:p>
            <a:pPr marL="410209" lvl="1" indent="-205105" algn="l">
              <a:lnSpc>
                <a:spcPts val="3134"/>
              </a:lnSpc>
              <a:buFont typeface="Arial"/>
              <a:buChar char="•"/>
            </a:pPr>
            <a:r>
              <a:rPr lang="en-US" sz="1899">
                <a:solidFill>
                  <a:srgbClr val="365B6D"/>
                </a:solidFill>
                <a:latin typeface="Public Sans"/>
              </a:rPr>
              <a:t>Vincent AI</a:t>
            </a:r>
          </a:p>
        </p:txBody>
      </p:sp>
      <p:sp>
        <p:nvSpPr>
          <p:cNvPr id="38" name="Freeform 38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498898" y="2218667"/>
            <a:ext cx="15290204" cy="7534056"/>
          </a:xfrm>
          <a:custGeom>
            <a:avLst/>
            <a:gdLst/>
            <a:ahLst/>
            <a:cxnLst/>
            <a:rect l="l" t="t" r="r" b="b"/>
            <a:pathLst>
              <a:path w="15290204" h="7534056">
                <a:moveTo>
                  <a:pt x="0" y="0"/>
                </a:moveTo>
                <a:lnTo>
                  <a:pt x="15290204" y="0"/>
                </a:lnTo>
                <a:lnTo>
                  <a:pt x="15290204" y="7534056"/>
                </a:lnTo>
                <a:lnTo>
                  <a:pt x="0" y="7534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CRIMINALSOURCE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06871" y="2046648"/>
            <a:ext cx="13684546" cy="4784489"/>
          </a:xfrm>
          <a:custGeom>
            <a:avLst/>
            <a:gdLst/>
            <a:ahLst/>
            <a:cxnLst/>
            <a:rect l="l" t="t" r="r" b="b"/>
            <a:pathLst>
              <a:path w="13684546" h="4784489">
                <a:moveTo>
                  <a:pt x="0" y="0"/>
                </a:moveTo>
                <a:lnTo>
                  <a:pt x="13684546" y="0"/>
                </a:lnTo>
                <a:lnTo>
                  <a:pt x="13684546" y="4784489"/>
                </a:lnTo>
                <a:lnTo>
                  <a:pt x="0" y="4784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3420440" y="7069262"/>
            <a:ext cx="13236468" cy="2885154"/>
          </a:xfrm>
          <a:custGeom>
            <a:avLst/>
            <a:gdLst/>
            <a:ahLst/>
            <a:cxnLst/>
            <a:rect l="l" t="t" r="r" b="b"/>
            <a:pathLst>
              <a:path w="13236468" h="2885154">
                <a:moveTo>
                  <a:pt x="0" y="0"/>
                </a:moveTo>
                <a:lnTo>
                  <a:pt x="13236468" y="0"/>
                </a:lnTo>
                <a:lnTo>
                  <a:pt x="13236468" y="2885154"/>
                </a:lnTo>
                <a:lnTo>
                  <a:pt x="0" y="2885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CRIMINALSOURCE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06871" y="2046648"/>
            <a:ext cx="13684546" cy="4784489"/>
          </a:xfrm>
          <a:custGeom>
            <a:avLst/>
            <a:gdLst/>
            <a:ahLst/>
            <a:cxnLst/>
            <a:rect l="l" t="t" r="r" b="b"/>
            <a:pathLst>
              <a:path w="13684546" h="4784489">
                <a:moveTo>
                  <a:pt x="0" y="0"/>
                </a:moveTo>
                <a:lnTo>
                  <a:pt x="13684546" y="0"/>
                </a:lnTo>
                <a:lnTo>
                  <a:pt x="13684546" y="4784489"/>
                </a:lnTo>
                <a:lnTo>
                  <a:pt x="0" y="4784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3420440" y="7069262"/>
            <a:ext cx="13236468" cy="2885154"/>
          </a:xfrm>
          <a:custGeom>
            <a:avLst/>
            <a:gdLst/>
            <a:ahLst/>
            <a:cxnLst/>
            <a:rect l="l" t="t" r="r" b="b"/>
            <a:pathLst>
              <a:path w="13236468" h="2885154">
                <a:moveTo>
                  <a:pt x="0" y="0"/>
                </a:moveTo>
                <a:lnTo>
                  <a:pt x="13236468" y="0"/>
                </a:lnTo>
                <a:lnTo>
                  <a:pt x="13236468" y="2885154"/>
                </a:lnTo>
                <a:lnTo>
                  <a:pt x="0" y="2885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 rot="2629558">
            <a:off x="9935524" y="2856674"/>
            <a:ext cx="2232477" cy="2638082"/>
          </a:xfrm>
          <a:custGeom>
            <a:avLst/>
            <a:gdLst/>
            <a:ahLst/>
            <a:cxnLst/>
            <a:rect l="l" t="t" r="r" b="b"/>
            <a:pathLst>
              <a:path w="2232477" h="2638082">
                <a:moveTo>
                  <a:pt x="0" y="0"/>
                </a:moveTo>
                <a:lnTo>
                  <a:pt x="2232477" y="0"/>
                </a:lnTo>
                <a:lnTo>
                  <a:pt x="2232477" y="2638082"/>
                </a:lnTo>
                <a:lnTo>
                  <a:pt x="0" y="263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CRIMINALSOURCE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420011" y="2301596"/>
            <a:ext cx="15447978" cy="7539247"/>
          </a:xfrm>
          <a:custGeom>
            <a:avLst/>
            <a:gdLst/>
            <a:ahLst/>
            <a:cxnLst/>
            <a:rect l="l" t="t" r="r" b="b"/>
            <a:pathLst>
              <a:path w="15447978" h="7539247">
                <a:moveTo>
                  <a:pt x="0" y="0"/>
                </a:moveTo>
                <a:lnTo>
                  <a:pt x="15447978" y="0"/>
                </a:lnTo>
                <a:lnTo>
                  <a:pt x="15447978" y="7539246"/>
                </a:lnTo>
                <a:lnTo>
                  <a:pt x="0" y="7539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ESTATES&amp;TRUSTSSOURCE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250415" y="2204946"/>
            <a:ext cx="15787171" cy="7484288"/>
          </a:xfrm>
          <a:custGeom>
            <a:avLst/>
            <a:gdLst/>
            <a:ahLst/>
            <a:cxnLst/>
            <a:rect l="l" t="t" r="r" b="b"/>
            <a:pathLst>
              <a:path w="15787171" h="7484288">
                <a:moveTo>
                  <a:pt x="0" y="0"/>
                </a:moveTo>
                <a:lnTo>
                  <a:pt x="15787170" y="0"/>
                </a:lnTo>
                <a:lnTo>
                  <a:pt x="15787170" y="7484288"/>
                </a:lnTo>
                <a:lnTo>
                  <a:pt x="0" y="7484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ESTATES&amp;TRUSTSSOURCE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250415" y="2204946"/>
            <a:ext cx="15787171" cy="7484288"/>
          </a:xfrm>
          <a:custGeom>
            <a:avLst/>
            <a:gdLst/>
            <a:ahLst/>
            <a:cxnLst/>
            <a:rect l="l" t="t" r="r" b="b"/>
            <a:pathLst>
              <a:path w="15787171" h="7484288">
                <a:moveTo>
                  <a:pt x="0" y="0"/>
                </a:moveTo>
                <a:lnTo>
                  <a:pt x="15787170" y="0"/>
                </a:lnTo>
                <a:lnTo>
                  <a:pt x="15787170" y="7484288"/>
                </a:lnTo>
                <a:lnTo>
                  <a:pt x="0" y="7484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3544" y="5588729"/>
            <a:ext cx="911241" cy="105958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ESTATES&amp;TRUSTSSOURCE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251002" y="2140115"/>
            <a:ext cx="15785997" cy="7789439"/>
          </a:xfrm>
          <a:custGeom>
            <a:avLst/>
            <a:gdLst/>
            <a:ahLst/>
            <a:cxnLst/>
            <a:rect l="l" t="t" r="r" b="b"/>
            <a:pathLst>
              <a:path w="15785997" h="7789439">
                <a:moveTo>
                  <a:pt x="0" y="0"/>
                </a:moveTo>
                <a:lnTo>
                  <a:pt x="15785996" y="0"/>
                </a:lnTo>
                <a:lnTo>
                  <a:pt x="15785996" y="7789439"/>
                </a:lnTo>
                <a:lnTo>
                  <a:pt x="0" y="77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FAMILYSOURCE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2918894" y="1965957"/>
            <a:ext cx="12450212" cy="8000215"/>
          </a:xfrm>
          <a:custGeom>
            <a:avLst/>
            <a:gdLst/>
            <a:ahLst/>
            <a:cxnLst/>
            <a:rect l="l" t="t" r="r" b="b"/>
            <a:pathLst>
              <a:path w="12450212" h="8000215">
                <a:moveTo>
                  <a:pt x="0" y="0"/>
                </a:moveTo>
                <a:lnTo>
                  <a:pt x="12450212" y="0"/>
                </a:lnTo>
                <a:lnTo>
                  <a:pt x="12450212" y="8000215"/>
                </a:lnTo>
                <a:lnTo>
                  <a:pt x="0" y="8000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FAMILYSOURCE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2918894" y="1965957"/>
            <a:ext cx="12450212" cy="8000215"/>
          </a:xfrm>
          <a:custGeom>
            <a:avLst/>
            <a:gdLst/>
            <a:ahLst/>
            <a:cxnLst/>
            <a:rect l="l" t="t" r="r" b="b"/>
            <a:pathLst>
              <a:path w="12450212" h="8000215">
                <a:moveTo>
                  <a:pt x="0" y="0"/>
                </a:moveTo>
                <a:lnTo>
                  <a:pt x="12450212" y="0"/>
                </a:lnTo>
                <a:lnTo>
                  <a:pt x="12450212" y="8000215"/>
                </a:lnTo>
                <a:lnTo>
                  <a:pt x="0" y="8000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3467" y="6543088"/>
            <a:ext cx="1799498" cy="20924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24268" y="3137607"/>
            <a:ext cx="985388" cy="114580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FAMILYSOURCE</a:t>
            </a:r>
          </a:p>
        </p:txBody>
      </p:sp>
      <p:sp>
        <p:nvSpPr>
          <p:cNvPr id="7" name="Freeform 7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965231" y="2437003"/>
            <a:ext cx="16357539" cy="6928321"/>
          </a:xfrm>
          <a:custGeom>
            <a:avLst/>
            <a:gdLst/>
            <a:ahLst/>
            <a:cxnLst/>
            <a:rect l="l" t="t" r="r" b="b"/>
            <a:pathLst>
              <a:path w="16357539" h="6928321">
                <a:moveTo>
                  <a:pt x="0" y="0"/>
                </a:moveTo>
                <a:lnTo>
                  <a:pt x="16357538" y="0"/>
                </a:lnTo>
                <a:lnTo>
                  <a:pt x="16357538" y="6928321"/>
                </a:lnTo>
                <a:lnTo>
                  <a:pt x="0" y="69283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RESOURCE- OPTION 1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630061"/>
            <a:ext cx="9149303" cy="0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1476557" y="2438021"/>
            <a:ext cx="5521386" cy="5410959"/>
          </a:xfrm>
          <a:custGeom>
            <a:avLst/>
            <a:gdLst/>
            <a:ahLst/>
            <a:cxnLst/>
            <a:rect l="l" t="t" r="r" b="b"/>
            <a:pathLst>
              <a:path w="5521386" h="5410959">
                <a:moveTo>
                  <a:pt x="0" y="0"/>
                </a:moveTo>
                <a:lnTo>
                  <a:pt x="5521386" y="0"/>
                </a:lnTo>
                <a:lnTo>
                  <a:pt x="5521386" y="5410958"/>
                </a:lnTo>
                <a:lnTo>
                  <a:pt x="0" y="5410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28700" y="3125087"/>
            <a:ext cx="13208550" cy="116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25"/>
              </a:lnSpc>
            </a:pPr>
            <a:r>
              <a:rPr lang="en-US" sz="7250" spc="36">
                <a:solidFill>
                  <a:srgbClr val="365B6D"/>
                </a:solidFill>
                <a:latin typeface="Playfair Display"/>
              </a:rPr>
              <a:t>The Resources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2556458" y="2243423"/>
            <a:ext cx="13175085" cy="7692459"/>
          </a:xfrm>
          <a:custGeom>
            <a:avLst/>
            <a:gdLst/>
            <a:ahLst/>
            <a:cxnLst/>
            <a:rect l="l" t="t" r="r" b="b"/>
            <a:pathLst>
              <a:path w="13175085" h="7692459">
                <a:moveTo>
                  <a:pt x="0" y="0"/>
                </a:moveTo>
                <a:lnTo>
                  <a:pt x="13175084" y="0"/>
                </a:lnTo>
                <a:lnTo>
                  <a:pt x="13175084" y="7692460"/>
                </a:lnTo>
                <a:lnTo>
                  <a:pt x="0" y="769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RESOURCE- OPTION 2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RESOURCE- OPTION 3</a:t>
            </a:r>
          </a:p>
        </p:txBody>
      </p:sp>
      <p:sp>
        <p:nvSpPr>
          <p:cNvPr id="4" name="Freeform 4"/>
          <p:cNvSpPr/>
          <p:nvPr/>
        </p:nvSpPr>
        <p:spPr>
          <a:xfrm>
            <a:off x="1882688" y="1965957"/>
            <a:ext cx="14522624" cy="7917095"/>
          </a:xfrm>
          <a:custGeom>
            <a:avLst/>
            <a:gdLst/>
            <a:ahLst/>
            <a:cxnLst/>
            <a:rect l="l" t="t" r="r" b="b"/>
            <a:pathLst>
              <a:path w="14522624" h="7917095">
                <a:moveTo>
                  <a:pt x="0" y="0"/>
                </a:moveTo>
                <a:lnTo>
                  <a:pt x="14522624" y="0"/>
                </a:lnTo>
                <a:lnTo>
                  <a:pt x="14522624" y="7917096"/>
                </a:lnTo>
                <a:lnTo>
                  <a:pt x="0" y="791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882688" y="1965957"/>
            <a:ext cx="14522624" cy="7917095"/>
          </a:xfrm>
          <a:custGeom>
            <a:avLst/>
            <a:gdLst/>
            <a:ahLst/>
            <a:cxnLst/>
            <a:rect l="l" t="t" r="r" b="b"/>
            <a:pathLst>
              <a:path w="14522624" h="7917095">
                <a:moveTo>
                  <a:pt x="0" y="0"/>
                </a:moveTo>
                <a:lnTo>
                  <a:pt x="14522624" y="0"/>
                </a:lnTo>
                <a:lnTo>
                  <a:pt x="14522624" y="7917096"/>
                </a:lnTo>
                <a:lnTo>
                  <a:pt x="0" y="791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8335" y="4874577"/>
            <a:ext cx="1706771" cy="160436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RESOURCE- OPTION 3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2198110" y="2079982"/>
            <a:ext cx="13891781" cy="7782457"/>
          </a:xfrm>
          <a:custGeom>
            <a:avLst/>
            <a:gdLst/>
            <a:ahLst/>
            <a:cxnLst/>
            <a:rect l="l" t="t" r="r" b="b"/>
            <a:pathLst>
              <a:path w="13891781" h="7782457">
                <a:moveTo>
                  <a:pt x="0" y="0"/>
                </a:moveTo>
                <a:lnTo>
                  <a:pt x="13891780" y="0"/>
                </a:lnTo>
                <a:lnTo>
                  <a:pt x="13891780" y="7782457"/>
                </a:lnTo>
                <a:lnTo>
                  <a:pt x="0" y="7782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RESOURCE- OPTION 3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2198110" y="2079982"/>
            <a:ext cx="13891781" cy="7782457"/>
          </a:xfrm>
          <a:custGeom>
            <a:avLst/>
            <a:gdLst/>
            <a:ahLst/>
            <a:cxnLst/>
            <a:rect l="l" t="t" r="r" b="b"/>
            <a:pathLst>
              <a:path w="13891781" h="7782457">
                <a:moveTo>
                  <a:pt x="0" y="0"/>
                </a:moveTo>
                <a:lnTo>
                  <a:pt x="13891780" y="0"/>
                </a:lnTo>
                <a:lnTo>
                  <a:pt x="13891780" y="7782457"/>
                </a:lnTo>
                <a:lnTo>
                  <a:pt x="0" y="7782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62470">
            <a:off x="322524" y="1927852"/>
            <a:ext cx="2350110" cy="28314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FINDING A RESOURCE- OPTION 3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6996" y="605941"/>
            <a:ext cx="16074009" cy="9075118"/>
          </a:xfrm>
          <a:custGeom>
            <a:avLst/>
            <a:gdLst/>
            <a:ahLst/>
            <a:cxnLst/>
            <a:rect l="l" t="t" r="r" b="b"/>
            <a:pathLst>
              <a:path w="16074009" h="9075118">
                <a:moveTo>
                  <a:pt x="0" y="0"/>
                </a:moveTo>
                <a:lnTo>
                  <a:pt x="16074008" y="0"/>
                </a:lnTo>
                <a:lnTo>
                  <a:pt x="16074008" y="9075118"/>
                </a:lnTo>
                <a:lnTo>
                  <a:pt x="0" y="907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6996" y="605941"/>
            <a:ext cx="16074009" cy="9075118"/>
          </a:xfrm>
          <a:custGeom>
            <a:avLst/>
            <a:gdLst/>
            <a:ahLst/>
            <a:cxnLst/>
            <a:rect l="l" t="t" r="r" b="b"/>
            <a:pathLst>
              <a:path w="16074009" h="9075118">
                <a:moveTo>
                  <a:pt x="0" y="0"/>
                </a:moveTo>
                <a:lnTo>
                  <a:pt x="16074008" y="0"/>
                </a:lnTo>
                <a:lnTo>
                  <a:pt x="16074008" y="9075118"/>
                </a:lnTo>
                <a:lnTo>
                  <a:pt x="0" y="907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60199" y="0"/>
            <a:ext cx="3124838" cy="241498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6996" y="605941"/>
            <a:ext cx="16074009" cy="9075118"/>
          </a:xfrm>
          <a:custGeom>
            <a:avLst/>
            <a:gdLst/>
            <a:ahLst/>
            <a:cxnLst/>
            <a:rect l="l" t="t" r="r" b="b"/>
            <a:pathLst>
              <a:path w="16074009" h="9075118">
                <a:moveTo>
                  <a:pt x="0" y="0"/>
                </a:moveTo>
                <a:lnTo>
                  <a:pt x="16074008" y="0"/>
                </a:lnTo>
                <a:lnTo>
                  <a:pt x="16074008" y="9075118"/>
                </a:lnTo>
                <a:lnTo>
                  <a:pt x="0" y="907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524692" y="3167852"/>
            <a:ext cx="3263259" cy="197564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6996" y="605941"/>
            <a:ext cx="16074009" cy="9075118"/>
          </a:xfrm>
          <a:custGeom>
            <a:avLst/>
            <a:gdLst/>
            <a:ahLst/>
            <a:cxnLst/>
            <a:rect l="l" t="t" r="r" b="b"/>
            <a:pathLst>
              <a:path w="16074009" h="9075118">
                <a:moveTo>
                  <a:pt x="0" y="0"/>
                </a:moveTo>
                <a:lnTo>
                  <a:pt x="16074008" y="0"/>
                </a:lnTo>
                <a:lnTo>
                  <a:pt x="16074008" y="9075118"/>
                </a:lnTo>
                <a:lnTo>
                  <a:pt x="0" y="907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91240" y="452099"/>
            <a:ext cx="1380923" cy="158664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11528" y="1407949"/>
            <a:ext cx="12464944" cy="7471102"/>
          </a:xfrm>
          <a:custGeom>
            <a:avLst/>
            <a:gdLst/>
            <a:ahLst/>
            <a:cxnLst/>
            <a:rect l="l" t="t" r="r" b="b"/>
            <a:pathLst>
              <a:path w="12464944" h="7471102">
                <a:moveTo>
                  <a:pt x="0" y="0"/>
                </a:moveTo>
                <a:lnTo>
                  <a:pt x="12464944" y="0"/>
                </a:lnTo>
                <a:lnTo>
                  <a:pt x="12464944" y="7471102"/>
                </a:lnTo>
                <a:lnTo>
                  <a:pt x="0" y="747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27644" y="2453775"/>
            <a:ext cx="6520736" cy="51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13"/>
              </a:lnSpc>
              <a:spcBef>
                <a:spcPct val="0"/>
              </a:spcBef>
            </a:pPr>
            <a:r>
              <a:rPr lang="en-US" sz="3087">
                <a:solidFill>
                  <a:srgbClr val="365B6D"/>
                </a:solidFill>
                <a:latin typeface="Public Sans"/>
              </a:rPr>
              <a:t>Comprehensive coverage: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327644" y="3108689"/>
            <a:ext cx="6960356" cy="566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Case Law (Canada, UK, USA)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Legislation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Textbooks &amp; Looseleafs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Halsbury’s Laws of Canada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Forms &amp; Precedents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Dictionaries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News &amp; Current Awareness</a:t>
            </a:r>
          </a:p>
          <a:p>
            <a:pPr marL="626106" lvl="1" indent="-313053" algn="l">
              <a:lnSpc>
                <a:spcPts val="5625"/>
              </a:lnSpc>
              <a:buFont typeface="Arial"/>
              <a:buChar char="•"/>
            </a:pPr>
            <a:r>
              <a:rPr lang="en-US" sz="2899">
                <a:solidFill>
                  <a:srgbClr val="365B6D"/>
                </a:solidFill>
                <a:latin typeface="Public Sans"/>
              </a:rPr>
              <a:t>Quantums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14350" y="2332877"/>
            <a:ext cx="8629650" cy="5621246"/>
            <a:chOff x="0" y="0"/>
            <a:chExt cx="2364475" cy="15401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4475" cy="1540190"/>
            </a:xfrm>
            <a:custGeom>
              <a:avLst/>
              <a:gdLst/>
              <a:ahLst/>
              <a:cxnLst/>
              <a:rect l="l" t="t" r="r" b="b"/>
              <a:pathLst>
                <a:path w="2364475" h="1540190">
                  <a:moveTo>
                    <a:pt x="0" y="0"/>
                  </a:moveTo>
                  <a:lnTo>
                    <a:pt x="2364475" y="0"/>
                  </a:lnTo>
                  <a:lnTo>
                    <a:pt x="2364475" y="1540190"/>
                  </a:lnTo>
                  <a:lnTo>
                    <a:pt x="0" y="1540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2B2C30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364475" cy="1568764"/>
            </a:xfrm>
            <a:prstGeom prst="rect">
              <a:avLst/>
            </a:prstGeom>
          </p:spPr>
          <p:txBody>
            <a:bodyPr lIns="72542" tIns="72542" rIns="72542" bIns="72542" rtlCol="0" anchor="ctr"/>
            <a:lstStyle/>
            <a:p>
              <a:pPr algn="ctr">
                <a:lnSpc>
                  <a:spcPts val="199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2282" y="2747317"/>
            <a:ext cx="7273786" cy="4792366"/>
            <a:chOff x="0" y="0"/>
            <a:chExt cx="9698381" cy="63898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1697" r="11697"/>
            <a:stretch>
              <a:fillRect/>
            </a:stretch>
          </p:blipFill>
          <p:spPr>
            <a:xfrm>
              <a:off x="0" y="0"/>
              <a:ext cx="9698381" cy="6389821"/>
            </a:xfrm>
            <a:prstGeom prst="rect">
              <a:avLst/>
            </a:prstGeom>
          </p:spPr>
        </p:pic>
      </p:grpSp>
      <p:sp>
        <p:nvSpPr>
          <p:cNvPr id="9" name="AutoShape 9"/>
          <p:cNvSpPr/>
          <p:nvPr/>
        </p:nvSpPr>
        <p:spPr>
          <a:xfrm flipV="1">
            <a:off x="9648828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10" name="TextBox 10"/>
          <p:cNvSpPr txBox="1"/>
          <p:nvPr/>
        </p:nvSpPr>
        <p:spPr>
          <a:xfrm>
            <a:off x="1006871" y="942975"/>
            <a:ext cx="16230600" cy="64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LEXIS ADVANCE QUICKLAW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11528" y="1407949"/>
            <a:ext cx="12464944" cy="7471102"/>
          </a:xfrm>
          <a:custGeom>
            <a:avLst/>
            <a:gdLst/>
            <a:ahLst/>
            <a:cxnLst/>
            <a:rect l="l" t="t" r="r" b="b"/>
            <a:pathLst>
              <a:path w="12464944" h="7471102">
                <a:moveTo>
                  <a:pt x="0" y="0"/>
                </a:moveTo>
                <a:lnTo>
                  <a:pt x="12464944" y="0"/>
                </a:lnTo>
                <a:lnTo>
                  <a:pt x="12464944" y="7471102"/>
                </a:lnTo>
                <a:lnTo>
                  <a:pt x="0" y="747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079137"/>
            <a:ext cx="3737499" cy="236396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1517" y="1074215"/>
            <a:ext cx="15044966" cy="8138571"/>
          </a:xfrm>
          <a:custGeom>
            <a:avLst/>
            <a:gdLst/>
            <a:ahLst/>
            <a:cxnLst/>
            <a:rect l="l" t="t" r="r" b="b"/>
            <a:pathLst>
              <a:path w="15044966" h="8138571">
                <a:moveTo>
                  <a:pt x="0" y="0"/>
                </a:moveTo>
                <a:lnTo>
                  <a:pt x="15044966" y="0"/>
                </a:lnTo>
                <a:lnTo>
                  <a:pt x="15044966" y="8138570"/>
                </a:lnTo>
                <a:lnTo>
                  <a:pt x="0" y="8138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VLEX CANADA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7086597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4" name="Group 4"/>
          <p:cNvGrpSpPr/>
          <p:nvPr/>
        </p:nvGrpSpPr>
        <p:grpSpPr>
          <a:xfrm>
            <a:off x="1028689" y="2312790"/>
            <a:ext cx="7926948" cy="4585971"/>
            <a:chOff x="0" y="0"/>
            <a:chExt cx="10569263" cy="6114627"/>
          </a:xfrm>
        </p:grpSpPr>
        <p:sp>
          <p:nvSpPr>
            <p:cNvPr id="5" name="TextBox 5"/>
            <p:cNvSpPr txBox="1"/>
            <p:nvPr/>
          </p:nvSpPr>
          <p:spPr>
            <a:xfrm>
              <a:off x="0" y="-304800"/>
              <a:ext cx="10502912" cy="5180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Case Law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Legislation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Textbooks &amp; Journals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Law Blogs &amp; News</a:t>
              </a:r>
            </a:p>
            <a:p>
              <a:pPr algn="l">
                <a:lnSpc>
                  <a:spcPts val="643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"/>
                </a:rPr>
                <a:t>Vincent AI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482379"/>
              <a:ext cx="10569263" cy="6322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F7F7F7"/>
                  </a:solidFill>
                  <a:latin typeface="Public Sans Bold"/>
                </a:rPr>
                <a:t>* Includes Irwin Law e-Library!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11766" y="820377"/>
            <a:ext cx="8158343" cy="5314243"/>
            <a:chOff x="0" y="0"/>
            <a:chExt cx="2364475" cy="1540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4475" cy="1540190"/>
            </a:xfrm>
            <a:custGeom>
              <a:avLst/>
              <a:gdLst/>
              <a:ahLst/>
              <a:cxnLst/>
              <a:rect l="l" t="t" r="r" b="b"/>
              <a:pathLst>
                <a:path w="2364475" h="1540190">
                  <a:moveTo>
                    <a:pt x="0" y="0"/>
                  </a:moveTo>
                  <a:lnTo>
                    <a:pt x="2364475" y="0"/>
                  </a:lnTo>
                  <a:lnTo>
                    <a:pt x="2364475" y="1540190"/>
                  </a:lnTo>
                  <a:lnTo>
                    <a:pt x="0" y="15401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7F7F7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364475" cy="1568764"/>
            </a:xfrm>
            <a:prstGeom prst="rect">
              <a:avLst/>
            </a:prstGeom>
          </p:spPr>
          <p:txBody>
            <a:bodyPr lIns="68580" tIns="68580" rIns="68580" bIns="68580" rtlCol="0" anchor="ctr"/>
            <a:lstStyle/>
            <a:p>
              <a:pPr algn="ctr">
                <a:lnSpc>
                  <a:spcPts val="188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152673" y="1212182"/>
            <a:ext cx="6876529" cy="4530631"/>
            <a:chOff x="0" y="0"/>
            <a:chExt cx="9168705" cy="604084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 r="20057"/>
            <a:stretch>
              <a:fillRect/>
            </a:stretch>
          </p:blipFill>
          <p:spPr>
            <a:xfrm>
              <a:off x="0" y="0"/>
              <a:ext cx="9168705" cy="6040842"/>
            </a:xfrm>
            <a:prstGeom prst="rect">
              <a:avLst/>
            </a:prstGeom>
          </p:spPr>
        </p:pic>
      </p:grpSp>
      <p:sp>
        <p:nvSpPr>
          <p:cNvPr id="12" name="Freeform 12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04766" y="2004057"/>
            <a:ext cx="15078467" cy="7941911"/>
          </a:xfrm>
          <a:custGeom>
            <a:avLst/>
            <a:gdLst/>
            <a:ahLst/>
            <a:cxnLst/>
            <a:rect l="l" t="t" r="r" b="b"/>
            <a:pathLst>
              <a:path w="15078467" h="7941911">
                <a:moveTo>
                  <a:pt x="0" y="0"/>
                </a:moveTo>
                <a:lnTo>
                  <a:pt x="15078468" y="0"/>
                </a:lnTo>
                <a:lnTo>
                  <a:pt x="15078468" y="7941911"/>
                </a:lnTo>
                <a:lnTo>
                  <a:pt x="0" y="7941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VLEX CANADA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04766" y="2004057"/>
            <a:ext cx="15078467" cy="7941911"/>
          </a:xfrm>
          <a:custGeom>
            <a:avLst/>
            <a:gdLst/>
            <a:ahLst/>
            <a:cxnLst/>
            <a:rect l="l" t="t" r="r" b="b"/>
            <a:pathLst>
              <a:path w="15078467" h="7941911">
                <a:moveTo>
                  <a:pt x="0" y="0"/>
                </a:moveTo>
                <a:lnTo>
                  <a:pt x="15078468" y="0"/>
                </a:lnTo>
                <a:lnTo>
                  <a:pt x="15078468" y="7941911"/>
                </a:lnTo>
                <a:lnTo>
                  <a:pt x="0" y="7941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757264" y="2679636"/>
            <a:ext cx="3893729" cy="17521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7F7F7"/>
                </a:solidFill>
                <a:latin typeface="Public Sans Bold"/>
              </a:rPr>
              <a:t>VLEX CANADA</a:t>
            </a:r>
          </a:p>
        </p:txBody>
      </p:sp>
      <p:sp>
        <p:nvSpPr>
          <p:cNvPr id="6" name="Freeform 6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7187" y="1202303"/>
            <a:ext cx="10253627" cy="7882394"/>
          </a:xfrm>
          <a:custGeom>
            <a:avLst/>
            <a:gdLst/>
            <a:ahLst/>
            <a:cxnLst/>
            <a:rect l="l" t="t" r="r" b="b"/>
            <a:pathLst>
              <a:path w="10253627" h="7882394">
                <a:moveTo>
                  <a:pt x="0" y="0"/>
                </a:moveTo>
                <a:lnTo>
                  <a:pt x="10253626" y="0"/>
                </a:lnTo>
                <a:lnTo>
                  <a:pt x="10253626" y="7882394"/>
                </a:lnTo>
                <a:lnTo>
                  <a:pt x="0" y="788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7187" y="1202303"/>
            <a:ext cx="10253627" cy="7882394"/>
          </a:xfrm>
          <a:custGeom>
            <a:avLst/>
            <a:gdLst/>
            <a:ahLst/>
            <a:cxnLst/>
            <a:rect l="l" t="t" r="r" b="b"/>
            <a:pathLst>
              <a:path w="10253627" h="7882394">
                <a:moveTo>
                  <a:pt x="0" y="0"/>
                </a:moveTo>
                <a:lnTo>
                  <a:pt x="10253626" y="0"/>
                </a:lnTo>
                <a:lnTo>
                  <a:pt x="10253626" y="7882394"/>
                </a:lnTo>
                <a:lnTo>
                  <a:pt x="0" y="788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53148" y="2632492"/>
            <a:ext cx="2134965" cy="129255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0954" y="1136750"/>
            <a:ext cx="14926091" cy="8121550"/>
          </a:xfrm>
          <a:custGeom>
            <a:avLst/>
            <a:gdLst/>
            <a:ahLst/>
            <a:cxnLst/>
            <a:rect l="l" t="t" r="r" b="b"/>
            <a:pathLst>
              <a:path w="14926091" h="8121550">
                <a:moveTo>
                  <a:pt x="0" y="0"/>
                </a:moveTo>
                <a:lnTo>
                  <a:pt x="14926092" y="0"/>
                </a:lnTo>
                <a:lnTo>
                  <a:pt x="14926092" y="8121550"/>
                </a:lnTo>
                <a:lnTo>
                  <a:pt x="0" y="812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09653" y="809016"/>
            <a:ext cx="12668693" cy="8668969"/>
          </a:xfrm>
          <a:custGeom>
            <a:avLst/>
            <a:gdLst/>
            <a:ahLst/>
            <a:cxnLst/>
            <a:rect l="l" t="t" r="r" b="b"/>
            <a:pathLst>
              <a:path w="12668693" h="8668969">
                <a:moveTo>
                  <a:pt x="0" y="0"/>
                </a:moveTo>
                <a:lnTo>
                  <a:pt x="12668694" y="0"/>
                </a:lnTo>
                <a:lnTo>
                  <a:pt x="12668694" y="8668968"/>
                </a:lnTo>
                <a:lnTo>
                  <a:pt x="0" y="8668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8263" y="855032"/>
            <a:ext cx="10211474" cy="8576935"/>
          </a:xfrm>
          <a:custGeom>
            <a:avLst/>
            <a:gdLst/>
            <a:ahLst/>
            <a:cxnLst/>
            <a:rect l="l" t="t" r="r" b="b"/>
            <a:pathLst>
              <a:path w="10211474" h="8576935">
                <a:moveTo>
                  <a:pt x="0" y="0"/>
                </a:moveTo>
                <a:lnTo>
                  <a:pt x="10211474" y="0"/>
                </a:lnTo>
                <a:lnTo>
                  <a:pt x="10211474" y="8576936"/>
                </a:lnTo>
                <a:lnTo>
                  <a:pt x="0" y="857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367396" y="1965957"/>
            <a:ext cx="15553209" cy="7850015"/>
          </a:xfrm>
          <a:custGeom>
            <a:avLst/>
            <a:gdLst/>
            <a:ahLst/>
            <a:cxnLst/>
            <a:rect l="l" t="t" r="r" b="b"/>
            <a:pathLst>
              <a:path w="15553209" h="7850015">
                <a:moveTo>
                  <a:pt x="0" y="0"/>
                </a:moveTo>
                <a:lnTo>
                  <a:pt x="15553208" y="0"/>
                </a:lnTo>
                <a:lnTo>
                  <a:pt x="15553208" y="7850015"/>
                </a:lnTo>
                <a:lnTo>
                  <a:pt x="0" y="7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LEXIS ADVANCE QUICKLAW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9197" y="907316"/>
            <a:ext cx="16549605" cy="8472369"/>
          </a:xfrm>
          <a:custGeom>
            <a:avLst/>
            <a:gdLst/>
            <a:ahLst/>
            <a:cxnLst/>
            <a:rect l="l" t="t" r="r" b="b"/>
            <a:pathLst>
              <a:path w="16549605" h="8472369">
                <a:moveTo>
                  <a:pt x="0" y="0"/>
                </a:moveTo>
                <a:lnTo>
                  <a:pt x="16549606" y="0"/>
                </a:lnTo>
                <a:lnTo>
                  <a:pt x="16549606" y="8472368"/>
                </a:lnTo>
                <a:lnTo>
                  <a:pt x="0" y="847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9197" y="907316"/>
            <a:ext cx="16549605" cy="8472369"/>
          </a:xfrm>
          <a:custGeom>
            <a:avLst/>
            <a:gdLst/>
            <a:ahLst/>
            <a:cxnLst/>
            <a:rect l="l" t="t" r="r" b="b"/>
            <a:pathLst>
              <a:path w="16549605" h="8472369">
                <a:moveTo>
                  <a:pt x="0" y="0"/>
                </a:moveTo>
                <a:lnTo>
                  <a:pt x="16549606" y="0"/>
                </a:lnTo>
                <a:lnTo>
                  <a:pt x="16549606" y="8472368"/>
                </a:lnTo>
                <a:lnTo>
                  <a:pt x="0" y="8472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0908" y="809752"/>
            <a:ext cx="13206184" cy="8667496"/>
          </a:xfrm>
          <a:custGeom>
            <a:avLst/>
            <a:gdLst/>
            <a:ahLst/>
            <a:cxnLst/>
            <a:rect l="l" t="t" r="r" b="b"/>
            <a:pathLst>
              <a:path w="13206184" h="8667496">
                <a:moveTo>
                  <a:pt x="0" y="0"/>
                </a:moveTo>
                <a:lnTo>
                  <a:pt x="13206184" y="0"/>
                </a:lnTo>
                <a:lnTo>
                  <a:pt x="13206184" y="8667496"/>
                </a:lnTo>
                <a:lnTo>
                  <a:pt x="0" y="8667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2896">
            <a:off x="15504347" y="432761"/>
            <a:ext cx="2576280" cy="242170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7187" y="1202303"/>
            <a:ext cx="10253627" cy="7882394"/>
          </a:xfrm>
          <a:custGeom>
            <a:avLst/>
            <a:gdLst/>
            <a:ahLst/>
            <a:cxnLst/>
            <a:rect l="l" t="t" r="r" b="b"/>
            <a:pathLst>
              <a:path w="10253627" h="7882394">
                <a:moveTo>
                  <a:pt x="0" y="0"/>
                </a:moveTo>
                <a:lnTo>
                  <a:pt x="10253626" y="0"/>
                </a:lnTo>
                <a:lnTo>
                  <a:pt x="10253626" y="7882394"/>
                </a:lnTo>
                <a:lnTo>
                  <a:pt x="0" y="788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83816" y="5617186"/>
            <a:ext cx="1577113" cy="85854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407" y="1206047"/>
            <a:ext cx="17287186" cy="7874905"/>
          </a:xfrm>
          <a:custGeom>
            <a:avLst/>
            <a:gdLst/>
            <a:ahLst/>
            <a:cxnLst/>
            <a:rect l="l" t="t" r="r" b="b"/>
            <a:pathLst>
              <a:path w="17287186" h="7874905">
                <a:moveTo>
                  <a:pt x="0" y="0"/>
                </a:moveTo>
                <a:lnTo>
                  <a:pt x="17287186" y="0"/>
                </a:lnTo>
                <a:lnTo>
                  <a:pt x="17287186" y="7874906"/>
                </a:lnTo>
                <a:lnTo>
                  <a:pt x="0" y="787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7187" y="1202303"/>
            <a:ext cx="10253627" cy="7882394"/>
          </a:xfrm>
          <a:custGeom>
            <a:avLst/>
            <a:gdLst/>
            <a:ahLst/>
            <a:cxnLst/>
            <a:rect l="l" t="t" r="r" b="b"/>
            <a:pathLst>
              <a:path w="10253627" h="7882394">
                <a:moveTo>
                  <a:pt x="0" y="0"/>
                </a:moveTo>
                <a:lnTo>
                  <a:pt x="10253626" y="0"/>
                </a:lnTo>
                <a:lnTo>
                  <a:pt x="10253626" y="7882394"/>
                </a:lnTo>
                <a:lnTo>
                  <a:pt x="0" y="788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5976" y="3698901"/>
            <a:ext cx="2379170" cy="129517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58992" y="802892"/>
            <a:ext cx="11570015" cy="8681215"/>
          </a:xfrm>
          <a:custGeom>
            <a:avLst/>
            <a:gdLst/>
            <a:ahLst/>
            <a:cxnLst/>
            <a:rect l="l" t="t" r="r" b="b"/>
            <a:pathLst>
              <a:path w="11570015" h="8681215">
                <a:moveTo>
                  <a:pt x="0" y="0"/>
                </a:moveTo>
                <a:lnTo>
                  <a:pt x="11570016" y="0"/>
                </a:lnTo>
                <a:lnTo>
                  <a:pt x="11570016" y="8681216"/>
                </a:lnTo>
                <a:lnTo>
                  <a:pt x="0" y="868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622" y="2167483"/>
            <a:ext cx="17498756" cy="5952034"/>
          </a:xfrm>
          <a:custGeom>
            <a:avLst/>
            <a:gdLst/>
            <a:ahLst/>
            <a:cxnLst/>
            <a:rect l="l" t="t" r="r" b="b"/>
            <a:pathLst>
              <a:path w="17498756" h="5952034">
                <a:moveTo>
                  <a:pt x="0" y="0"/>
                </a:moveTo>
                <a:lnTo>
                  <a:pt x="17498756" y="0"/>
                </a:lnTo>
                <a:lnTo>
                  <a:pt x="17498756" y="5952034"/>
                </a:lnTo>
                <a:lnTo>
                  <a:pt x="0" y="5952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630061"/>
            <a:ext cx="9149303" cy="0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1087100" y="2057400"/>
            <a:ext cx="6172200" cy="6172200"/>
          </a:xfrm>
          <a:custGeom>
            <a:avLst/>
            <a:gdLst/>
            <a:ahLst/>
            <a:cxnLst/>
            <a:rect l="l" t="t" r="r" b="b"/>
            <a:pathLst>
              <a:path w="6172200" h="6172200">
                <a:moveTo>
                  <a:pt x="0" y="0"/>
                </a:moveTo>
                <a:lnTo>
                  <a:pt x="6172200" y="0"/>
                </a:lnTo>
                <a:lnTo>
                  <a:pt x="617220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28700" y="3125087"/>
            <a:ext cx="13208550" cy="1165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25"/>
              </a:lnSpc>
            </a:pPr>
            <a:r>
              <a:rPr lang="en-US" sz="7250" spc="36">
                <a:solidFill>
                  <a:srgbClr val="365B6D"/>
                </a:solidFill>
                <a:latin typeface="Playfair Display"/>
              </a:rPr>
              <a:t>In Practice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F2F1EC"/>
                </a:solidFill>
                <a:latin typeface="Public Sans Bold"/>
              </a:rPr>
              <a:t>QUESTION 1 - CORPORATE ROLLOVERS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F7F7F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28689" y="2198490"/>
            <a:ext cx="6775609" cy="326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F7F7F7"/>
                </a:solidFill>
                <a:latin typeface="Public Sans"/>
              </a:rPr>
              <a:t> I am looking for a precedent for a </a:t>
            </a:r>
            <a:r>
              <a:rPr lang="en-US" sz="3499">
                <a:solidFill>
                  <a:srgbClr val="F7F7F7"/>
                </a:solidFill>
                <a:latin typeface="Public Sans Bold"/>
              </a:rPr>
              <a:t>purchase agreement in a s. 85 corporate rollover</a:t>
            </a:r>
            <a:r>
              <a:rPr lang="en-US" sz="3499">
                <a:solidFill>
                  <a:srgbClr val="F7F7F7"/>
                </a:solidFill>
                <a:latin typeface="Public Sans"/>
              </a:rPr>
              <a:t> from an operating company to a holding company.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51759" y="2198490"/>
            <a:ext cx="7385712" cy="260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3499">
                <a:solidFill>
                  <a:srgbClr val="F7F7F7"/>
                </a:solidFill>
                <a:latin typeface="Public Sans"/>
              </a:rPr>
              <a:t>I wonder if you have any source of </a:t>
            </a:r>
            <a:r>
              <a:rPr lang="en-US" sz="3499">
                <a:solidFill>
                  <a:srgbClr val="F7F7F7"/>
                </a:solidFill>
                <a:latin typeface="Public Sans Bold"/>
              </a:rPr>
              <a:t>recent Section 85(1) Rollover precedents</a:t>
            </a:r>
            <a:r>
              <a:rPr lang="en-US" sz="3499">
                <a:solidFill>
                  <a:srgbClr val="F7F7F7"/>
                </a:solidFill>
                <a:latin typeface="Public Sans"/>
              </a:rPr>
              <a:t>/discussion? </a:t>
            </a:r>
          </a:p>
          <a:p>
            <a:pPr algn="l">
              <a:lnSpc>
                <a:spcPts val="5249"/>
              </a:lnSpc>
            </a:pPr>
            <a:endParaRPr lang="en-US" sz="3499">
              <a:solidFill>
                <a:srgbClr val="F7F7F7"/>
              </a:solidFill>
              <a:latin typeface="Public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126779" y="6103741"/>
            <a:ext cx="12034443" cy="370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2F1EC"/>
                </a:solidFill>
                <a:latin typeface="Public Sans"/>
              </a:rPr>
              <a:t>I am looking for a </a:t>
            </a:r>
            <a:r>
              <a:rPr lang="en-US" sz="3499">
                <a:solidFill>
                  <a:srgbClr val="F2F1EC"/>
                </a:solidFill>
                <a:latin typeface="Public Sans Bold"/>
              </a:rPr>
              <a:t>precedent share exchange agreement under section 86 of the Income Tax Act</a:t>
            </a:r>
            <a:r>
              <a:rPr lang="en-US" sz="3499">
                <a:solidFill>
                  <a:srgbClr val="F2F1EC"/>
                </a:solidFill>
                <a:latin typeface="Public Sans"/>
              </a:rPr>
              <a:t>. I have looked in O’briens but don’t see anything. Do you think you could take a look to see whether you can find something like this?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F2F1EC"/>
              </a:solidFill>
              <a:latin typeface="Public San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367396" y="1965957"/>
            <a:ext cx="15553209" cy="7850015"/>
          </a:xfrm>
          <a:custGeom>
            <a:avLst/>
            <a:gdLst/>
            <a:ahLst/>
            <a:cxnLst/>
            <a:rect l="l" t="t" r="r" b="b"/>
            <a:pathLst>
              <a:path w="15553209" h="7850015">
                <a:moveTo>
                  <a:pt x="0" y="0"/>
                </a:moveTo>
                <a:lnTo>
                  <a:pt x="15553208" y="0"/>
                </a:lnTo>
                <a:lnTo>
                  <a:pt x="15553208" y="7850015"/>
                </a:lnTo>
                <a:lnTo>
                  <a:pt x="0" y="7850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LEXIS ADVANCE QUICKLAW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266" y="570813"/>
            <a:ext cx="16925467" cy="9145374"/>
          </a:xfrm>
          <a:custGeom>
            <a:avLst/>
            <a:gdLst/>
            <a:ahLst/>
            <a:cxnLst/>
            <a:rect l="l" t="t" r="r" b="b"/>
            <a:pathLst>
              <a:path w="16925467" h="9145374">
                <a:moveTo>
                  <a:pt x="0" y="0"/>
                </a:moveTo>
                <a:lnTo>
                  <a:pt x="16925468" y="0"/>
                </a:lnTo>
                <a:lnTo>
                  <a:pt x="16925468" y="9145374"/>
                </a:lnTo>
                <a:lnTo>
                  <a:pt x="0" y="9145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6050" y="570813"/>
            <a:ext cx="16835899" cy="9194288"/>
          </a:xfrm>
          <a:custGeom>
            <a:avLst/>
            <a:gdLst/>
            <a:ahLst/>
            <a:cxnLst/>
            <a:rect l="l" t="t" r="r" b="b"/>
            <a:pathLst>
              <a:path w="16835899" h="9194288">
                <a:moveTo>
                  <a:pt x="0" y="0"/>
                </a:moveTo>
                <a:lnTo>
                  <a:pt x="16835900" y="0"/>
                </a:lnTo>
                <a:lnTo>
                  <a:pt x="16835900" y="9194288"/>
                </a:lnTo>
                <a:lnTo>
                  <a:pt x="0" y="9194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959" y="831407"/>
            <a:ext cx="16952081" cy="8624186"/>
          </a:xfrm>
          <a:custGeom>
            <a:avLst/>
            <a:gdLst/>
            <a:ahLst/>
            <a:cxnLst/>
            <a:rect l="l" t="t" r="r" b="b"/>
            <a:pathLst>
              <a:path w="16952081" h="8624186">
                <a:moveTo>
                  <a:pt x="0" y="0"/>
                </a:moveTo>
                <a:lnTo>
                  <a:pt x="16952082" y="0"/>
                </a:lnTo>
                <a:lnTo>
                  <a:pt x="16952082" y="8624186"/>
                </a:lnTo>
                <a:lnTo>
                  <a:pt x="0" y="8624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167" y="752109"/>
            <a:ext cx="17071666" cy="8782782"/>
          </a:xfrm>
          <a:custGeom>
            <a:avLst/>
            <a:gdLst/>
            <a:ahLst/>
            <a:cxnLst/>
            <a:rect l="l" t="t" r="r" b="b"/>
            <a:pathLst>
              <a:path w="17071666" h="8782782">
                <a:moveTo>
                  <a:pt x="0" y="0"/>
                </a:moveTo>
                <a:lnTo>
                  <a:pt x="17071666" y="0"/>
                </a:lnTo>
                <a:lnTo>
                  <a:pt x="17071666" y="8782782"/>
                </a:lnTo>
                <a:lnTo>
                  <a:pt x="0" y="8782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QUESTION 2 - GRANDPARENT ACCESS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2451470" y="2519417"/>
            <a:ext cx="13385059" cy="664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>
                <a:solidFill>
                  <a:srgbClr val="2B2C30"/>
                </a:solidFill>
                <a:latin typeface="Public Sans"/>
              </a:rPr>
              <a:t>Can you provide me with some </a:t>
            </a:r>
            <a:r>
              <a:rPr lang="en-US" sz="3500">
                <a:solidFill>
                  <a:srgbClr val="2B2C30"/>
                </a:solidFill>
                <a:latin typeface="Public Sans Bold"/>
              </a:rPr>
              <a:t>case law on grandparents having contact time (access)</a:t>
            </a:r>
            <a:r>
              <a:rPr lang="en-US" sz="3500">
                <a:solidFill>
                  <a:srgbClr val="2B2C30"/>
                </a:solidFill>
                <a:latin typeface="Public Sans"/>
              </a:rPr>
              <a:t>. I am looking for cases that support the parent being the one to determine the </a:t>
            </a:r>
            <a:r>
              <a:rPr lang="en-US" sz="3500">
                <a:solidFill>
                  <a:srgbClr val="2B2C30"/>
                </a:solidFill>
                <a:latin typeface="Public Sans Bold"/>
              </a:rPr>
              <a:t>best interests of the child</a:t>
            </a:r>
            <a:r>
              <a:rPr lang="en-US" sz="3500">
                <a:solidFill>
                  <a:srgbClr val="2B2C30"/>
                </a:solidFill>
                <a:latin typeface="Public Sans"/>
              </a:rPr>
              <a:t> over the grandparent.</a:t>
            </a:r>
          </a:p>
          <a:p>
            <a:pPr algn="ctr">
              <a:lnSpc>
                <a:spcPts val="5250"/>
              </a:lnSpc>
            </a:pPr>
            <a:endParaRPr lang="en-US" sz="3500">
              <a:solidFill>
                <a:srgbClr val="2B2C30"/>
              </a:solidFill>
              <a:latin typeface="Public Sans"/>
            </a:endParaRPr>
          </a:p>
          <a:p>
            <a:pPr algn="ctr">
              <a:lnSpc>
                <a:spcPts val="5250"/>
              </a:lnSpc>
            </a:pPr>
            <a:r>
              <a:rPr lang="en-US" sz="3500">
                <a:solidFill>
                  <a:srgbClr val="2B2C30"/>
                </a:solidFill>
                <a:latin typeface="Public Sans"/>
              </a:rPr>
              <a:t>We want to demonstrate via previous decisions that the courts have ruled the </a:t>
            </a:r>
            <a:r>
              <a:rPr lang="en-US" sz="3500">
                <a:solidFill>
                  <a:srgbClr val="2B2C30"/>
                </a:solidFill>
                <a:latin typeface="Public Sans Bold"/>
              </a:rPr>
              <a:t>parent has the ability to determine a contact schedule</a:t>
            </a:r>
            <a:r>
              <a:rPr lang="en-US" sz="3500">
                <a:solidFill>
                  <a:srgbClr val="2B2C30"/>
                </a:solidFill>
                <a:latin typeface="Public Sans"/>
              </a:rPr>
              <a:t> over the grandparent. (Chapman v. Chapman is a good example).</a:t>
            </a:r>
          </a:p>
          <a:p>
            <a:pPr algn="ctr">
              <a:lnSpc>
                <a:spcPts val="5250"/>
              </a:lnSpc>
            </a:pPr>
            <a:endParaRPr lang="en-US" sz="3500">
              <a:solidFill>
                <a:srgbClr val="2B2C30"/>
              </a:solidFill>
              <a:latin typeface="Publ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6871" y="942975"/>
            <a:ext cx="16230600" cy="65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>
                <a:solidFill>
                  <a:srgbClr val="365B6D"/>
                </a:solidFill>
                <a:latin typeface="Public Sans Bold"/>
              </a:rPr>
              <a:t>KEYWORDS &amp; LEGAL TOPICS: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028689" y="1931790"/>
            <a:ext cx="16230611" cy="365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7499"/>
              </a:lnSpc>
              <a:buAutoNum type="arabicPeriod"/>
            </a:pPr>
            <a:r>
              <a:rPr lang="en-US" sz="2999">
                <a:solidFill>
                  <a:srgbClr val="2B2C30"/>
                </a:solidFill>
                <a:latin typeface="Public Sans"/>
              </a:rPr>
              <a:t> Contact / Access</a:t>
            </a:r>
          </a:p>
          <a:p>
            <a:pPr marL="647698" lvl="1" indent="-323849" algn="l">
              <a:lnSpc>
                <a:spcPts val="7499"/>
              </a:lnSpc>
              <a:buAutoNum type="arabicPeriod"/>
            </a:pPr>
            <a:r>
              <a:rPr lang="en-US" sz="2999">
                <a:solidFill>
                  <a:srgbClr val="2B2C30"/>
                </a:solidFill>
                <a:latin typeface="Public Sans"/>
              </a:rPr>
              <a:t> Grandparent / Non-Parent </a:t>
            </a:r>
          </a:p>
          <a:p>
            <a:pPr marL="647698" lvl="1" indent="-323849" algn="l">
              <a:lnSpc>
                <a:spcPts val="7499"/>
              </a:lnSpc>
              <a:buAutoNum type="arabicPeriod"/>
            </a:pPr>
            <a:r>
              <a:rPr lang="en-US" sz="2999">
                <a:solidFill>
                  <a:srgbClr val="2B2C30"/>
                </a:solidFill>
                <a:latin typeface="Public Sans"/>
              </a:rPr>
              <a:t> Best Interests of the Child</a:t>
            </a:r>
          </a:p>
          <a:p>
            <a:pPr marL="647698" lvl="1" indent="-323849" algn="l">
              <a:lnSpc>
                <a:spcPts val="7499"/>
              </a:lnSpc>
              <a:buAutoNum type="arabicPeriod"/>
            </a:pPr>
            <a:r>
              <a:rPr lang="en-US" sz="2999">
                <a:solidFill>
                  <a:srgbClr val="2B2C30"/>
                </a:solidFill>
                <a:latin typeface="Public Sans"/>
              </a:rPr>
              <a:t> Determine / Discretion / Decide / Right</a:t>
            </a:r>
          </a:p>
        </p:txBody>
      </p:sp>
      <p:sp>
        <p:nvSpPr>
          <p:cNvPr id="5" name="Freeform 5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6281" y="872322"/>
            <a:ext cx="14995438" cy="8542357"/>
          </a:xfrm>
          <a:custGeom>
            <a:avLst/>
            <a:gdLst/>
            <a:ahLst/>
            <a:cxnLst/>
            <a:rect l="l" t="t" r="r" b="b"/>
            <a:pathLst>
              <a:path w="14995438" h="8542357">
                <a:moveTo>
                  <a:pt x="0" y="0"/>
                </a:moveTo>
                <a:lnTo>
                  <a:pt x="14995438" y="0"/>
                </a:lnTo>
                <a:lnTo>
                  <a:pt x="14995438" y="8542356"/>
                </a:lnTo>
                <a:lnTo>
                  <a:pt x="0" y="8542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6090" y="2240740"/>
            <a:ext cx="12955820" cy="5805519"/>
          </a:xfrm>
          <a:custGeom>
            <a:avLst/>
            <a:gdLst/>
            <a:ahLst/>
            <a:cxnLst/>
            <a:rect l="l" t="t" r="r" b="b"/>
            <a:pathLst>
              <a:path w="12955820" h="5805519">
                <a:moveTo>
                  <a:pt x="0" y="0"/>
                </a:moveTo>
                <a:lnTo>
                  <a:pt x="12955820" y="0"/>
                </a:lnTo>
                <a:lnTo>
                  <a:pt x="12955820" y="5805520"/>
                </a:lnTo>
                <a:lnTo>
                  <a:pt x="0" y="5805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6307" y="1099644"/>
            <a:ext cx="16135386" cy="8087712"/>
          </a:xfrm>
          <a:custGeom>
            <a:avLst/>
            <a:gdLst/>
            <a:ahLst/>
            <a:cxnLst/>
            <a:rect l="l" t="t" r="r" b="b"/>
            <a:pathLst>
              <a:path w="16135386" h="8087712">
                <a:moveTo>
                  <a:pt x="0" y="0"/>
                </a:moveTo>
                <a:lnTo>
                  <a:pt x="16135386" y="0"/>
                </a:lnTo>
                <a:lnTo>
                  <a:pt x="16135386" y="8087712"/>
                </a:lnTo>
                <a:lnTo>
                  <a:pt x="0" y="8087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5673" y="8638994"/>
            <a:ext cx="933627" cy="619306"/>
          </a:xfrm>
          <a:custGeom>
            <a:avLst/>
            <a:gdLst/>
            <a:ahLst/>
            <a:cxnLst/>
            <a:rect l="l" t="t" r="r" b="b"/>
            <a:pathLst>
              <a:path w="933627" h="619306">
                <a:moveTo>
                  <a:pt x="0" y="0"/>
                </a:moveTo>
                <a:lnTo>
                  <a:pt x="933627" y="0"/>
                </a:lnTo>
                <a:lnTo>
                  <a:pt x="933627" y="619306"/>
                </a:lnTo>
                <a:lnTo>
                  <a:pt x="0" y="61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3121657" y="357034"/>
            <a:ext cx="12044686" cy="9572931"/>
          </a:xfrm>
          <a:custGeom>
            <a:avLst/>
            <a:gdLst/>
            <a:ahLst/>
            <a:cxnLst/>
            <a:rect l="l" t="t" r="r" b="b"/>
            <a:pathLst>
              <a:path w="12044686" h="9572931">
                <a:moveTo>
                  <a:pt x="0" y="0"/>
                </a:moveTo>
                <a:lnTo>
                  <a:pt x="12044686" y="0"/>
                </a:lnTo>
                <a:lnTo>
                  <a:pt x="12044686" y="9572932"/>
                </a:lnTo>
                <a:lnTo>
                  <a:pt x="0" y="9572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1044</Words>
  <Application>Microsoft Office PowerPoint</Application>
  <PresentationFormat>Custom</PresentationFormat>
  <Paragraphs>257</Paragraphs>
  <Slides>114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3" baseType="lpstr">
      <vt:lpstr>Public Sans Bold</vt:lpstr>
      <vt:lpstr>Playfair Display Italics</vt:lpstr>
      <vt:lpstr>Public Sans</vt:lpstr>
      <vt:lpstr>Playfair Display</vt:lpstr>
      <vt:lpstr>Calibri</vt:lpstr>
      <vt:lpstr>Public Sans Italics</vt:lpstr>
      <vt:lpstr>Playfair Display Bold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Commentary with e-LiRN</dc:title>
  <dc:creator>Jacquie Fex</dc:creator>
  <cp:lastModifiedBy>Jacquie Fex</cp:lastModifiedBy>
  <cp:revision>2</cp:revision>
  <dcterms:created xsi:type="dcterms:W3CDTF">2006-08-16T00:00:00Z</dcterms:created>
  <dcterms:modified xsi:type="dcterms:W3CDTF">2024-05-07T16:48:31Z</dcterms:modified>
  <dc:identifier>DAGD7N6x6nM</dc:identifier>
</cp:coreProperties>
</file>