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</p:embeddedFont>
    <p:embeddedFont>
      <p:font typeface="Poppins" panose="00000500000000000000" pitchFamily="2" charset="0"/>
      <p:regular r:id="rId13"/>
      <p:bold r:id="rId14"/>
      <p:italic r:id="rId15"/>
      <p:boldItalic r:id="rId16"/>
    </p:embeddedFont>
    <p:embeddedFont>
      <p:font typeface="Poppins Bold" panose="00000800000000000000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9585" y="271207"/>
            <a:ext cx="354178" cy="486286"/>
          </a:xfrm>
          <a:custGeom>
            <a:avLst/>
            <a:gdLst/>
            <a:ahLst/>
            <a:cxnLst/>
            <a:rect l="l" t="t" r="r" b="b"/>
            <a:pathLst>
              <a:path w="354178" h="486286">
                <a:moveTo>
                  <a:pt x="0" y="0"/>
                </a:moveTo>
                <a:lnTo>
                  <a:pt x="354178" y="0"/>
                </a:lnTo>
                <a:lnTo>
                  <a:pt x="354178" y="486286"/>
                </a:lnTo>
                <a:lnTo>
                  <a:pt x="0" y="486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284639" y="203909"/>
            <a:ext cx="10152868" cy="744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423"/>
              </a:lnSpc>
              <a:spcBef>
                <a:spcPct val="0"/>
              </a:spcBef>
            </a:pPr>
            <a:r>
              <a:rPr lang="en-US" sz="13874">
                <a:solidFill>
                  <a:srgbClr val="FFFFFF"/>
                </a:solidFill>
                <a:latin typeface="Poppins Bold"/>
              </a:rPr>
              <a:t>Look what’s growing</a:t>
            </a:r>
          </a:p>
        </p:txBody>
      </p:sp>
      <p:sp>
        <p:nvSpPr>
          <p:cNvPr id="5" name="Freeform 5"/>
          <p:cNvSpPr/>
          <p:nvPr/>
        </p:nvSpPr>
        <p:spPr>
          <a:xfrm rot="-5245228">
            <a:off x="6316110" y="1679877"/>
            <a:ext cx="1441062" cy="1889917"/>
          </a:xfrm>
          <a:custGeom>
            <a:avLst/>
            <a:gdLst/>
            <a:ahLst/>
            <a:cxnLst/>
            <a:rect l="l" t="t" r="r" b="b"/>
            <a:pathLst>
              <a:path w="1441062" h="1889917">
                <a:moveTo>
                  <a:pt x="0" y="0"/>
                </a:moveTo>
                <a:lnTo>
                  <a:pt x="1441062" y="0"/>
                </a:lnTo>
                <a:lnTo>
                  <a:pt x="1441062" y="1889917"/>
                </a:lnTo>
                <a:lnTo>
                  <a:pt x="0" y="18899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9583" y="386790"/>
            <a:ext cx="482796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FFFFFF"/>
                </a:solidFill>
                <a:latin typeface="Open Sans"/>
              </a:rPr>
              <a:t>A George &amp; Betty Presentation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9585" y="271207"/>
            <a:ext cx="354178" cy="486286"/>
          </a:xfrm>
          <a:custGeom>
            <a:avLst/>
            <a:gdLst/>
            <a:ahLst/>
            <a:cxnLst/>
            <a:rect l="l" t="t" r="r" b="b"/>
            <a:pathLst>
              <a:path w="354178" h="486286">
                <a:moveTo>
                  <a:pt x="0" y="0"/>
                </a:moveTo>
                <a:lnTo>
                  <a:pt x="354178" y="0"/>
                </a:lnTo>
                <a:lnTo>
                  <a:pt x="354178" y="486286"/>
                </a:lnTo>
                <a:lnTo>
                  <a:pt x="0" y="486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029700" y="1028700"/>
            <a:ext cx="8229600" cy="8229600"/>
            <a:chOff x="0" y="0"/>
            <a:chExt cx="10972800" cy="109728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11062" r="11062"/>
            <a:stretch>
              <a:fillRect/>
            </a:stretch>
          </p:blipFill>
          <p:spPr>
            <a:xfrm>
              <a:off x="0" y="0"/>
              <a:ext cx="10972800" cy="10972800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837230" y="2148613"/>
            <a:ext cx="6526712" cy="745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2"/>
              </a:lnSpc>
            </a:pPr>
            <a:r>
              <a:rPr lang="en-US" sz="4400">
                <a:solidFill>
                  <a:srgbClr val="30211C"/>
                </a:solidFill>
                <a:latin typeface="Poppins Bold"/>
              </a:rPr>
              <a:t>New Participants</a:t>
            </a:r>
          </a:p>
        </p:txBody>
      </p:sp>
      <p:sp>
        <p:nvSpPr>
          <p:cNvPr id="6" name="Freeform 6"/>
          <p:cNvSpPr/>
          <p:nvPr/>
        </p:nvSpPr>
        <p:spPr>
          <a:xfrm rot="-4209738">
            <a:off x="5549419" y="1823423"/>
            <a:ext cx="545920" cy="715960"/>
          </a:xfrm>
          <a:custGeom>
            <a:avLst/>
            <a:gdLst/>
            <a:ahLst/>
            <a:cxnLst/>
            <a:rect l="l" t="t" r="r" b="b"/>
            <a:pathLst>
              <a:path w="545920" h="715960">
                <a:moveTo>
                  <a:pt x="0" y="0"/>
                </a:moveTo>
                <a:lnTo>
                  <a:pt x="545920" y="0"/>
                </a:lnTo>
                <a:lnTo>
                  <a:pt x="545920" y="715960"/>
                </a:lnTo>
                <a:lnTo>
                  <a:pt x="0" y="7159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19781" y="3739581"/>
            <a:ext cx="5879666" cy="5441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1F2020"/>
                </a:solidFill>
                <a:latin typeface="Open Sans"/>
              </a:rPr>
              <a:t>From the original 5, we have grown to 11 regular participants and have 2 other libraries who have joined on an ad hoc basis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9585" y="271207"/>
            <a:ext cx="354178" cy="486286"/>
          </a:xfrm>
          <a:custGeom>
            <a:avLst/>
            <a:gdLst/>
            <a:ahLst/>
            <a:cxnLst/>
            <a:rect l="l" t="t" r="r" b="b"/>
            <a:pathLst>
              <a:path w="354178" h="486286">
                <a:moveTo>
                  <a:pt x="0" y="0"/>
                </a:moveTo>
                <a:lnTo>
                  <a:pt x="354178" y="0"/>
                </a:lnTo>
                <a:lnTo>
                  <a:pt x="354178" y="486286"/>
                </a:lnTo>
                <a:lnTo>
                  <a:pt x="0" y="486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029700" y="1028700"/>
            <a:ext cx="8229600" cy="8229600"/>
            <a:chOff x="0" y="0"/>
            <a:chExt cx="10972800" cy="109728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11062" r="11062"/>
            <a:stretch>
              <a:fillRect/>
            </a:stretch>
          </p:blipFill>
          <p:spPr>
            <a:xfrm>
              <a:off x="0" y="0"/>
              <a:ext cx="10972800" cy="10972800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2723752" y="2238276"/>
            <a:ext cx="6526712" cy="745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2"/>
              </a:lnSpc>
            </a:pPr>
            <a:r>
              <a:rPr lang="en-US" sz="4400">
                <a:solidFill>
                  <a:srgbClr val="30211C"/>
                </a:solidFill>
                <a:latin typeface="Poppins Bold"/>
              </a:rPr>
              <a:t>Feedback</a:t>
            </a:r>
          </a:p>
        </p:txBody>
      </p:sp>
      <p:sp>
        <p:nvSpPr>
          <p:cNvPr id="6" name="Freeform 6"/>
          <p:cNvSpPr/>
          <p:nvPr/>
        </p:nvSpPr>
        <p:spPr>
          <a:xfrm rot="-4209738">
            <a:off x="5432331" y="1956496"/>
            <a:ext cx="545920" cy="715960"/>
          </a:xfrm>
          <a:custGeom>
            <a:avLst/>
            <a:gdLst/>
            <a:ahLst/>
            <a:cxnLst/>
            <a:rect l="l" t="t" r="r" b="b"/>
            <a:pathLst>
              <a:path w="545920" h="715960">
                <a:moveTo>
                  <a:pt x="0" y="0"/>
                </a:moveTo>
                <a:lnTo>
                  <a:pt x="545920" y="0"/>
                </a:lnTo>
                <a:lnTo>
                  <a:pt x="545920" y="715960"/>
                </a:lnTo>
                <a:lnTo>
                  <a:pt x="0" y="7159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029700" y="1237507"/>
            <a:ext cx="8911969" cy="8229600"/>
          </a:xfrm>
          <a:custGeom>
            <a:avLst/>
            <a:gdLst/>
            <a:ahLst/>
            <a:cxnLst/>
            <a:rect l="l" t="t" r="r" b="b"/>
            <a:pathLst>
              <a:path w="8911969" h="8229600">
                <a:moveTo>
                  <a:pt x="0" y="0"/>
                </a:moveTo>
                <a:lnTo>
                  <a:pt x="8911969" y="0"/>
                </a:lnTo>
                <a:lnTo>
                  <a:pt x="891196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835" r="-15765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06674" y="3486309"/>
            <a:ext cx="7657268" cy="4317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2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Poppins"/>
              </a:rPr>
              <a:t>“It has been incredibly helpful! I really appreciate being a part of the collaborate CPD group. My members appreciate it too!”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9585" y="271207"/>
            <a:ext cx="354178" cy="486286"/>
          </a:xfrm>
          <a:custGeom>
            <a:avLst/>
            <a:gdLst/>
            <a:ahLst/>
            <a:cxnLst/>
            <a:rect l="l" t="t" r="r" b="b"/>
            <a:pathLst>
              <a:path w="354178" h="486286">
                <a:moveTo>
                  <a:pt x="0" y="0"/>
                </a:moveTo>
                <a:lnTo>
                  <a:pt x="354178" y="0"/>
                </a:lnTo>
                <a:lnTo>
                  <a:pt x="354178" y="486286"/>
                </a:lnTo>
                <a:lnTo>
                  <a:pt x="0" y="486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87050" y="1094678"/>
            <a:ext cx="6526712" cy="745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2"/>
              </a:lnSpc>
            </a:pPr>
            <a:r>
              <a:rPr lang="en-US" sz="4400">
                <a:solidFill>
                  <a:srgbClr val="30211C"/>
                </a:solidFill>
                <a:latin typeface="Poppins Bold"/>
              </a:rPr>
              <a:t>Value to Members</a:t>
            </a:r>
          </a:p>
        </p:txBody>
      </p:sp>
      <p:sp>
        <p:nvSpPr>
          <p:cNvPr id="4" name="Freeform 4"/>
          <p:cNvSpPr/>
          <p:nvPr/>
        </p:nvSpPr>
        <p:spPr>
          <a:xfrm rot="-4209738">
            <a:off x="5432331" y="1956496"/>
            <a:ext cx="545920" cy="715960"/>
          </a:xfrm>
          <a:custGeom>
            <a:avLst/>
            <a:gdLst/>
            <a:ahLst/>
            <a:cxnLst/>
            <a:rect l="l" t="t" r="r" b="b"/>
            <a:pathLst>
              <a:path w="545920" h="715960">
                <a:moveTo>
                  <a:pt x="0" y="0"/>
                </a:moveTo>
                <a:lnTo>
                  <a:pt x="545920" y="0"/>
                </a:lnTo>
                <a:lnTo>
                  <a:pt x="545920" y="715960"/>
                </a:lnTo>
                <a:lnTo>
                  <a:pt x="0" y="7159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706674" y="2692721"/>
            <a:ext cx="7657268" cy="7202719"/>
            <a:chOff x="0" y="0"/>
            <a:chExt cx="2016729" cy="18970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6729" cy="1897012"/>
            </a:xfrm>
            <a:custGeom>
              <a:avLst/>
              <a:gdLst/>
              <a:ahLst/>
              <a:cxnLst/>
              <a:rect l="l" t="t" r="r" b="b"/>
              <a:pathLst>
                <a:path w="2016729" h="1897012">
                  <a:moveTo>
                    <a:pt x="0" y="0"/>
                  </a:moveTo>
                  <a:lnTo>
                    <a:pt x="2016729" y="0"/>
                  </a:lnTo>
                  <a:lnTo>
                    <a:pt x="2016729" y="1897012"/>
                  </a:lnTo>
                  <a:lnTo>
                    <a:pt x="0" y="1897012"/>
                  </a:lnTo>
                  <a:close/>
                </a:path>
              </a:pathLst>
            </a:custGeom>
            <a:solidFill>
              <a:srgbClr val="55833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2016729" cy="1982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59"/>
                </a:lnSpc>
              </a:pPr>
              <a:r>
                <a:rPr lang="en-US" sz="4399">
                  <a:solidFill>
                    <a:srgbClr val="FFFFFF"/>
                  </a:solidFill>
                  <a:latin typeface="Open Sans"/>
                </a:rPr>
                <a:t>In 2023, York saved their members  $37,754 in reduced rates for CPD</a:t>
              </a:r>
            </a:p>
            <a:p>
              <a:pPr algn="ctr">
                <a:lnSpc>
                  <a:spcPts val="2659"/>
                </a:lnSpc>
              </a:pPr>
              <a:endParaRPr lang="en-US" sz="4399">
                <a:solidFill>
                  <a:srgbClr val="FFFFFF"/>
                </a:solidFill>
                <a:latin typeface="Open Sans"/>
              </a:endParaRPr>
            </a:p>
            <a:p>
              <a:pPr algn="ctr">
                <a:lnSpc>
                  <a:spcPts val="6159"/>
                </a:lnSpc>
              </a:pPr>
              <a:r>
                <a:rPr lang="en-US" sz="4399">
                  <a:solidFill>
                    <a:srgbClr val="FFFFFF"/>
                  </a:solidFill>
                  <a:latin typeface="Open Sans"/>
                </a:rPr>
                <a:t>In 2024, we saved our members $15,818. Other libraries report significant savings as well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8884734" y="1170878"/>
            <a:ext cx="8087422" cy="8763332"/>
          </a:xfrm>
          <a:custGeom>
            <a:avLst/>
            <a:gdLst/>
            <a:ahLst/>
            <a:cxnLst/>
            <a:rect l="l" t="t" r="r" b="b"/>
            <a:pathLst>
              <a:path w="8087422" h="8763332">
                <a:moveTo>
                  <a:pt x="0" y="0"/>
                </a:moveTo>
                <a:lnTo>
                  <a:pt x="8087422" y="0"/>
                </a:lnTo>
                <a:lnTo>
                  <a:pt x="8087422" y="8763332"/>
                </a:lnTo>
                <a:lnTo>
                  <a:pt x="0" y="87633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178" r="-4178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7814" y="351263"/>
            <a:ext cx="7455914" cy="3582334"/>
          </a:xfrm>
          <a:custGeom>
            <a:avLst/>
            <a:gdLst/>
            <a:ahLst/>
            <a:cxnLst/>
            <a:rect l="l" t="t" r="r" b="b"/>
            <a:pathLst>
              <a:path w="7455914" h="3582334">
                <a:moveTo>
                  <a:pt x="0" y="0"/>
                </a:moveTo>
                <a:lnTo>
                  <a:pt x="7455914" y="0"/>
                </a:lnTo>
                <a:lnTo>
                  <a:pt x="7455914" y="3582334"/>
                </a:lnTo>
                <a:lnTo>
                  <a:pt x="0" y="3582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17814" y="4741799"/>
            <a:ext cx="15452372" cy="554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09041" lvl="1" indent="-604520" algn="ctr">
              <a:lnSpc>
                <a:spcPts val="5432"/>
              </a:lnSpc>
              <a:buFont typeface="Arial"/>
              <a:buChar char="•"/>
            </a:pPr>
            <a:r>
              <a:rPr lang="en-US" sz="5600" spc="56">
                <a:solidFill>
                  <a:srgbClr val="000000"/>
                </a:solidFill>
                <a:latin typeface="Shadows Into Light Two Bold"/>
              </a:rPr>
              <a:t>“A great way to demonstrate value to your employer”</a:t>
            </a:r>
          </a:p>
          <a:p>
            <a:pPr algn="ctr">
              <a:lnSpc>
                <a:spcPts val="5432"/>
              </a:lnSpc>
            </a:pPr>
            <a:endParaRPr lang="en-US" sz="5600" spc="56">
              <a:solidFill>
                <a:srgbClr val="000000"/>
              </a:solidFill>
              <a:latin typeface="Shadows Into Light Two Bold"/>
            </a:endParaRPr>
          </a:p>
          <a:p>
            <a:pPr marL="1209041" lvl="1" indent="-604520" algn="ctr">
              <a:lnSpc>
                <a:spcPts val="5432"/>
              </a:lnSpc>
              <a:buFont typeface="Arial"/>
              <a:buChar char="•"/>
            </a:pPr>
            <a:r>
              <a:rPr lang="en-US" sz="5600" spc="56">
                <a:solidFill>
                  <a:srgbClr val="000000"/>
                </a:solidFill>
                <a:latin typeface="Shadows Into Light Two Bold"/>
              </a:rPr>
              <a:t>This is an additional library service, not association work- Additional Library Services and Responsibilities, para. 14-17</a:t>
            </a:r>
          </a:p>
          <a:p>
            <a:pPr algn="ctr">
              <a:lnSpc>
                <a:spcPts val="5432"/>
              </a:lnSpc>
            </a:pPr>
            <a:endParaRPr lang="en-US" sz="5600" spc="56">
              <a:solidFill>
                <a:srgbClr val="000000"/>
              </a:solidFill>
              <a:latin typeface="Shadows Into Light Two Bold"/>
            </a:endParaRPr>
          </a:p>
          <a:p>
            <a:pPr algn="ctr">
              <a:lnSpc>
                <a:spcPts val="5432"/>
              </a:lnSpc>
            </a:pPr>
            <a:endParaRPr lang="en-US" sz="5600" spc="56">
              <a:solidFill>
                <a:srgbClr val="000000"/>
              </a:solidFill>
              <a:latin typeface="Shadows Into Light Two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9585" y="271207"/>
            <a:ext cx="354178" cy="486286"/>
          </a:xfrm>
          <a:custGeom>
            <a:avLst/>
            <a:gdLst/>
            <a:ahLst/>
            <a:cxnLst/>
            <a:rect l="l" t="t" r="r" b="b"/>
            <a:pathLst>
              <a:path w="354178" h="486286">
                <a:moveTo>
                  <a:pt x="0" y="0"/>
                </a:moveTo>
                <a:lnTo>
                  <a:pt x="354178" y="0"/>
                </a:lnTo>
                <a:lnTo>
                  <a:pt x="354178" y="486286"/>
                </a:lnTo>
                <a:lnTo>
                  <a:pt x="0" y="486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23752" y="2238276"/>
            <a:ext cx="6526712" cy="745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2"/>
              </a:lnSpc>
            </a:pPr>
            <a:r>
              <a:rPr lang="en-US" sz="4400">
                <a:solidFill>
                  <a:srgbClr val="30211C"/>
                </a:solidFill>
                <a:latin typeface="Poppins Bold"/>
              </a:rPr>
              <a:t>Next Steps</a:t>
            </a:r>
          </a:p>
        </p:txBody>
      </p:sp>
      <p:sp>
        <p:nvSpPr>
          <p:cNvPr id="4" name="Freeform 4"/>
          <p:cNvSpPr/>
          <p:nvPr/>
        </p:nvSpPr>
        <p:spPr>
          <a:xfrm rot="-4209738">
            <a:off x="5432331" y="1956496"/>
            <a:ext cx="545920" cy="715960"/>
          </a:xfrm>
          <a:custGeom>
            <a:avLst/>
            <a:gdLst/>
            <a:ahLst/>
            <a:cxnLst/>
            <a:rect l="l" t="t" r="r" b="b"/>
            <a:pathLst>
              <a:path w="545920" h="715960">
                <a:moveTo>
                  <a:pt x="0" y="0"/>
                </a:moveTo>
                <a:lnTo>
                  <a:pt x="545920" y="0"/>
                </a:lnTo>
                <a:lnTo>
                  <a:pt x="545920" y="715960"/>
                </a:lnTo>
                <a:lnTo>
                  <a:pt x="0" y="7159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06674" y="3486309"/>
            <a:ext cx="7657268" cy="4393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5" lvl="1" indent="-474983">
              <a:lnSpc>
                <a:spcPts val="5632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Poppins"/>
              </a:rPr>
              <a:t>Grouping libraries to ease registration #s</a:t>
            </a:r>
          </a:p>
          <a:p>
            <a:pPr marL="949965" lvl="1" indent="-474983">
              <a:lnSpc>
                <a:spcPts val="5632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Poppins"/>
              </a:rPr>
              <a:t>Offer direct registration &amp; payment options</a:t>
            </a:r>
          </a:p>
          <a:p>
            <a:pPr marL="949965" lvl="1" indent="-474983">
              <a:lnSpc>
                <a:spcPts val="5632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Poppins"/>
              </a:rPr>
              <a:t>Adjustments &amp; policies</a:t>
            </a:r>
          </a:p>
          <a:p>
            <a:pPr marL="949965" lvl="1" indent="-474983">
              <a:lnSpc>
                <a:spcPts val="5632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Poppins"/>
              </a:rPr>
              <a:t>Grow, Grow, Grow</a:t>
            </a:r>
          </a:p>
        </p:txBody>
      </p:sp>
      <p:sp>
        <p:nvSpPr>
          <p:cNvPr id="6" name="Freeform 6"/>
          <p:cNvSpPr/>
          <p:nvPr/>
        </p:nvSpPr>
        <p:spPr>
          <a:xfrm>
            <a:off x="9568274" y="2692721"/>
            <a:ext cx="8403302" cy="5602201"/>
          </a:xfrm>
          <a:custGeom>
            <a:avLst/>
            <a:gdLst/>
            <a:ahLst/>
            <a:cxnLst/>
            <a:rect l="l" t="t" r="r" b="b"/>
            <a:pathLst>
              <a:path w="8403302" h="5602201">
                <a:moveTo>
                  <a:pt x="0" y="0"/>
                </a:moveTo>
                <a:lnTo>
                  <a:pt x="8403301" y="0"/>
                </a:lnTo>
                <a:lnTo>
                  <a:pt x="8403301" y="5602201"/>
                </a:lnTo>
                <a:lnTo>
                  <a:pt x="0" y="56022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148</Words>
  <Application>Microsoft Office PowerPoint</Application>
  <PresentationFormat>Custom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Poppins</vt:lpstr>
      <vt:lpstr>Arial</vt:lpstr>
      <vt:lpstr>Open Sans</vt:lpstr>
      <vt:lpstr>Calibri</vt:lpstr>
      <vt:lpstr>Poppins Bold</vt:lpstr>
      <vt:lpstr>Shadows Into Light Two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LiRN Presentation Part 2</dc:title>
  <cp:lastModifiedBy>Jacquie Fex</cp:lastModifiedBy>
  <cp:revision>1</cp:revision>
  <dcterms:created xsi:type="dcterms:W3CDTF">2006-08-16T00:00:00Z</dcterms:created>
  <dcterms:modified xsi:type="dcterms:W3CDTF">2024-03-18T20:36:18Z</dcterms:modified>
  <dc:identifier>DAF_4tEowU8</dc:identifier>
</cp:coreProperties>
</file>