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4"/>
  </p:sldMasterIdLst>
  <p:sldIdLst>
    <p:sldId id="256" r:id="rId5"/>
    <p:sldId id="269" r:id="rId6"/>
    <p:sldId id="264" r:id="rId7"/>
    <p:sldId id="283" r:id="rId8"/>
    <p:sldId id="266" r:id="rId9"/>
    <p:sldId id="282" r:id="rId10"/>
    <p:sldId id="284" r:id="rId11"/>
    <p:sldId id="281" r:id="rId12"/>
    <p:sldId id="265" r:id="rId13"/>
    <p:sldId id="285" r:id="rId14"/>
    <p:sldId id="286" r:id="rId15"/>
    <p:sldId id="287" r:id="rId16"/>
    <p:sldId id="288" r:id="rId17"/>
    <p:sldId id="289" r:id="rId18"/>
    <p:sldId id="290" r:id="rId19"/>
    <p:sldId id="294" r:id="rId20"/>
    <p:sldId id="295" r:id="rId21"/>
    <p:sldId id="291" r:id="rId22"/>
    <p:sldId id="293" r:id="rId23"/>
    <p:sldId id="296" r:id="rId24"/>
    <p:sldId id="297" r:id="rId25"/>
    <p:sldId id="298" r:id="rId26"/>
    <p:sldId id="316" r:id="rId27"/>
    <p:sldId id="322" r:id="rId28"/>
    <p:sldId id="292" r:id="rId29"/>
    <p:sldId id="299" r:id="rId30"/>
    <p:sldId id="300" r:id="rId31"/>
    <p:sldId id="301" r:id="rId32"/>
    <p:sldId id="302" r:id="rId33"/>
    <p:sldId id="271" r:id="rId34"/>
    <p:sldId id="315" r:id="rId35"/>
    <p:sldId id="272" r:id="rId36"/>
    <p:sldId id="279" r:id="rId37"/>
    <p:sldId id="303" r:id="rId38"/>
    <p:sldId id="304" r:id="rId39"/>
    <p:sldId id="305" r:id="rId40"/>
    <p:sldId id="306" r:id="rId41"/>
    <p:sldId id="276" r:id="rId42"/>
    <p:sldId id="307" r:id="rId43"/>
    <p:sldId id="308" r:id="rId44"/>
    <p:sldId id="309" r:id="rId45"/>
    <p:sldId id="310" r:id="rId46"/>
    <p:sldId id="312" r:id="rId47"/>
    <p:sldId id="311" r:id="rId48"/>
    <p:sldId id="314" r:id="rId49"/>
    <p:sldId id="317" r:id="rId50"/>
    <p:sldId id="318" r:id="rId51"/>
    <p:sldId id="319" r:id="rId52"/>
    <p:sldId id="320" r:id="rId53"/>
    <p:sldId id="321" r:id="rId54"/>
    <p:sldId id="273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8369F0-73DB-866C-227C-74CD62A54DBB}" name="Theresa Leitch" initials="TL" userId="S::TLeitch@lirn.ca::e8c38699-74ac-4b30-b5f5-7b1d52000c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62" autoAdjust="0"/>
    <p:restoredTop sz="94660"/>
  </p:normalViewPr>
  <p:slideViewPr>
    <p:cSldViewPr snapToGrid="0">
      <p:cViewPr varScale="1">
        <p:scale>
          <a:sx n="76" d="100"/>
          <a:sy n="76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 userDrawn="1"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 userDrawn="1"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 userDrawn="1"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 userDrawn="1"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 userDrawn="1"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 userDrawn="1"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9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836457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4470400"/>
            <a:ext cx="1083645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4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1020299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4470400"/>
            <a:ext cx="1083645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3165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931988"/>
            <a:ext cx="10836457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4527448"/>
            <a:ext cx="1083645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6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1020299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1083645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4527448"/>
            <a:ext cx="1083645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108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108257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1083645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4527448"/>
            <a:ext cx="1083645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84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09049" y="833104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609600"/>
            <a:ext cx="9152465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6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700867"/>
            <a:ext cx="10836457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4527448"/>
            <a:ext cx="10836457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0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2160589"/>
            <a:ext cx="5220000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3792" y="2160588"/>
            <a:ext cx="5220000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2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522000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5220000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3789" y="2208368"/>
            <a:ext cx="522000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3792" y="2784630"/>
            <a:ext cx="5220000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4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3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09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675333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8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108364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1083645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1083645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6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sosceles Triangle 28"/>
          <p:cNvSpPr/>
          <p:nvPr/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479985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3" y="2160589"/>
            <a:ext cx="10837333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0453" y="6084555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61B50EE6-1DB5-C9AC-52E6-06EB8122753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319" y="118107"/>
            <a:ext cx="1918724" cy="925502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2B1A52FE-8293-C331-65CF-17F9A01BF037}"/>
              </a:ext>
            </a:extLst>
          </p:cNvPr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6">
              <a:lumMod val="40000"/>
              <a:lumOff val="60000"/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5A67A579-695B-23D1-8F28-2A42E6E9C409}"/>
              </a:ext>
            </a:extLst>
          </p:cNvPr>
          <p:cNvSpPr/>
          <p:nvPr/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449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ada.ca/en/revenue-agency/services/e-services/digital-services-businesses/payroll-deductions-online-calculator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ntario.ca/document/your-guide-employment-standards-act-0" TargetMode="External"/><Relationship Id="rId3" Type="http://schemas.openxmlformats.org/officeDocument/2006/relationships/hyperlink" Target="https://www.canada.ca/en/revenue-agency/services/tax/businesses/topics/payroll/payroll-deductions-contributions/employment-insurance-ei/ei-premium-rates-maximums.html" TargetMode="External"/><Relationship Id="rId7" Type="http://schemas.openxmlformats.org/officeDocument/2006/relationships/hyperlink" Target="https://www.canada.ca/en/revenue-agency/services/tax/businesses/topics/payroll/completing-filing-information-returns/t4-information-employers/t4-summary.html" TargetMode="External"/><Relationship Id="rId2" Type="http://schemas.openxmlformats.org/officeDocument/2006/relationships/hyperlink" Target="https://www.canada.ca/en/revenue-agency/services/tax/businesses/topics/payroll/payroll-deductions-contributions/canada-pension-plan-cpp/cpp-contribution-rates-maximums-exemption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nada.ca/en/revenue-agency/services/tax/businesses/topics/payroll/completing-filing-information-returns/t4-information-employers/t4-slip.html" TargetMode="External"/><Relationship Id="rId5" Type="http://schemas.openxmlformats.org/officeDocument/2006/relationships/hyperlink" Target="https://www.canada.ca/en/revenue-agency/services/e-services/digital-services-businesses/payroll-deductions-online-calculator.html" TargetMode="External"/><Relationship Id="rId4" Type="http://schemas.openxmlformats.org/officeDocument/2006/relationships/hyperlink" Target="https://www.canada.ca/en/revenue-agency/services/forms-publications/publications/t4130/employers-guide-taxable-benefits-allowances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729C3F2F-7D2A-22BA-4147-DC9B9450A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>
            <a:normAutofit/>
          </a:bodyPr>
          <a:lstStyle/>
          <a:p>
            <a:r>
              <a:rPr lang="en-CA" dirty="0"/>
              <a:t>January 23,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8541D5-0D1A-11A5-41CC-89BB02856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397000"/>
            <a:ext cx="7766936" cy="26538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700" dirty="0" err="1"/>
              <a:t>LiRN</a:t>
            </a:r>
            <a:r>
              <a:rPr lang="en-US" sz="6700" dirty="0"/>
              <a:t> Payroll FAQs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>
                <a:solidFill>
                  <a:schemeClr val="tx2"/>
                </a:solidFill>
              </a:rPr>
              <a:t>Presented by:</a:t>
            </a:r>
            <a:br>
              <a:rPr lang="en-US" sz="3000" dirty="0">
                <a:solidFill>
                  <a:schemeClr val="tx2"/>
                </a:solidFill>
              </a:rPr>
            </a:br>
            <a:r>
              <a:rPr lang="en-US" sz="3000" dirty="0">
                <a:solidFill>
                  <a:schemeClr val="tx2"/>
                </a:solidFill>
              </a:rPr>
              <a:t>Stephanie Vass, Manager, Welch LLP</a:t>
            </a:r>
            <a:endParaRPr lang="en-CA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786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67FA2-308B-F284-ED5E-BEAE05C55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505" y="583758"/>
            <a:ext cx="9479985" cy="1948465"/>
          </a:xfrm>
        </p:spPr>
        <p:txBody>
          <a:bodyPr>
            <a:normAutofit/>
          </a:bodyPr>
          <a:lstStyle/>
          <a:p>
            <a:pPr algn="ctr"/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Federal and Provincial Income Tax Calculation: Tax Table Method Example 1</a:t>
            </a:r>
            <a:br>
              <a:rPr lang="en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A5864FB-0757-9563-C622-4E8253A56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D8CD07-DAB8-33C9-AAF8-423E39C6BEE4}"/>
              </a:ext>
            </a:extLst>
          </p:cNvPr>
          <p:cNvSpPr txBox="1"/>
          <p:nvPr/>
        </p:nvSpPr>
        <p:spPr>
          <a:xfrm>
            <a:off x="1265995" y="4616821"/>
            <a:ext cx="66479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Provincial Income Tax to be deducted = $109.55</a:t>
            </a:r>
          </a:p>
          <a:p>
            <a:endParaRPr lang="en-US" dirty="0"/>
          </a:p>
          <a:p>
            <a:r>
              <a:rPr lang="en-US" dirty="0"/>
              <a:t>Total Income Tax Deduction:</a:t>
            </a:r>
          </a:p>
          <a:p>
            <a:r>
              <a:rPr lang="en-US" dirty="0"/>
              <a:t>Federal									$206.55			</a:t>
            </a:r>
          </a:p>
          <a:p>
            <a:r>
              <a:rPr lang="en-US" dirty="0"/>
              <a:t>Provincial								</a:t>
            </a:r>
            <a:r>
              <a:rPr lang="en-US" u="sng" dirty="0"/>
              <a:t>$109.55</a:t>
            </a:r>
          </a:p>
          <a:p>
            <a:r>
              <a:rPr lang="en-US" dirty="0"/>
              <a:t>Total									$316.10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34EAA-A8E6-2AD2-DF75-47DA0A8A6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763" y="2050502"/>
            <a:ext cx="9823031" cy="1432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4A01AE-45D9-08DC-AEB5-580A11F73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246" y="3460211"/>
            <a:ext cx="9762066" cy="10516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798979-8BB8-BDAF-FEC7-3428245BF0AC}"/>
              </a:ext>
            </a:extLst>
          </p:cNvPr>
          <p:cNvSpPr/>
          <p:nvPr/>
        </p:nvSpPr>
        <p:spPr>
          <a:xfrm>
            <a:off x="1307246" y="2050502"/>
            <a:ext cx="9823031" cy="256631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06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56278-A805-6892-4030-C978FDEA6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609600"/>
            <a:ext cx="840471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Federal and Provincial Income Tax Calculation: Tax Table Method Example 2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586B7-7656-F02A-8D0E-26CA64769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779" y="2160589"/>
            <a:ext cx="10837333" cy="388077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</a:pPr>
            <a:r>
              <a:rPr lang="en-CA" sz="2600" dirty="0"/>
              <a:t>Payroll Frequency: Monthly</a:t>
            </a:r>
          </a:p>
          <a:p>
            <a:pPr>
              <a:lnSpc>
                <a:spcPct val="115000"/>
              </a:lnSpc>
            </a:pPr>
            <a:r>
              <a:rPr lang="en-CA" sz="2600" dirty="0"/>
              <a:t>Monthly Salary Rate: $5,000</a:t>
            </a:r>
          </a:p>
          <a:p>
            <a:pPr>
              <a:lnSpc>
                <a:spcPct val="115000"/>
              </a:lnSpc>
            </a:pPr>
            <a:r>
              <a:rPr lang="en-CA" sz="2600" dirty="0"/>
              <a:t>Taxable Benefits/Allowances: Employer Paid Group Term Life Insurance Premium, $20.00 per month (including PST)</a:t>
            </a:r>
          </a:p>
          <a:p>
            <a:pPr>
              <a:lnSpc>
                <a:spcPct val="115000"/>
              </a:lnSpc>
            </a:pPr>
            <a:r>
              <a:rPr lang="en-CA" sz="2600" dirty="0"/>
              <a:t>Permitted Deductions: RRSP Contribution, $100 per month</a:t>
            </a:r>
          </a:p>
          <a:p>
            <a:pPr>
              <a:lnSpc>
                <a:spcPct val="115000"/>
              </a:lnSpc>
            </a:pPr>
            <a:r>
              <a:rPr lang="en-CA" sz="2600" b="1" dirty="0"/>
              <a:t>Net Taxable Income: $4,920</a:t>
            </a:r>
            <a:r>
              <a:rPr lang="en-CA" sz="2600" dirty="0"/>
              <a:t> ($5,000 + $20.00 - $100.00)</a:t>
            </a:r>
          </a:p>
          <a:p>
            <a:pPr>
              <a:lnSpc>
                <a:spcPct val="115000"/>
              </a:lnSpc>
            </a:pPr>
            <a:r>
              <a:rPr lang="en-CA" sz="2600" dirty="0"/>
              <a:t>TD1 2024: Basic + Full Amount for Spouse $31,410.00 (=Claim Code 7)</a:t>
            </a:r>
          </a:p>
          <a:p>
            <a:pPr>
              <a:lnSpc>
                <a:spcPct val="115000"/>
              </a:lnSpc>
            </a:pPr>
            <a:r>
              <a:rPr lang="en-CA" sz="2600" dirty="0"/>
              <a:t>TD1ON 2024: Basic + Full Amount for Spouse $22,927 (=Claim Code 5)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3509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67FA2-308B-F284-ED5E-BEAE05C55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949" y="566980"/>
            <a:ext cx="9479985" cy="1948465"/>
          </a:xfrm>
        </p:spPr>
        <p:txBody>
          <a:bodyPr>
            <a:normAutofit/>
          </a:bodyPr>
          <a:lstStyle/>
          <a:p>
            <a:pPr algn="ctr"/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Federal and Provincial Income Tax Calculation: Tax Table Method Example 2</a:t>
            </a:r>
            <a:br>
              <a:rPr lang="en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A5864FB-0757-9563-C622-4E8253A56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D8CD07-DAB8-33C9-AAF8-423E39C6BEE4}"/>
              </a:ext>
            </a:extLst>
          </p:cNvPr>
          <p:cNvSpPr txBox="1"/>
          <p:nvPr/>
        </p:nvSpPr>
        <p:spPr>
          <a:xfrm>
            <a:off x="738807" y="5151334"/>
            <a:ext cx="491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Federal Income Tax to be deducted = $302.70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F15B17-AFEE-A9FF-5DE3-8BCF0524C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64" y="1850547"/>
            <a:ext cx="10607426" cy="30708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8480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67FA2-308B-F284-ED5E-BEAE05C55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68" y="558591"/>
            <a:ext cx="9479985" cy="1948465"/>
          </a:xfrm>
        </p:spPr>
        <p:txBody>
          <a:bodyPr>
            <a:normAutofit/>
          </a:bodyPr>
          <a:lstStyle/>
          <a:p>
            <a:pPr algn="ctr"/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Federal and Provincial Income Tax Calculation: Tax Table Method Example 2</a:t>
            </a:r>
            <a:br>
              <a:rPr lang="en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A5864FB-0757-9563-C622-4E8253A56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D8CD07-DAB8-33C9-AAF8-423E39C6BEE4}"/>
              </a:ext>
            </a:extLst>
          </p:cNvPr>
          <p:cNvSpPr txBox="1"/>
          <p:nvPr/>
        </p:nvSpPr>
        <p:spPr>
          <a:xfrm>
            <a:off x="1047881" y="4600043"/>
            <a:ext cx="66479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Provincial Income Tax to be deducted = $214.45</a:t>
            </a:r>
          </a:p>
          <a:p>
            <a:endParaRPr lang="en-US" dirty="0"/>
          </a:p>
          <a:p>
            <a:r>
              <a:rPr lang="en-US" dirty="0"/>
              <a:t>Total Income Tax Deduction:</a:t>
            </a:r>
          </a:p>
          <a:p>
            <a:r>
              <a:rPr lang="en-US" dirty="0"/>
              <a:t>Federal									$302.70			</a:t>
            </a:r>
          </a:p>
          <a:p>
            <a:r>
              <a:rPr lang="en-US" dirty="0"/>
              <a:t>Provincial								</a:t>
            </a:r>
            <a:r>
              <a:rPr lang="en-US" u="sng" dirty="0"/>
              <a:t>$214.45</a:t>
            </a:r>
          </a:p>
          <a:p>
            <a:r>
              <a:rPr lang="en-US" dirty="0"/>
              <a:t>Total									$517.15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6EF3C7-2D3A-6F86-7814-0CBC3EF12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622" y="1976557"/>
            <a:ext cx="9868755" cy="24538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1181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B1EDE-3459-0ACA-1E9A-9E2AD519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665" y="631708"/>
            <a:ext cx="9479985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Payroll Source Deductions:</a:t>
            </a:r>
            <a:br>
              <a:rPr lang="en-CA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Canada Pension Plan (CPP)</a:t>
            </a:r>
            <a:br>
              <a:rPr lang="en-CA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4994-43A0-EA25-767F-C081B5C18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666" y="2034754"/>
            <a:ext cx="9479984" cy="3880773"/>
          </a:xfrm>
        </p:spPr>
        <p:txBody>
          <a:bodyPr>
            <a:normAutofit fontScale="47500" lnSpcReduction="20000"/>
          </a:bodyPr>
          <a:lstStyle/>
          <a:p>
            <a:pPr lvl="0">
              <a:lnSpc>
                <a:spcPct val="115000"/>
              </a:lnSpc>
            </a:pPr>
            <a:r>
              <a:rPr lang="en-CA" sz="4200" dirty="0"/>
              <a:t>CPP is calculated on Pensionable Earnings, less Basic Exemption amount, subject to annual maximum values set by CRA each year</a:t>
            </a:r>
          </a:p>
          <a:p>
            <a:pPr lvl="0">
              <a:lnSpc>
                <a:spcPct val="115000"/>
              </a:lnSpc>
            </a:pPr>
            <a:r>
              <a:rPr lang="en-CA" sz="4200" dirty="0"/>
              <a:t>Common Pensionable Earnings:</a:t>
            </a:r>
          </a:p>
          <a:p>
            <a:pPr lvl="1">
              <a:lnSpc>
                <a:spcPct val="115000"/>
              </a:lnSpc>
            </a:pPr>
            <a:r>
              <a:rPr lang="en-CA" sz="3400" dirty="0"/>
              <a:t>Salary / wages</a:t>
            </a:r>
          </a:p>
          <a:p>
            <a:pPr lvl="1">
              <a:lnSpc>
                <a:spcPct val="115000"/>
              </a:lnSpc>
            </a:pPr>
            <a:r>
              <a:rPr lang="en-CA" sz="3400" dirty="0"/>
              <a:t>Bonuses and other earnings received from employer</a:t>
            </a:r>
          </a:p>
          <a:p>
            <a:pPr lvl="1">
              <a:lnSpc>
                <a:spcPct val="115000"/>
              </a:lnSpc>
            </a:pPr>
            <a:r>
              <a:rPr lang="en-CA" sz="3400" dirty="0"/>
              <a:t>Value of taxable benefits and allowances</a:t>
            </a:r>
          </a:p>
          <a:p>
            <a:pPr>
              <a:lnSpc>
                <a:spcPct val="115000"/>
              </a:lnSpc>
            </a:pPr>
            <a:r>
              <a:rPr lang="en-CA" sz="4200" dirty="0"/>
              <a:t>Some common amounts not subject to CPP (not Pensionable):</a:t>
            </a:r>
          </a:p>
          <a:p>
            <a:pPr lvl="1">
              <a:lnSpc>
                <a:spcPct val="115000"/>
              </a:lnSpc>
            </a:pPr>
            <a:r>
              <a:rPr lang="en-CA" sz="3400" dirty="0"/>
              <a:t>Pension payments and retiring allowances</a:t>
            </a:r>
          </a:p>
          <a:p>
            <a:pPr lvl="1">
              <a:lnSpc>
                <a:spcPct val="115000"/>
              </a:lnSpc>
            </a:pPr>
            <a:r>
              <a:rPr lang="en-CA" sz="3400" dirty="0"/>
              <a:t>Severance payments (not to be confused with termination pay/pay in lieu of notice)</a:t>
            </a:r>
          </a:p>
          <a:p>
            <a:pPr lvl="1">
              <a:lnSpc>
                <a:spcPct val="115000"/>
              </a:lnSpc>
            </a:pPr>
            <a:r>
              <a:rPr lang="en-CA" sz="3400" dirty="0"/>
              <a:t>Payments made following death of an employee</a:t>
            </a:r>
          </a:p>
          <a:p>
            <a:pPr lvl="1">
              <a:lnSpc>
                <a:spcPct val="105000"/>
              </a:lnSpc>
              <a:buFont typeface="Calibri" panose="020F0502020204030204" pitchFamily="34" charset="0"/>
              <a:buChar char="•"/>
            </a:pPr>
            <a:endParaRPr lang="en-CA" sz="2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05000"/>
              </a:lnSpc>
              <a:spcAft>
                <a:spcPts val="800"/>
              </a:spcAft>
              <a:buNone/>
            </a:pPr>
            <a:endParaRPr lang="en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7485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B1EDE-3459-0ACA-1E9A-9E2AD519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113" y="589763"/>
            <a:ext cx="9479985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Canada Pension Plan (CPP):</a:t>
            </a:r>
            <a:br>
              <a:rPr lang="en-CA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Contributors</a:t>
            </a:r>
            <a:br>
              <a:rPr lang="en-CA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4994-43A0-EA25-767F-C081B5C18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229" y="1980174"/>
            <a:ext cx="9479984" cy="422095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</a:pPr>
            <a:r>
              <a:rPr lang="en-CA" sz="3300" dirty="0"/>
              <a:t>Employees between ages 18 and 70 who receive pensionable wages and/or benefits </a:t>
            </a:r>
          </a:p>
          <a:p>
            <a:pPr>
              <a:lnSpc>
                <a:spcPct val="115000"/>
              </a:lnSpc>
            </a:pPr>
            <a:r>
              <a:rPr lang="en-CA" sz="3300" dirty="0"/>
              <a:t>Exceptions and other considerations:</a:t>
            </a:r>
          </a:p>
          <a:p>
            <a:pPr lvl="1">
              <a:lnSpc>
                <a:spcPct val="115000"/>
              </a:lnSpc>
            </a:pPr>
            <a:r>
              <a:rPr lang="en-CA" sz="2900" dirty="0"/>
              <a:t>Employees deemed disabled under CPP</a:t>
            </a:r>
          </a:p>
          <a:p>
            <a:pPr lvl="1">
              <a:lnSpc>
                <a:spcPct val="115000"/>
              </a:lnSpc>
            </a:pPr>
            <a:r>
              <a:rPr lang="en-CA" sz="2900" dirty="0"/>
              <a:t>Employees who turn age of 18 during the year don’t start to contribute until 1st pay in the month that follows their 18th birthday</a:t>
            </a:r>
          </a:p>
          <a:p>
            <a:pPr lvl="1">
              <a:lnSpc>
                <a:spcPct val="115000"/>
              </a:lnSpc>
            </a:pPr>
            <a:r>
              <a:rPr lang="en-CA" sz="2900" dirty="0"/>
              <a:t>Deductions stop with the first pay of the month that follows the employee’s 70th birthday</a:t>
            </a:r>
          </a:p>
          <a:p>
            <a:pPr lvl="1">
              <a:lnSpc>
                <a:spcPct val="115000"/>
              </a:lnSpc>
            </a:pPr>
            <a:r>
              <a:rPr lang="en-CA" sz="2900" dirty="0"/>
              <a:t>Employees aged between 60 to 70 years of age who continue to work must continue to contribute to CPP, even if collecting CPP benefits</a:t>
            </a:r>
          </a:p>
          <a:p>
            <a:pPr lvl="1">
              <a:lnSpc>
                <a:spcPct val="115000"/>
              </a:lnSpc>
            </a:pPr>
            <a:r>
              <a:rPr lang="en-CA" sz="2900" dirty="0"/>
              <a:t>Employees aged between 65 to 70 years of age can make an election to stop contributing to CPP, provided both of the following conditions are met:</a:t>
            </a:r>
          </a:p>
          <a:p>
            <a:pPr lvl="2">
              <a:lnSpc>
                <a:spcPct val="115000"/>
              </a:lnSpc>
            </a:pPr>
            <a:r>
              <a:rPr lang="en-CA" sz="2900" dirty="0"/>
              <a:t>They are receiving CPP retirement benefits</a:t>
            </a:r>
          </a:p>
          <a:p>
            <a:pPr lvl="2">
              <a:lnSpc>
                <a:spcPct val="115000"/>
              </a:lnSpc>
            </a:pPr>
            <a:r>
              <a:rPr lang="en-CA" sz="2900" dirty="0"/>
              <a:t>Employee completes form CPT30 (original to CRA; copy to employer). CPP deductions stop on the first pay of the month following date CPT30 form is supplied to employer</a:t>
            </a:r>
          </a:p>
          <a:p>
            <a:pPr lvl="1">
              <a:lnSpc>
                <a:spcPct val="105000"/>
              </a:lnSpc>
              <a:buFont typeface="Calibri" panose="020F0502020204030204" pitchFamily="34" charset="0"/>
              <a:buChar char="•"/>
            </a:pPr>
            <a:endParaRPr lang="en-CA" sz="2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lnSpc>
                <a:spcPct val="105000"/>
              </a:lnSpc>
              <a:buFont typeface="Calibri" panose="020F0502020204030204" pitchFamily="34" charset="0"/>
              <a:buChar char="•"/>
            </a:pPr>
            <a:endParaRPr lang="en-CA" sz="2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05000"/>
              </a:lnSpc>
              <a:spcAft>
                <a:spcPts val="800"/>
              </a:spcAft>
              <a:buNone/>
            </a:pPr>
            <a:endParaRPr lang="en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2798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B1EDE-3459-0ACA-1E9A-9E2AD519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608" y="564596"/>
            <a:ext cx="9479985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Canada Pension Plan (CPP):</a:t>
            </a:r>
            <a:br>
              <a:rPr lang="en-CA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Rates, Maximums and Exemptions</a:t>
            </a:r>
            <a:br>
              <a:rPr lang="en-CA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CF3769-7995-E764-E683-5292AAF06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657" y="2214694"/>
            <a:ext cx="7095396" cy="39596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3934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B1EDE-3459-0ACA-1E9A-9E2AD519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27" y="592822"/>
            <a:ext cx="9479985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Canada Pension Plan (CPP):</a:t>
            </a:r>
            <a:br>
              <a:rPr lang="en-CA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CPP2</a:t>
            </a:r>
            <a:br>
              <a:rPr lang="en-CA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34728-8541-5092-6D42-2239E321C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283" y="2118644"/>
            <a:ext cx="10421302" cy="3880773"/>
          </a:xfrm>
        </p:spPr>
        <p:txBody>
          <a:bodyPr/>
          <a:lstStyle/>
          <a:p>
            <a:r>
              <a:rPr lang="en-US" dirty="0"/>
              <a:t>Beginning January 1, 2024, you must deduct the new second additional CPP contribution (CPP2) on earnings, once the standard annual pensionable earnings ($68,500 for 2024) has been exceeded</a:t>
            </a:r>
          </a:p>
          <a:p>
            <a:r>
              <a:rPr lang="en-US" dirty="0"/>
              <a:t>Maximum additional pensionable earnings and contribution rates are in effect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8AA35F-D07A-8E71-2BA5-E2869FBDB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524" y="3740295"/>
            <a:ext cx="5898391" cy="21642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4258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B1EDE-3459-0ACA-1E9A-9E2AD519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777" y="614930"/>
            <a:ext cx="9479985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Canada Pension Plan (CPP):</a:t>
            </a:r>
            <a:br>
              <a:rPr lang="en-CA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Calculation Example 1</a:t>
            </a:r>
            <a:br>
              <a:rPr lang="en-CA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sz="4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FC1C2F-78B9-1235-72EB-B9B45EF60C60}"/>
              </a:ext>
            </a:extLst>
          </p:cNvPr>
          <p:cNvSpPr txBox="1">
            <a:spLocks/>
          </p:cNvSpPr>
          <p:nvPr/>
        </p:nvSpPr>
        <p:spPr>
          <a:xfrm>
            <a:off x="828335" y="2111899"/>
            <a:ext cx="10837333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</a:pPr>
            <a:r>
              <a:rPr lang="en-CA" sz="2400" dirty="0"/>
              <a:t>Payroll Frequency: Biweekly</a:t>
            </a:r>
          </a:p>
          <a:p>
            <a:pPr>
              <a:lnSpc>
                <a:spcPct val="95000"/>
              </a:lnSpc>
            </a:pPr>
            <a:r>
              <a:rPr lang="en-CA" sz="2400" dirty="0"/>
              <a:t>Pensionable Biweekly Salary Rate: $2,175.00</a:t>
            </a:r>
          </a:p>
          <a:p>
            <a:pPr>
              <a:lnSpc>
                <a:spcPct val="95000"/>
              </a:lnSpc>
            </a:pPr>
            <a:r>
              <a:rPr lang="en-CA" sz="2400" dirty="0"/>
              <a:t>Pensionable Taxable Benefits/Allowances: Nil</a:t>
            </a:r>
          </a:p>
          <a:p>
            <a:pPr>
              <a:lnSpc>
                <a:spcPct val="95000"/>
              </a:lnSpc>
            </a:pPr>
            <a:r>
              <a:rPr lang="en-CA" sz="2400" b="1" dirty="0"/>
              <a:t>Total Pensionable Earnings: $2,175.00</a:t>
            </a:r>
          </a:p>
          <a:p>
            <a:pPr>
              <a:lnSpc>
                <a:spcPct val="95000"/>
              </a:lnSpc>
            </a:pPr>
            <a:r>
              <a:rPr lang="en-CA" sz="2400" dirty="0"/>
              <a:t>2024 Basic Exemption Amount: $3,500.00 ($134.61 biweekly)</a:t>
            </a:r>
          </a:p>
          <a:p>
            <a:pPr>
              <a:lnSpc>
                <a:spcPct val="95000"/>
              </a:lnSpc>
            </a:pPr>
            <a:r>
              <a:rPr lang="en-CA" sz="2400" dirty="0"/>
              <a:t>2024 CPP Employee/Employer Contribution Rate: 5.95%</a:t>
            </a:r>
          </a:p>
        </p:txBody>
      </p:sp>
    </p:spTree>
    <p:extLst>
      <p:ext uri="{BB962C8B-B14F-4D97-AF65-F5344CB8AC3E}">
        <p14:creationId xmlns:p14="http://schemas.microsoft.com/office/powerpoint/2010/main" val="2508591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B1EDE-3459-0ACA-1E9A-9E2AD519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950" y="609600"/>
            <a:ext cx="9479985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Canada Pension Plan (CPP):</a:t>
            </a:r>
            <a:br>
              <a:rPr lang="en-CA" sz="4000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4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Calculation Example 1</a:t>
            </a:r>
            <a:br>
              <a:rPr lang="en-CA" sz="4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FAAEB-D9C4-E72A-7200-1A8E42242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0303" y="2160983"/>
            <a:ext cx="5220000" cy="576262"/>
          </a:xfrm>
        </p:spPr>
        <p:txBody>
          <a:bodyPr/>
          <a:lstStyle/>
          <a:p>
            <a:r>
              <a:rPr lang="en-US" dirty="0"/>
              <a:t>Manual Calculation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238B03-68B4-DFE7-07FA-2CB21F501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0303" y="2737245"/>
            <a:ext cx="5220000" cy="33041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Pensionable Earnings:			$2,175.00</a:t>
            </a:r>
          </a:p>
          <a:p>
            <a:pPr marL="0" indent="0">
              <a:buNone/>
            </a:pPr>
            <a:r>
              <a:rPr lang="en-US" dirty="0"/>
              <a:t>Less Biweekly Exemption:		$134.61</a:t>
            </a:r>
          </a:p>
          <a:p>
            <a:pPr marL="0" indent="0">
              <a:buNone/>
            </a:pPr>
            <a:r>
              <a:rPr lang="en-US" dirty="0"/>
              <a:t>Total Contributory Earnings:	$2,040.39</a:t>
            </a:r>
          </a:p>
          <a:p>
            <a:pPr marL="0" indent="0">
              <a:buNone/>
            </a:pPr>
            <a:r>
              <a:rPr lang="en-US" dirty="0"/>
              <a:t>CPP Rate:					5.95%</a:t>
            </a:r>
          </a:p>
          <a:p>
            <a:pPr marL="0" indent="0">
              <a:buNone/>
            </a:pPr>
            <a:r>
              <a:rPr lang="en-US" dirty="0"/>
              <a:t>CPP Contribution – Employee:	$121.40	</a:t>
            </a:r>
          </a:p>
          <a:p>
            <a:pPr marL="0" indent="0">
              <a:buNone/>
            </a:pPr>
            <a:r>
              <a:rPr lang="en-US" dirty="0"/>
              <a:t>CPP Contribution – Employer: 	$121.40</a:t>
            </a:r>
          </a:p>
          <a:p>
            <a:pPr marL="0" indent="0">
              <a:buNone/>
            </a:pPr>
            <a:r>
              <a:rPr lang="en-US" dirty="0"/>
              <a:t>Total CPP Remittance Amount: $242.80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13267D-455B-5A88-C86A-72C50C37BE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78347" y="2158034"/>
            <a:ext cx="5220000" cy="576262"/>
          </a:xfrm>
        </p:spPr>
        <p:txBody>
          <a:bodyPr/>
          <a:lstStyle/>
          <a:p>
            <a:r>
              <a:rPr lang="en-US" dirty="0"/>
              <a:t>CPP Table Example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5636AD-F8B1-7E8C-073D-9D3AB6AF4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147" y="2762866"/>
            <a:ext cx="4180528" cy="1297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25EB9C-6314-1CA8-300B-12E60E29D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958"/>
          <a:stretch/>
        </p:blipFill>
        <p:spPr>
          <a:xfrm>
            <a:off x="6536105" y="4054771"/>
            <a:ext cx="4190250" cy="12974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0CB0E9-86EB-1B1F-D299-07F3E0E6BA65}"/>
              </a:ext>
            </a:extLst>
          </p:cNvPr>
          <p:cNvSpPr/>
          <p:nvPr/>
        </p:nvSpPr>
        <p:spPr>
          <a:xfrm>
            <a:off x="6478347" y="2734296"/>
            <a:ext cx="4318284" cy="2785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2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D2DD3-36C6-12B4-851E-4FEFC342C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23851"/>
            <a:ext cx="9479985" cy="104775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dirty="0"/>
              <a:t>Agenda</a:t>
            </a:r>
            <a:br>
              <a:rPr lang="en-US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CD52F-F398-8FFB-68F0-3A7ACBA93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168" y="1057275"/>
            <a:ext cx="10837333" cy="5476876"/>
          </a:xfrm>
        </p:spPr>
        <p:txBody>
          <a:bodyPr>
            <a:normAutofit/>
          </a:bodyPr>
          <a:lstStyle/>
          <a:p>
            <a:r>
              <a:rPr lang="en-CA" sz="2400" dirty="0">
                <a:effectLst/>
                <a:ea typeface="Calibri" panose="020F0502020204030204" pitchFamily="34" charset="0"/>
              </a:rPr>
              <a:t>Payroll Source </a:t>
            </a:r>
            <a:r>
              <a:rPr lang="en-CA" sz="2400" dirty="0">
                <a:ea typeface="Calibri" panose="020F0502020204030204" pitchFamily="34" charset="0"/>
              </a:rPr>
              <a:t>D</a:t>
            </a:r>
            <a:r>
              <a:rPr lang="en-CA" sz="2400" dirty="0">
                <a:effectLst/>
                <a:ea typeface="Calibri" panose="020F0502020204030204" pitchFamily="34" charset="0"/>
              </a:rPr>
              <a:t>eductions</a:t>
            </a:r>
          </a:p>
          <a:p>
            <a:pPr lvl="1"/>
            <a:r>
              <a:rPr lang="en-CA" sz="2400" dirty="0">
                <a:effectLst/>
                <a:ea typeface="Calibri" panose="020F0502020204030204" pitchFamily="34" charset="0"/>
              </a:rPr>
              <a:t>Net Taxable Income and Income tax</a:t>
            </a:r>
          </a:p>
          <a:p>
            <a:pPr lvl="1"/>
            <a:r>
              <a:rPr lang="en-CA" sz="2400" dirty="0">
                <a:effectLst/>
                <a:ea typeface="Calibri" panose="020F0502020204030204" pitchFamily="34" charset="0"/>
              </a:rPr>
              <a:t>Canada Pension Plan Contributions</a:t>
            </a:r>
          </a:p>
          <a:p>
            <a:pPr lvl="1"/>
            <a:r>
              <a:rPr lang="en-CA" sz="2400" dirty="0">
                <a:effectLst/>
                <a:ea typeface="Calibri" panose="020F0502020204030204" pitchFamily="34" charset="0"/>
              </a:rPr>
              <a:t>Employment Insurance Premiums</a:t>
            </a:r>
          </a:p>
          <a:p>
            <a:pPr lvl="1"/>
            <a:r>
              <a:rPr lang="en-CA" sz="2400" dirty="0">
                <a:ea typeface="Calibri" panose="020F0502020204030204" pitchFamily="34" charset="0"/>
              </a:rPr>
              <a:t>Payroll Deductions Online Calculator</a:t>
            </a:r>
            <a:endParaRPr lang="en-CA" sz="2400" dirty="0">
              <a:effectLst/>
              <a:ea typeface="Calibri" panose="020F0502020204030204" pitchFamily="34" charset="0"/>
            </a:endParaRPr>
          </a:p>
          <a:p>
            <a:r>
              <a:rPr lang="en-CA" sz="2400" dirty="0">
                <a:ea typeface="Times New Roman" panose="02020603050405020304" pitchFamily="18" charset="0"/>
              </a:rPr>
              <a:t>Vacation Time and Vacation Pay</a:t>
            </a:r>
          </a:p>
          <a:p>
            <a:r>
              <a:rPr lang="en-CA" sz="2400" dirty="0">
                <a:effectLst/>
                <a:ea typeface="Times New Roman" panose="02020603050405020304" pitchFamily="18" charset="0"/>
              </a:rPr>
              <a:t>Other Earnings Types</a:t>
            </a:r>
          </a:p>
          <a:p>
            <a:r>
              <a:rPr lang="en-US" sz="2400" dirty="0">
                <a:cs typeface="Calibri" panose="020F0502020204030204" pitchFamily="34" charset="0"/>
              </a:rPr>
              <a:t>T4 Slips &amp; T4 Summary</a:t>
            </a:r>
          </a:p>
          <a:p>
            <a:pPr lvl="1"/>
            <a:r>
              <a:rPr lang="en-US" sz="2400" dirty="0"/>
              <a:t>Filing deadline</a:t>
            </a:r>
          </a:p>
          <a:p>
            <a:pPr lvl="1"/>
            <a:r>
              <a:rPr lang="en-US" sz="2400" dirty="0"/>
              <a:t>Completion</a:t>
            </a:r>
          </a:p>
          <a:p>
            <a:r>
              <a:rPr lang="en-US" sz="2400" dirty="0"/>
              <a:t>Payroll Resources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701024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B1EDE-3459-0ACA-1E9A-9E2AD519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333" y="547818"/>
            <a:ext cx="9479985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Canada Pension Plan (CPP):</a:t>
            </a:r>
            <a:br>
              <a:rPr lang="en-CA" sz="4000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4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Calculation Example 2</a:t>
            </a:r>
            <a:br>
              <a:rPr lang="en-CA" sz="4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sz="4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FC1C2F-78B9-1235-72EB-B9B45EF60C60}"/>
              </a:ext>
            </a:extLst>
          </p:cNvPr>
          <p:cNvSpPr txBox="1">
            <a:spLocks/>
          </p:cNvSpPr>
          <p:nvPr/>
        </p:nvSpPr>
        <p:spPr>
          <a:xfrm>
            <a:off x="811557" y="2028009"/>
            <a:ext cx="10837333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</a:pPr>
            <a:r>
              <a:rPr lang="en-CA" sz="2400" dirty="0"/>
              <a:t>Payroll Frequency: Monthly</a:t>
            </a:r>
          </a:p>
          <a:p>
            <a:pPr>
              <a:lnSpc>
                <a:spcPct val="95000"/>
              </a:lnSpc>
            </a:pPr>
            <a:r>
              <a:rPr lang="en-CA" sz="2400" dirty="0"/>
              <a:t>Pensionable Monthly Salary Rate: $5,000</a:t>
            </a:r>
          </a:p>
          <a:p>
            <a:pPr>
              <a:lnSpc>
                <a:spcPct val="95000"/>
              </a:lnSpc>
            </a:pPr>
            <a:r>
              <a:rPr lang="en-CA" sz="2400" dirty="0"/>
              <a:t>Pensionable Taxable Benefits/Allowances: Employer paid Group Term Life Insurance Premium $20.00</a:t>
            </a:r>
          </a:p>
          <a:p>
            <a:pPr>
              <a:lnSpc>
                <a:spcPct val="95000"/>
              </a:lnSpc>
            </a:pPr>
            <a:r>
              <a:rPr lang="en-CA" sz="2400" b="1" dirty="0"/>
              <a:t>Total Pensionable Earnings: $5,020.00</a:t>
            </a:r>
          </a:p>
          <a:p>
            <a:pPr>
              <a:lnSpc>
                <a:spcPct val="95000"/>
              </a:lnSpc>
            </a:pPr>
            <a:r>
              <a:rPr lang="en-CA" sz="2400" dirty="0"/>
              <a:t>2024 Basic Exemption Amount: $3,500.00 ($291.66 monthly)</a:t>
            </a:r>
          </a:p>
          <a:p>
            <a:pPr>
              <a:lnSpc>
                <a:spcPct val="95000"/>
              </a:lnSpc>
            </a:pPr>
            <a:r>
              <a:rPr lang="en-CA" sz="2400" dirty="0"/>
              <a:t>2024 CPP Employee/Employer Contribution Rate: 5.95%</a:t>
            </a:r>
          </a:p>
        </p:txBody>
      </p:sp>
    </p:spTree>
    <p:extLst>
      <p:ext uri="{BB962C8B-B14F-4D97-AF65-F5344CB8AC3E}">
        <p14:creationId xmlns:p14="http://schemas.microsoft.com/office/powerpoint/2010/main" val="3169798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B1EDE-3459-0ACA-1E9A-9E2AD519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70" y="609600"/>
            <a:ext cx="9479985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Canada Pension Plan (CPP):</a:t>
            </a:r>
            <a:br>
              <a:rPr lang="en-CA" sz="4000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4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Calculation Example 2</a:t>
            </a:r>
            <a:br>
              <a:rPr lang="en-CA" sz="4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FAAEB-D9C4-E72A-7200-1A8E42242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5529" y="2160983"/>
            <a:ext cx="5220000" cy="576262"/>
          </a:xfrm>
        </p:spPr>
        <p:txBody>
          <a:bodyPr/>
          <a:lstStyle/>
          <a:p>
            <a:r>
              <a:rPr lang="en-US" dirty="0"/>
              <a:t>Manual Calculation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238B03-68B4-DFE7-07FA-2CB21F501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5529" y="2737245"/>
            <a:ext cx="5220000" cy="33041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Pensionable Earnings:			$5,020.00</a:t>
            </a:r>
          </a:p>
          <a:p>
            <a:pPr marL="0" indent="0">
              <a:buNone/>
            </a:pPr>
            <a:r>
              <a:rPr lang="en-US" dirty="0"/>
              <a:t>Less Monthly Exemption:		$291.66</a:t>
            </a:r>
          </a:p>
          <a:p>
            <a:pPr marL="0" indent="0">
              <a:buNone/>
            </a:pPr>
            <a:r>
              <a:rPr lang="en-US" dirty="0"/>
              <a:t>Total Contributory Earnings:	$4,728.34</a:t>
            </a:r>
          </a:p>
          <a:p>
            <a:pPr marL="0" indent="0">
              <a:buNone/>
            </a:pPr>
            <a:r>
              <a:rPr lang="en-US" dirty="0"/>
              <a:t>CPP Rate:					5.95%</a:t>
            </a:r>
          </a:p>
          <a:p>
            <a:pPr marL="0" indent="0">
              <a:buNone/>
            </a:pPr>
            <a:r>
              <a:rPr lang="en-US" dirty="0"/>
              <a:t>CPP Contribution – Employee:	$281.34</a:t>
            </a:r>
          </a:p>
          <a:p>
            <a:pPr marL="0" indent="0">
              <a:buNone/>
            </a:pPr>
            <a:r>
              <a:rPr lang="en-US" dirty="0"/>
              <a:t>CPP Contribution – Employer: 	$281.34</a:t>
            </a:r>
          </a:p>
          <a:p>
            <a:pPr marL="0" indent="0">
              <a:buNone/>
            </a:pPr>
            <a:r>
              <a:rPr lang="en-US" dirty="0"/>
              <a:t>Total CPP Remittance Amount: $562.68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13267D-455B-5A88-C86A-72C50C37BE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3573" y="2158034"/>
            <a:ext cx="5220000" cy="576262"/>
          </a:xfrm>
        </p:spPr>
        <p:txBody>
          <a:bodyPr/>
          <a:lstStyle/>
          <a:p>
            <a:r>
              <a:rPr lang="en-US" dirty="0"/>
              <a:t>CPP Table Example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BD5C7B-9272-7CFB-A920-1328A5A9E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995" y="3772744"/>
            <a:ext cx="3337849" cy="14936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EFB402-27EE-F3A8-101D-CA9270E00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573" y="2668020"/>
            <a:ext cx="3581710" cy="11049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BB1713-6CFE-449E-8037-69D06C492E2F}"/>
              </a:ext>
            </a:extLst>
          </p:cNvPr>
          <p:cNvSpPr/>
          <p:nvPr/>
        </p:nvSpPr>
        <p:spPr>
          <a:xfrm>
            <a:off x="6478347" y="2692351"/>
            <a:ext cx="4318284" cy="2785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67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B1EDE-3459-0ACA-1E9A-9E2AD519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834" y="497484"/>
            <a:ext cx="9479985" cy="1320800"/>
          </a:xfrm>
        </p:spPr>
        <p:txBody>
          <a:bodyPr>
            <a:normAutofit/>
          </a:bodyPr>
          <a:lstStyle/>
          <a:p>
            <a:pPr algn="ctr"/>
            <a:r>
              <a:rPr lang="en-CA" sz="4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Payroll Source Deductions:</a:t>
            </a:r>
            <a:br>
              <a:rPr lang="en-CA" sz="4000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4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Employment Insurance (EI)</a:t>
            </a:r>
            <a:endParaRPr lang="en-C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4994-43A0-EA25-767F-C081B5C18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279" y="1976031"/>
            <a:ext cx="9976684" cy="3880773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</a:pPr>
            <a:r>
              <a:rPr lang="en-CA" sz="1600" dirty="0">
                <a:latin typeface="+mj-lt"/>
              </a:rPr>
              <a:t>EI is calculated on Insurable Earnings, subject to annual maximum values set by CRA each year; no exemption applied</a:t>
            </a:r>
          </a:p>
          <a:p>
            <a:pPr lvl="0">
              <a:lnSpc>
                <a:spcPct val="115000"/>
              </a:lnSpc>
            </a:pPr>
            <a:r>
              <a:rPr lang="en-US" sz="1600" dirty="0">
                <a:latin typeface="+mj-lt"/>
              </a:rPr>
              <a:t>The general principle underlying the Employment Insurance (EI) system is that each hour worked, for which remuneration is received, is insurable.</a:t>
            </a:r>
          </a:p>
          <a:p>
            <a:pPr lvl="0">
              <a:lnSpc>
                <a:spcPct val="115000"/>
              </a:lnSpc>
            </a:pPr>
            <a:r>
              <a:rPr lang="en-CA" sz="1600" dirty="0">
                <a:latin typeface="+mj-lt"/>
              </a:rPr>
              <a:t>Most forms of compensation provided to employees are insurable and are tied to hours worked</a:t>
            </a:r>
          </a:p>
          <a:p>
            <a:pPr lvl="0">
              <a:lnSpc>
                <a:spcPct val="115000"/>
              </a:lnSpc>
            </a:pPr>
            <a:r>
              <a:rPr lang="en-CA" sz="1600" dirty="0">
                <a:latin typeface="+mj-lt"/>
              </a:rPr>
              <a:t>The following forms of compensation are insurable, even though no hours worked are recorded:</a:t>
            </a:r>
          </a:p>
          <a:p>
            <a:pPr marL="742950" lvl="2" indent="-342900">
              <a:lnSpc>
                <a:spcPct val="115000"/>
              </a:lnSpc>
            </a:pPr>
            <a:r>
              <a:rPr lang="en-CA" sz="1600" dirty="0">
                <a:latin typeface="+mj-lt"/>
              </a:rPr>
              <a:t>Bonuses</a:t>
            </a:r>
          </a:p>
          <a:p>
            <a:pPr marL="742950" lvl="2" indent="-342900">
              <a:lnSpc>
                <a:spcPct val="115000"/>
              </a:lnSpc>
            </a:pPr>
            <a:r>
              <a:rPr lang="en-CA" sz="1600" dirty="0">
                <a:latin typeface="+mj-lt"/>
              </a:rPr>
              <a:t>Vacation pay without leave taken (e.g. 4% vacation pay is calculated on regular earnings and paid with each payroll)</a:t>
            </a:r>
          </a:p>
          <a:p>
            <a:pPr marL="742950" lvl="2" indent="-342900">
              <a:lnSpc>
                <a:spcPct val="115000"/>
              </a:lnSpc>
            </a:pPr>
            <a:r>
              <a:rPr lang="en-CA" sz="1600" dirty="0">
                <a:latin typeface="+mj-lt"/>
              </a:rPr>
              <a:t>Cash taxable benefits/allowances</a:t>
            </a:r>
          </a:p>
          <a:p>
            <a:pPr marL="742950" lvl="2" indent="-342900">
              <a:lnSpc>
                <a:spcPct val="115000"/>
              </a:lnSpc>
            </a:pPr>
            <a:r>
              <a:rPr lang="en-CA" sz="1600" dirty="0">
                <a:latin typeface="+mj-lt"/>
              </a:rPr>
              <a:t>Pay in lieu of notice (termination pay)</a:t>
            </a:r>
          </a:p>
          <a:p>
            <a:pPr marL="742950" lvl="2" indent="-342900">
              <a:lnSpc>
                <a:spcPct val="115000"/>
              </a:lnSpc>
            </a:pPr>
            <a:r>
              <a:rPr lang="en-CA" sz="1600" dirty="0">
                <a:latin typeface="+mj-lt"/>
              </a:rPr>
              <a:t>Retroactive pay</a:t>
            </a:r>
          </a:p>
          <a:p>
            <a:pPr lvl="1">
              <a:lnSpc>
                <a:spcPct val="105000"/>
              </a:lnSpc>
              <a:buFont typeface="Calibri" panose="020F0502020204030204" pitchFamily="34" charset="0"/>
              <a:buChar char="•"/>
            </a:pPr>
            <a:endParaRPr lang="en-CA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lnSpc>
                <a:spcPct val="105000"/>
              </a:lnSpc>
              <a:buFont typeface="Calibri" panose="020F0502020204030204" pitchFamily="34" charset="0"/>
              <a:buChar char="•"/>
            </a:pPr>
            <a:endParaRPr lang="en-CA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05000"/>
              </a:lnSpc>
              <a:spcAft>
                <a:spcPts val="800"/>
              </a:spcAft>
              <a:buNone/>
            </a:pPr>
            <a:endParaRPr lang="en-CA" sz="16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8533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B1EDE-3459-0ACA-1E9A-9E2AD519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056" y="556207"/>
            <a:ext cx="9479985" cy="1320800"/>
          </a:xfrm>
        </p:spPr>
        <p:txBody>
          <a:bodyPr>
            <a:normAutofit/>
          </a:bodyPr>
          <a:lstStyle/>
          <a:p>
            <a:pPr algn="ctr"/>
            <a:r>
              <a:rPr lang="en-CA" sz="4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Payroll Source Deductions:</a:t>
            </a:r>
            <a:br>
              <a:rPr lang="en-CA" sz="4000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4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Employment Insurance (EI)</a:t>
            </a:r>
            <a:endParaRPr lang="en-C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4994-43A0-EA25-767F-C081B5C18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448" y="2059921"/>
            <a:ext cx="9479984" cy="3880773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</a:pPr>
            <a:r>
              <a:rPr lang="en-CA" sz="2000" dirty="0">
                <a:latin typeface="+mj-lt"/>
              </a:rPr>
              <a:t>Some common amounts not subject to EI (not Insurable):</a:t>
            </a:r>
          </a:p>
          <a:p>
            <a:pPr marL="742950" lvl="2" indent="-342900">
              <a:lnSpc>
                <a:spcPct val="115000"/>
              </a:lnSpc>
            </a:pPr>
            <a:r>
              <a:rPr lang="en-CA" sz="2000" dirty="0">
                <a:latin typeface="+mj-lt"/>
              </a:rPr>
              <a:t>Severance pay and retirement allowances</a:t>
            </a:r>
          </a:p>
          <a:p>
            <a:pPr marL="742950" lvl="2" indent="-342900">
              <a:lnSpc>
                <a:spcPct val="115000"/>
              </a:lnSpc>
            </a:pPr>
            <a:r>
              <a:rPr lang="en-CA" sz="2000" dirty="0">
                <a:latin typeface="+mj-lt"/>
              </a:rPr>
              <a:t>Non-cash benefits  (e.g. employer paid group term life insurance premiums)</a:t>
            </a:r>
          </a:p>
          <a:p>
            <a:pPr marL="742950" lvl="2" indent="-342900">
              <a:lnSpc>
                <a:spcPct val="115000"/>
              </a:lnSpc>
            </a:pPr>
            <a:r>
              <a:rPr lang="en-CA" sz="2000" dirty="0">
                <a:latin typeface="+mj-lt"/>
              </a:rPr>
              <a:t>Payment in kind</a:t>
            </a:r>
          </a:p>
          <a:p>
            <a:pPr marL="742950" lvl="2" indent="-342900">
              <a:lnSpc>
                <a:spcPct val="115000"/>
              </a:lnSpc>
            </a:pPr>
            <a:r>
              <a:rPr lang="en-CA" sz="2000" dirty="0">
                <a:latin typeface="+mj-lt"/>
              </a:rPr>
              <a:t>Supplements for maternity/parental leave benefits</a:t>
            </a:r>
          </a:p>
          <a:p>
            <a:pPr marL="742950" lvl="2" indent="-342900">
              <a:lnSpc>
                <a:spcPct val="115000"/>
              </a:lnSpc>
            </a:pPr>
            <a:r>
              <a:rPr lang="en-CA" sz="2000" dirty="0">
                <a:latin typeface="+mj-lt"/>
              </a:rPr>
              <a:t>Directors’ fees</a:t>
            </a:r>
          </a:p>
          <a:p>
            <a:pPr marL="742950" lvl="2" indent="-342900">
              <a:lnSpc>
                <a:spcPct val="115000"/>
              </a:lnSpc>
            </a:pPr>
            <a:r>
              <a:rPr lang="en-CA" sz="2000" dirty="0">
                <a:latin typeface="+mj-lt"/>
              </a:rPr>
              <a:t>Employment earnings for persons who control more than 40% of corporate shares</a:t>
            </a:r>
          </a:p>
          <a:p>
            <a:pPr lvl="1">
              <a:lnSpc>
                <a:spcPct val="105000"/>
              </a:lnSpc>
              <a:buFont typeface="Calibri" panose="020F0502020204030204" pitchFamily="34" charset="0"/>
              <a:buChar char="•"/>
            </a:pPr>
            <a:endParaRPr lang="en-CA" sz="2000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lnSpc>
                <a:spcPct val="105000"/>
              </a:lnSpc>
              <a:buFont typeface="Calibri" panose="020F0502020204030204" pitchFamily="34" charset="0"/>
              <a:buChar char="•"/>
            </a:pPr>
            <a:endParaRPr lang="en-CA" sz="2000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05000"/>
              </a:lnSpc>
              <a:spcAft>
                <a:spcPts val="800"/>
              </a:spcAft>
              <a:buNone/>
            </a:pPr>
            <a:endParaRPr lang="en-CA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2565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B1EDE-3459-0ACA-1E9A-9E2AD519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056" y="556207"/>
            <a:ext cx="9479985" cy="1320800"/>
          </a:xfrm>
        </p:spPr>
        <p:txBody>
          <a:bodyPr>
            <a:normAutofit/>
          </a:bodyPr>
          <a:lstStyle/>
          <a:p>
            <a:pPr algn="ctr"/>
            <a:r>
              <a:rPr lang="en-CA" sz="4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Payroll Source Deductions:</a:t>
            </a:r>
            <a:br>
              <a:rPr lang="en-CA" sz="4000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4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Employment Insurance (EI)</a:t>
            </a:r>
            <a:endParaRPr lang="en-CA" sz="4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444C930-86BE-2DFB-912B-AFD2F6450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204" y="2201287"/>
            <a:ext cx="8200618" cy="345289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6859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42834-2500-1D7E-7885-3A8A680F0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27" y="576044"/>
            <a:ext cx="9479985" cy="1320800"/>
          </a:xfrm>
        </p:spPr>
        <p:txBody>
          <a:bodyPr/>
          <a:lstStyle/>
          <a:p>
            <a:pPr algn="ctr"/>
            <a:r>
              <a:rPr lang="en-US" dirty="0"/>
              <a:t>Employment Insurance (EI):            Calculation 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C9501-65EB-F9EC-3653-0F10B10BA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946" y="2160589"/>
            <a:ext cx="10837333" cy="3880773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2400" dirty="0"/>
              <a:t>Insurable Biweekly Salary Rate: $2,175.00</a:t>
            </a:r>
          </a:p>
          <a:p>
            <a:pPr>
              <a:lnSpc>
                <a:spcPct val="95000"/>
              </a:lnSpc>
            </a:pPr>
            <a:r>
              <a:rPr lang="en-US" sz="2400" dirty="0"/>
              <a:t>Insurable Taxable Benefits/Allowances: Nil</a:t>
            </a:r>
          </a:p>
          <a:p>
            <a:pPr>
              <a:lnSpc>
                <a:spcPct val="95000"/>
              </a:lnSpc>
            </a:pPr>
            <a:r>
              <a:rPr lang="en-US" sz="2400" b="1" dirty="0"/>
              <a:t>Total Insurable Earnings: $2,175.00</a:t>
            </a:r>
          </a:p>
          <a:p>
            <a:pPr>
              <a:lnSpc>
                <a:spcPct val="95000"/>
              </a:lnSpc>
            </a:pPr>
            <a:r>
              <a:rPr lang="en-US" sz="2400" dirty="0"/>
              <a:t>2024 EI Employee Contribution Rate: 1.66%</a:t>
            </a:r>
          </a:p>
          <a:p>
            <a:pPr>
              <a:lnSpc>
                <a:spcPct val="95000"/>
              </a:lnSpc>
            </a:pPr>
            <a:r>
              <a:rPr lang="en-US" sz="2400" dirty="0"/>
              <a:t>2024 EI Employer Contribution Rate: 1.4 times the Employee amount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063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B1EDE-3459-0ACA-1E9A-9E2AD519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836" y="534099"/>
            <a:ext cx="9479985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Employment Insurance (EI):</a:t>
            </a:r>
            <a:br>
              <a:rPr lang="en-CA" sz="4000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4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Calculation Example 1</a:t>
            </a:r>
            <a:br>
              <a:rPr lang="en-CA" sz="4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FAAEB-D9C4-E72A-7200-1A8E42242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584" y="2160983"/>
            <a:ext cx="5220000" cy="576262"/>
          </a:xfrm>
        </p:spPr>
        <p:txBody>
          <a:bodyPr/>
          <a:lstStyle/>
          <a:p>
            <a:r>
              <a:rPr lang="en-US" dirty="0"/>
              <a:t>Manual Calculation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238B03-68B4-DFE7-07FA-2CB21F501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3584" y="2737245"/>
            <a:ext cx="5220000" cy="33041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Insurable Earnings:			$2,175.00</a:t>
            </a:r>
          </a:p>
          <a:p>
            <a:pPr marL="0" indent="0">
              <a:buNone/>
            </a:pPr>
            <a:r>
              <a:rPr lang="en-US" dirty="0"/>
              <a:t>EI Employee Rate:			1.66%</a:t>
            </a:r>
          </a:p>
          <a:p>
            <a:pPr marL="0" indent="0">
              <a:buNone/>
            </a:pPr>
            <a:r>
              <a:rPr lang="en-US" dirty="0"/>
              <a:t>EI Contribution – Employee:	$36.10	</a:t>
            </a:r>
          </a:p>
          <a:p>
            <a:pPr marL="0" indent="0">
              <a:buNone/>
            </a:pPr>
            <a:r>
              <a:rPr lang="en-US" dirty="0"/>
              <a:t>EI Contribution – Employer: 	$50.54</a:t>
            </a:r>
          </a:p>
          <a:p>
            <a:pPr marL="0" indent="0">
              <a:buNone/>
            </a:pPr>
            <a:r>
              <a:rPr lang="en-US" dirty="0"/>
              <a:t>Total EI Remittance Amount:    $86.64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13267D-455B-5A88-C86A-72C50C37BE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1628" y="2158034"/>
            <a:ext cx="5220000" cy="576262"/>
          </a:xfrm>
        </p:spPr>
        <p:txBody>
          <a:bodyPr/>
          <a:lstStyle/>
          <a:p>
            <a:r>
              <a:rPr lang="en-US" dirty="0"/>
              <a:t>EI Table 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0218F8-9387-F611-B328-318272074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782" y="2734296"/>
            <a:ext cx="3231160" cy="28425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8426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42834-2500-1D7E-7885-3A8A680F0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561" y="508932"/>
            <a:ext cx="9479985" cy="1320800"/>
          </a:xfrm>
        </p:spPr>
        <p:txBody>
          <a:bodyPr/>
          <a:lstStyle/>
          <a:p>
            <a:pPr algn="ctr"/>
            <a:r>
              <a:rPr lang="en-US" dirty="0"/>
              <a:t>Employment Insurance (EI):               Calculation Example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C9501-65EB-F9EC-3653-0F10B10BA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056" y="1992809"/>
            <a:ext cx="10837333" cy="3880773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2400" dirty="0"/>
              <a:t>Insurable Monthly Salary Rate: $5,000.00</a:t>
            </a:r>
          </a:p>
          <a:p>
            <a:pPr>
              <a:lnSpc>
                <a:spcPct val="95000"/>
              </a:lnSpc>
            </a:pPr>
            <a:r>
              <a:rPr lang="en-US" sz="2400" dirty="0"/>
              <a:t>Insurable Taxable Benefits/Allowances: Nil; employer paid Group Life Insurance Premium is a non-cash benefit and therefore not insurable</a:t>
            </a:r>
          </a:p>
          <a:p>
            <a:pPr>
              <a:lnSpc>
                <a:spcPct val="95000"/>
              </a:lnSpc>
            </a:pPr>
            <a:r>
              <a:rPr lang="en-US" sz="2400" b="1" dirty="0"/>
              <a:t>Total Insurable Earnings: $5,000</a:t>
            </a:r>
          </a:p>
          <a:p>
            <a:pPr>
              <a:lnSpc>
                <a:spcPct val="95000"/>
              </a:lnSpc>
            </a:pPr>
            <a:r>
              <a:rPr lang="en-US" sz="2400" dirty="0"/>
              <a:t>2024 EI Employee Contribution Rate: 1.66%</a:t>
            </a:r>
          </a:p>
          <a:p>
            <a:pPr>
              <a:lnSpc>
                <a:spcPct val="95000"/>
              </a:lnSpc>
            </a:pPr>
            <a:r>
              <a:rPr lang="en-US" sz="2400" dirty="0"/>
              <a:t>2024 EI Employer Contribution Rate: 1.4 times the Employee amount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312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B1EDE-3459-0ACA-1E9A-9E2AD519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504" y="525710"/>
            <a:ext cx="9479985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Employment Insurance (EI):</a:t>
            </a:r>
            <a:br>
              <a:rPr lang="en-CA" sz="4000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4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Calculation Example 2</a:t>
            </a:r>
            <a:br>
              <a:rPr lang="en-CA" sz="4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FAAEB-D9C4-E72A-7200-1A8E42242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024" y="2119038"/>
            <a:ext cx="5220000" cy="576262"/>
          </a:xfrm>
        </p:spPr>
        <p:txBody>
          <a:bodyPr/>
          <a:lstStyle/>
          <a:p>
            <a:r>
              <a:rPr lang="en-US" dirty="0"/>
              <a:t>Manual Calculation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238B03-68B4-DFE7-07FA-2CB21F501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8024" y="2695300"/>
            <a:ext cx="5220000" cy="33041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Insurable Earnings:			$5,000.00</a:t>
            </a:r>
          </a:p>
          <a:p>
            <a:pPr marL="0" indent="0">
              <a:buNone/>
            </a:pPr>
            <a:r>
              <a:rPr lang="en-US" dirty="0"/>
              <a:t>EI Employee Rate:			1.66%</a:t>
            </a:r>
          </a:p>
          <a:p>
            <a:pPr marL="0" indent="0">
              <a:buNone/>
            </a:pPr>
            <a:r>
              <a:rPr lang="en-US" dirty="0"/>
              <a:t>EI Contribution – Employee:	$83.00	</a:t>
            </a:r>
          </a:p>
          <a:p>
            <a:pPr marL="0" indent="0">
              <a:buNone/>
            </a:pPr>
            <a:r>
              <a:rPr lang="en-US" dirty="0"/>
              <a:t>EI Contribution – Employer: 	$116.20</a:t>
            </a:r>
          </a:p>
          <a:p>
            <a:pPr marL="0" indent="0">
              <a:buNone/>
            </a:pPr>
            <a:r>
              <a:rPr lang="en-US" dirty="0"/>
              <a:t>Total EI Remittance Amount: 	$199.20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13267D-455B-5A88-C86A-72C50C37BE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6068" y="2116089"/>
            <a:ext cx="5220000" cy="576262"/>
          </a:xfrm>
        </p:spPr>
        <p:txBody>
          <a:bodyPr/>
          <a:lstStyle/>
          <a:p>
            <a:r>
              <a:rPr lang="en-US" dirty="0"/>
              <a:t>EI Table Example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B7EDAC19-4E99-DF75-9F13-C57DE89370BE}"/>
              </a:ext>
            </a:extLst>
          </p:cNvPr>
          <p:cNvSpPr txBox="1">
            <a:spLocks/>
          </p:cNvSpPr>
          <p:nvPr/>
        </p:nvSpPr>
        <p:spPr>
          <a:xfrm>
            <a:off x="6415219" y="2696698"/>
            <a:ext cx="5220000" cy="330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Employment Insurance tables end at 3,458.13</a:t>
            </a:r>
          </a:p>
          <a:p>
            <a:r>
              <a:rPr lang="en-US" dirty="0"/>
              <a:t>Use manual calculation or CRA’s Payroll Deductions Online Calculator </a:t>
            </a:r>
          </a:p>
          <a:p>
            <a:r>
              <a:rPr lang="en-US" dirty="0"/>
              <a:t>Stop deducting EI once total EI for the year reaches the maximum ($1,049.12 for 2024)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07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E972303-DB91-A950-AEBC-21B61516C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60" y="576044"/>
            <a:ext cx="9479985" cy="1320800"/>
          </a:xfrm>
        </p:spPr>
        <p:txBody>
          <a:bodyPr/>
          <a:lstStyle/>
          <a:p>
            <a:pPr algn="ctr"/>
            <a:r>
              <a:rPr lang="en-US" dirty="0"/>
              <a:t>Payroll Deductions Online                       Calculator (PDOC)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C827F0-7F9C-BABD-A476-842351DA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034754"/>
            <a:ext cx="10837333" cy="3880773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</a:pPr>
            <a:r>
              <a:rPr lang="en-US" sz="2400" dirty="0"/>
              <a:t>Web-based calculator issued by CRA</a:t>
            </a:r>
          </a:p>
          <a:p>
            <a:pPr>
              <a:lnSpc>
                <a:spcPct val="95000"/>
              </a:lnSpc>
            </a:pPr>
            <a:r>
              <a:rPr lang="en-US" sz="2400" dirty="0"/>
              <a:t>Provides more accurate calculation results for income tax amounts vs. results from tax tables</a:t>
            </a:r>
          </a:p>
          <a:p>
            <a:pPr>
              <a:lnSpc>
                <a:spcPct val="95000"/>
              </a:lnSpc>
            </a:pPr>
            <a:r>
              <a:rPr lang="en-US" sz="2400" dirty="0"/>
              <a:t>User-friendly online form prompts entry of various details needed to help ensure correct calculation, including:</a:t>
            </a:r>
          </a:p>
          <a:p>
            <a:pPr marL="742950" lvl="2" indent="-342900">
              <a:lnSpc>
                <a:spcPct val="95000"/>
              </a:lnSpc>
            </a:pPr>
            <a:r>
              <a:rPr lang="en-US" sz="2200" dirty="0"/>
              <a:t>Pay frequency and applicable year</a:t>
            </a:r>
          </a:p>
          <a:p>
            <a:pPr marL="742950" lvl="2" indent="-342900">
              <a:lnSpc>
                <a:spcPct val="95000"/>
              </a:lnSpc>
            </a:pPr>
            <a:r>
              <a:rPr lang="en-US" sz="2200" dirty="0"/>
              <a:t>Various forms of pay, benefits and other deductions (e.g. RRSP contributions)</a:t>
            </a:r>
          </a:p>
          <a:p>
            <a:pPr marL="742950" lvl="2" indent="-342900">
              <a:lnSpc>
                <a:spcPct val="95000"/>
              </a:lnSpc>
            </a:pPr>
            <a:r>
              <a:rPr lang="en-US" sz="2200" dirty="0"/>
              <a:t>YTD CPP pensionable earnings/deductions, and EI insurable earnings/deductions to help track and ensure deductions are discontinued once annual maximum is reached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BA8D85-54C7-429A-698A-86FC219E0546}"/>
              </a:ext>
            </a:extLst>
          </p:cNvPr>
          <p:cNvSpPr txBox="1"/>
          <p:nvPr/>
        </p:nvSpPr>
        <p:spPr>
          <a:xfrm>
            <a:off x="2913077" y="604136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Payroll Deductions Online Calculator - Demonstration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42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B1EDE-3459-0ACA-1E9A-9E2AD519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832" y="631708"/>
            <a:ext cx="9479985" cy="13208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CA" dirty="0"/>
              <a:t>Payroll Source Deductions:</a:t>
            </a:r>
            <a:br>
              <a:rPr lang="en-CA" dirty="0"/>
            </a:br>
            <a:r>
              <a:rPr lang="en-CA" dirty="0"/>
              <a:t>Federal and Provincial Income Tax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4994-43A0-EA25-767F-C081B5C18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529705"/>
            <a:ext cx="9479984" cy="3880773"/>
          </a:xfrm>
        </p:spPr>
        <p:txBody>
          <a:bodyPr>
            <a:normAutofit/>
          </a:bodyPr>
          <a:lstStyle/>
          <a:p>
            <a:pPr lvl="0">
              <a:lnSpc>
                <a:spcPct val="105000"/>
              </a:lnSpc>
            </a:pPr>
            <a:r>
              <a:rPr lang="en-CA" sz="2400" dirty="0"/>
              <a:t>Tax is calculated on Net Taxable Income</a:t>
            </a:r>
          </a:p>
          <a:p>
            <a:pPr lvl="0">
              <a:lnSpc>
                <a:spcPct val="105000"/>
              </a:lnSpc>
            </a:pPr>
            <a:r>
              <a:rPr lang="en-CA" sz="2400" dirty="0"/>
              <a:t>Net Taxable Income equals income and benefits subject to tax, less permitted deductions and exemption amounts</a:t>
            </a:r>
          </a:p>
          <a:p>
            <a:pPr marL="0" indent="0">
              <a:lnSpc>
                <a:spcPct val="105000"/>
              </a:lnSpc>
              <a:spcAft>
                <a:spcPts val="800"/>
              </a:spcAft>
              <a:buNone/>
            </a:pPr>
            <a:endParaRPr lang="en-CA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3379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A804C-C2C0-06EA-53D7-DD89AB027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5" y="609600"/>
            <a:ext cx="8318993" cy="1320800"/>
          </a:xfrm>
        </p:spPr>
        <p:txBody>
          <a:bodyPr/>
          <a:lstStyle/>
          <a:p>
            <a:pPr algn="ctr"/>
            <a:r>
              <a:rPr lang="en-US" dirty="0"/>
              <a:t>Vacation Time and Vacation Pay</a:t>
            </a:r>
            <a:endParaRPr lang="en-CA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9A56FCA-E73C-E28D-C7A6-68AB9BEF9F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192823"/>
              </p:ext>
            </p:extLst>
          </p:nvPr>
        </p:nvGraphicFramePr>
        <p:xfrm>
          <a:off x="1360117" y="3000646"/>
          <a:ext cx="995545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248">
                  <a:extLst>
                    <a:ext uri="{9D8B030D-6E8A-4147-A177-3AD203B41FA5}">
                      <a16:colId xmlns:a16="http://schemas.microsoft.com/office/drawing/2014/main" val="2069290264"/>
                    </a:ext>
                  </a:extLst>
                </a:gridCol>
                <a:gridCol w="2993090">
                  <a:extLst>
                    <a:ext uri="{9D8B030D-6E8A-4147-A177-3AD203B41FA5}">
                      <a16:colId xmlns:a16="http://schemas.microsoft.com/office/drawing/2014/main" val="3856623941"/>
                    </a:ext>
                  </a:extLst>
                </a:gridCol>
                <a:gridCol w="4790114">
                  <a:extLst>
                    <a:ext uri="{9D8B030D-6E8A-4147-A177-3AD203B41FA5}">
                      <a16:colId xmlns:a16="http://schemas.microsoft.com/office/drawing/2014/main" val="3266944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Years of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Minimum Vacation Time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Minimum Vacation Pay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625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&lt;5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4% of wages (other than vacation pay)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503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 years or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6% of wages (other than vacation pay)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40423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AEE3BF7-5FBC-B03F-A004-8B608867A83B}"/>
              </a:ext>
            </a:extLst>
          </p:cNvPr>
          <p:cNvSpPr txBox="1"/>
          <p:nvPr/>
        </p:nvSpPr>
        <p:spPr>
          <a:xfrm>
            <a:off x="1249960" y="1544506"/>
            <a:ext cx="10175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accordance with the Employment Standards Act (Ontario), all employees earn vacation time, based on the length of service with the employer, and completion of a 12-month vacation entitlement year (or prorated for stub year). Vacation pay is earned (accrued) as wages are also earned/paid, at a rate based on years of service with the employer.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8DA5E4-0ED3-EA37-E157-9178F7A2AEB9}"/>
              </a:ext>
            </a:extLst>
          </p:cNvPr>
          <p:cNvSpPr txBox="1"/>
          <p:nvPr/>
        </p:nvSpPr>
        <p:spPr>
          <a:xfrm>
            <a:off x="1249960" y="4427973"/>
            <a:ext cx="9799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Employers who choose to offer additional vacation time/pay through the employment agreement/contract, must adhere to the details of the agreement. Exceptions, such as loss of </a:t>
            </a:r>
            <a:r>
              <a:rPr lang="en-US" u="sng" dirty="0"/>
              <a:t>additional</a:t>
            </a:r>
            <a:r>
              <a:rPr lang="en-US" dirty="0"/>
              <a:t> vacation time if untaken, can be implemented, but should be documented /communicated to the employee.</a:t>
            </a:r>
          </a:p>
          <a:p>
            <a:endParaRPr lang="en-US" dirty="0"/>
          </a:p>
          <a:p>
            <a:r>
              <a:rPr lang="en-US" dirty="0"/>
              <a:t>Depending on the employment type, vacation time and pay may be used/paid together or separately.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71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A804C-C2C0-06EA-53D7-DD89AB027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5" y="609600"/>
            <a:ext cx="8318993" cy="1320800"/>
          </a:xfrm>
        </p:spPr>
        <p:txBody>
          <a:bodyPr/>
          <a:lstStyle/>
          <a:p>
            <a:pPr algn="ctr"/>
            <a:r>
              <a:rPr lang="en-US" dirty="0"/>
              <a:t>Vacation Time and Vacation Pay: Accruals</a:t>
            </a:r>
            <a:endParaRPr lang="en-CA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9A56FCA-E73C-E28D-C7A6-68AB9BEF9F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948963"/>
              </p:ext>
            </p:extLst>
          </p:nvPr>
        </p:nvGraphicFramePr>
        <p:xfrm>
          <a:off x="1316052" y="2940090"/>
          <a:ext cx="945164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827">
                  <a:extLst>
                    <a:ext uri="{9D8B030D-6E8A-4147-A177-3AD203B41FA5}">
                      <a16:colId xmlns:a16="http://schemas.microsoft.com/office/drawing/2014/main" val="2069290264"/>
                    </a:ext>
                  </a:extLst>
                </a:gridCol>
                <a:gridCol w="2956844">
                  <a:extLst>
                    <a:ext uri="{9D8B030D-6E8A-4147-A177-3AD203B41FA5}">
                      <a16:colId xmlns:a16="http://schemas.microsoft.com/office/drawing/2014/main" val="3856623941"/>
                    </a:ext>
                  </a:extLst>
                </a:gridCol>
                <a:gridCol w="2435552">
                  <a:extLst>
                    <a:ext uri="{9D8B030D-6E8A-4147-A177-3AD203B41FA5}">
                      <a16:colId xmlns:a16="http://schemas.microsoft.com/office/drawing/2014/main" val="3266944431"/>
                    </a:ext>
                  </a:extLst>
                </a:gridCol>
                <a:gridCol w="1572426">
                  <a:extLst>
                    <a:ext uri="{9D8B030D-6E8A-4147-A177-3AD203B41FA5}">
                      <a16:colId xmlns:a16="http://schemas.microsoft.com/office/drawing/2014/main" val="278792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Annual Vacation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Monthly Vacation       Time Accrual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Daily Vacation    Time Accrual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Accrual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625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 weeks (10 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0.83 days per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503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 weeks (15 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1.25 days per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404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 weeks (20 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1.67 days per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978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 weeks (25 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2.08 days per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8797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AEE3BF7-5FBC-B03F-A004-8B608867A83B}"/>
              </a:ext>
            </a:extLst>
          </p:cNvPr>
          <p:cNvSpPr txBox="1"/>
          <p:nvPr/>
        </p:nvSpPr>
        <p:spPr>
          <a:xfrm>
            <a:off x="1249960" y="1930400"/>
            <a:ext cx="10175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Vacation time and pay accrues during the vacation entitlement year. Accrued vacation pay is typically entered in the employer’s bookkeeping records/system as an expense and liability, with each pay period. As vacation pay is provided with other earnings, the liability is reduced.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8DA5E4-0ED3-EA37-E157-9178F7A2AEB9}"/>
              </a:ext>
            </a:extLst>
          </p:cNvPr>
          <p:cNvSpPr txBox="1"/>
          <p:nvPr/>
        </p:nvSpPr>
        <p:spPr>
          <a:xfrm>
            <a:off x="1142000" y="5248542"/>
            <a:ext cx="979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Daily Vacation Time and the Accrual Rate is based on number of annual vacation days, divided by 260 days in the year for which an employee is paid (52 weeks x 5 days per week).</a:t>
            </a:r>
          </a:p>
        </p:txBody>
      </p:sp>
    </p:spTree>
    <p:extLst>
      <p:ext uri="{BB962C8B-B14F-4D97-AF65-F5344CB8AC3E}">
        <p14:creationId xmlns:p14="http://schemas.microsoft.com/office/powerpoint/2010/main" val="987676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57969-DC7C-F921-7037-1787FD4A3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25" y="609600"/>
            <a:ext cx="8433293" cy="1320800"/>
          </a:xfrm>
        </p:spPr>
        <p:txBody>
          <a:bodyPr/>
          <a:lstStyle/>
          <a:p>
            <a:pPr algn="ctr"/>
            <a:r>
              <a:rPr lang="en-US" dirty="0"/>
              <a:t>Vacation Time: Deadline for          Taking Vacation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2DD60-8848-C32D-C6B7-46C75A71B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67" y="2040165"/>
            <a:ext cx="9103783" cy="4619296"/>
          </a:xfrm>
        </p:spPr>
        <p:txBody>
          <a:bodyPr>
            <a:normAutofit/>
          </a:bodyPr>
          <a:lstStyle/>
          <a:p>
            <a:pPr fontAlgn="t">
              <a:lnSpc>
                <a:spcPct val="95000"/>
              </a:lnSpc>
            </a:pPr>
            <a:r>
              <a:rPr lang="en-US" sz="2400" dirty="0"/>
              <a:t>Per the ESA, the deadline for taking earned [minimum] vacation time is 10 months following the vacation entitlement year (or after end of stub/partial period)</a:t>
            </a:r>
          </a:p>
          <a:p>
            <a:pPr fontAlgn="t">
              <a:lnSpc>
                <a:spcPct val="95000"/>
              </a:lnSpc>
            </a:pPr>
            <a:r>
              <a:rPr lang="en-US" sz="2400" dirty="0"/>
              <a:t>Employers have the right to schedule vacation as well as the obligation to ensure vacation time is scheduled before the end of the 10-month period</a:t>
            </a: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i="0" u="none" strike="noStrike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CA" sz="2400" i="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CA" sz="18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9914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78FAD-6DD2-1039-E3EB-78A2301DD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283" y="602946"/>
            <a:ext cx="9211387" cy="1145628"/>
          </a:xfrm>
        </p:spPr>
        <p:txBody>
          <a:bodyPr>
            <a:normAutofit fontScale="90000"/>
          </a:bodyPr>
          <a:lstStyle/>
          <a:p>
            <a:pPr algn="ctr"/>
            <a:r>
              <a:rPr lang="en-CA" sz="3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Other Earnings Types</a:t>
            </a:r>
            <a:r>
              <a:rPr lang="en-CA" dirty="0">
                <a:ea typeface="Times New Roman" panose="02020603050405020304" pitchFamily="18" charset="0"/>
                <a:cs typeface="Calibri" panose="020F0502020204030204" pitchFamily="34" charset="0"/>
              </a:rPr>
              <a:t>: Retroactive Pay</a:t>
            </a:r>
            <a:br>
              <a:rPr lang="en-CA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6C95-E89B-B1E9-5E22-A448E7522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24000"/>
            <a:ext cx="10837333" cy="4724400"/>
          </a:xfrm>
        </p:spPr>
        <p:txBody>
          <a:bodyPr>
            <a:normAutofit/>
          </a:bodyPr>
          <a:lstStyle/>
          <a:p>
            <a:pPr fontAlgn="t">
              <a:lnSpc>
                <a:spcPct val="95000"/>
              </a:lnSpc>
            </a:pPr>
            <a:r>
              <a:rPr lang="en-CA" sz="2400" dirty="0"/>
              <a:t>Scenario:</a:t>
            </a:r>
          </a:p>
          <a:p>
            <a:pPr lvl="1">
              <a:lnSpc>
                <a:spcPct val="107000"/>
              </a:lnSpc>
            </a:pPr>
            <a:r>
              <a:rPr lang="en-CA" sz="1800" dirty="0"/>
              <a:t>Annual wage increase was not finalized or communicated until February 16, 2024.</a:t>
            </a:r>
          </a:p>
          <a:p>
            <a:pPr lvl="1">
              <a:lnSpc>
                <a:spcPct val="107000"/>
              </a:lnSpc>
            </a:pPr>
            <a:r>
              <a:rPr lang="en-CA" sz="1800" dirty="0"/>
              <a:t>Effective date of wage increase was January 1, 2024</a:t>
            </a:r>
          </a:p>
          <a:p>
            <a:pPr lvl="1">
              <a:lnSpc>
                <a:spcPct val="107000"/>
              </a:lnSpc>
            </a:pPr>
            <a:r>
              <a:rPr lang="en-CA" sz="1800" dirty="0"/>
              <a:t>Payroll is processed biweekly; 3 pay periods have already been processed</a:t>
            </a:r>
            <a:endParaRPr lang="en-CA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95000"/>
              </a:lnSpc>
            </a:pPr>
            <a:r>
              <a:rPr lang="en-CA" sz="2400" dirty="0"/>
              <a:t>Calculate retroactive pay: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CA" sz="1800" dirty="0"/>
              <a:t>Calculate gross pay at the new rate for the 3 processed pay periods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CA" sz="1800" dirty="0"/>
              <a:t>Calculate total of gross pay actually paid to employee for the 3 processed pay periods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CA" sz="1800" dirty="0"/>
              <a:t>Determine difference between values of calculation 1 and calculation 2 (this is the retro pay amount)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CA" sz="1800" dirty="0"/>
              <a:t>Next payroll: apply new rate for the most recent pay period that ended; include additional lump-sum as retroactive pay 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899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78FAD-6DD2-1039-E3EB-78A2301DD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282" y="559266"/>
            <a:ext cx="9479985" cy="1320800"/>
          </a:xfrm>
        </p:spPr>
        <p:txBody>
          <a:bodyPr>
            <a:normAutofit/>
          </a:bodyPr>
          <a:lstStyle/>
          <a:p>
            <a:pPr algn="ctr"/>
            <a:r>
              <a:rPr lang="en-CA" dirty="0">
                <a:ea typeface="Times New Roman" panose="02020603050405020304" pitchFamily="18" charset="0"/>
                <a:cs typeface="Calibri" panose="020F0502020204030204" pitchFamily="34" charset="0"/>
              </a:rPr>
              <a:t>Retroactive Pay: Calculation Example</a:t>
            </a:r>
            <a:br>
              <a:rPr lang="en-CA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CA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0E800839-1CAA-85BD-9DAB-2F01F569147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43744253"/>
              </p:ext>
            </p:extLst>
          </p:nvPr>
        </p:nvGraphicFramePr>
        <p:xfrm>
          <a:off x="1649397" y="1374140"/>
          <a:ext cx="550641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470">
                  <a:extLst>
                    <a:ext uri="{9D8B030D-6E8A-4147-A177-3AD203B41FA5}">
                      <a16:colId xmlns:a16="http://schemas.microsoft.com/office/drawing/2014/main" val="2448331915"/>
                    </a:ext>
                  </a:extLst>
                </a:gridCol>
                <a:gridCol w="1835470">
                  <a:extLst>
                    <a:ext uri="{9D8B030D-6E8A-4147-A177-3AD203B41FA5}">
                      <a16:colId xmlns:a16="http://schemas.microsoft.com/office/drawing/2014/main" val="866752153"/>
                    </a:ext>
                  </a:extLst>
                </a:gridCol>
                <a:gridCol w="1835470">
                  <a:extLst>
                    <a:ext uri="{9D8B030D-6E8A-4147-A177-3AD203B41FA5}">
                      <a16:colId xmlns:a16="http://schemas.microsoft.com/office/drawing/2014/main" val="3404549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Annual 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Biweekly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795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$56,550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14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$59,800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394258"/>
                  </a:ext>
                </a:extLst>
              </a:tr>
            </a:tbl>
          </a:graphicData>
        </a:graphic>
      </p:graphicFrame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49B00373-7C0A-52E0-9DD1-0F72EBA3D2E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85179606"/>
              </p:ext>
            </p:extLst>
          </p:nvPr>
        </p:nvGraphicFramePr>
        <p:xfrm>
          <a:off x="1649397" y="2780787"/>
          <a:ext cx="6840263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984">
                  <a:extLst>
                    <a:ext uri="{9D8B030D-6E8A-4147-A177-3AD203B41FA5}">
                      <a16:colId xmlns:a16="http://schemas.microsoft.com/office/drawing/2014/main" val="3005880363"/>
                    </a:ext>
                  </a:extLst>
                </a:gridCol>
                <a:gridCol w="1529147">
                  <a:extLst>
                    <a:ext uri="{9D8B030D-6E8A-4147-A177-3AD203B41FA5}">
                      <a16:colId xmlns:a16="http://schemas.microsoft.com/office/drawing/2014/main" val="3708001017"/>
                    </a:ext>
                  </a:extLst>
                </a:gridCol>
                <a:gridCol w="1710066">
                  <a:extLst>
                    <a:ext uri="{9D8B030D-6E8A-4147-A177-3AD203B41FA5}">
                      <a16:colId xmlns:a16="http://schemas.microsoft.com/office/drawing/2014/main" val="652400567"/>
                    </a:ext>
                  </a:extLst>
                </a:gridCol>
                <a:gridCol w="1710066">
                  <a:extLst>
                    <a:ext uri="{9D8B030D-6E8A-4147-A177-3AD203B41FA5}">
                      <a16:colId xmlns:a16="http://schemas.microsoft.com/office/drawing/2014/main" val="21356721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Pay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Wages Already Paid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Wages at New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Difference (Short)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592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Jan 1-12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575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Jan 15-26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232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Jan 29-Feb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54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$6,525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$6,900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$375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675413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64FE40E-6247-522C-6DFE-C354C88A0001}"/>
              </a:ext>
            </a:extLst>
          </p:cNvPr>
          <p:cNvSpPr txBox="1"/>
          <p:nvPr/>
        </p:nvSpPr>
        <p:spPr>
          <a:xfrm>
            <a:off x="1649397" y="5198354"/>
            <a:ext cx="6840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Pay Period: 						Feb 12, 2024</a:t>
            </a:r>
          </a:p>
          <a:p>
            <a:r>
              <a:rPr lang="en-US" dirty="0"/>
              <a:t>Wages Payable at New Rate:			$2,300		</a:t>
            </a:r>
          </a:p>
          <a:p>
            <a:r>
              <a:rPr lang="en-US" dirty="0"/>
              <a:t>Plus Retroactive Pay Payable:			$375</a:t>
            </a:r>
          </a:p>
          <a:p>
            <a:r>
              <a:rPr lang="en-US" dirty="0"/>
              <a:t>Total Gross Wages Payable:			$2,675</a:t>
            </a:r>
          </a:p>
        </p:txBody>
      </p:sp>
    </p:spTree>
    <p:extLst>
      <p:ext uri="{BB962C8B-B14F-4D97-AF65-F5344CB8AC3E}">
        <p14:creationId xmlns:p14="http://schemas.microsoft.com/office/powerpoint/2010/main" val="1438908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5A0A-5CE1-C0F4-F2D7-78B82735B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231" y="567655"/>
            <a:ext cx="9479985" cy="1320800"/>
          </a:xfrm>
        </p:spPr>
        <p:txBody>
          <a:bodyPr/>
          <a:lstStyle/>
          <a:p>
            <a:pPr algn="ctr"/>
            <a:r>
              <a:rPr lang="en-US" dirty="0"/>
              <a:t>Other Earnings Types:                                      Lump-Sum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E81CC-24BC-E0BB-4179-639233520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Lump-sum payments, such as bonuses, pay in lieu of notice (termination pay) and vacation paid with no time taken, do not represent regular pay period earnings</a:t>
            </a:r>
          </a:p>
          <a:p>
            <a:r>
              <a:rPr lang="en-US" dirty="0"/>
              <a:t>To accurately calculate taxes on these lump-sum payments, an adjustment calculation needs to be completed (the “bonus method”)</a:t>
            </a:r>
          </a:p>
          <a:p>
            <a:r>
              <a:rPr lang="en-US" dirty="0"/>
              <a:t>The adjustment calculation effectively treats the lump-sum payment as though it were spread over the year, in order to determine the correct tax liability</a:t>
            </a:r>
          </a:p>
          <a:p>
            <a:pPr marL="0" indent="0">
              <a:buNone/>
            </a:pPr>
            <a:r>
              <a:rPr lang="en-US" dirty="0"/>
              <a:t>     	</a:t>
            </a:r>
            <a:r>
              <a:rPr lang="en-US" b="1" dirty="0"/>
              <a:t>Scenario:</a:t>
            </a:r>
          </a:p>
          <a:p>
            <a:pPr lvl="1"/>
            <a:r>
              <a:rPr lang="en-US" dirty="0"/>
              <a:t>Employee is paid regular wages (net taxable income) of $2,175.00 on a biweekly basis (26 pay periods/year)</a:t>
            </a:r>
          </a:p>
          <a:p>
            <a:pPr lvl="1"/>
            <a:r>
              <a:rPr lang="en-US" dirty="0"/>
              <a:t>TD1 and TD1ON indicate basic exemptions have been elected (Claim Code 1 on Tax Tables)</a:t>
            </a:r>
          </a:p>
          <a:p>
            <a:pPr lvl="1"/>
            <a:r>
              <a:rPr lang="en-US" dirty="0"/>
              <a:t>The employee is to receive a bonus of $2,500 on the next regular pay 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786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5A0A-5CE1-C0F4-F2D7-78B82735B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783" y="567655"/>
            <a:ext cx="9479985" cy="1320800"/>
          </a:xfrm>
        </p:spPr>
        <p:txBody>
          <a:bodyPr/>
          <a:lstStyle/>
          <a:p>
            <a:pPr algn="ctr"/>
            <a:r>
              <a:rPr lang="en-US" dirty="0"/>
              <a:t>Lump-Sum Payments: Bonus Method Calculation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E81CC-24BC-E0BB-4179-639233520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92141"/>
            <a:ext cx="10837333" cy="388077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Divide the bonus being paid by the pay period type (frequency):</a:t>
            </a:r>
          </a:p>
          <a:p>
            <a:pPr marL="571500" lvl="1" indent="0">
              <a:spcBef>
                <a:spcPts val="0"/>
              </a:spcBef>
              <a:buNone/>
            </a:pPr>
            <a:r>
              <a:rPr lang="en-US" sz="1800" dirty="0"/>
              <a:t>$2,500 / 26 = $96.15 biweekly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000" dirty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Add converted bonus amount to regular net taxable income per pay period:</a:t>
            </a:r>
          </a:p>
          <a:p>
            <a:pPr marL="571500" lvl="1" indent="0">
              <a:spcBef>
                <a:spcPts val="0"/>
              </a:spcBef>
              <a:buNone/>
            </a:pPr>
            <a:r>
              <a:rPr lang="en-US" sz="1800" dirty="0"/>
              <a:t>$2,175 + $96.15 = $2,271.15</a:t>
            </a:r>
          </a:p>
          <a:p>
            <a:pPr marL="514350" lvl="1" indent="0">
              <a:spcBef>
                <a:spcPts val="0"/>
              </a:spcBef>
              <a:buNone/>
            </a:pPr>
            <a:endParaRPr lang="en-US" sz="1000" dirty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Look up Federal and Ontario tax amounts based on total from step 2 (using Tax Tables):</a:t>
            </a:r>
          </a:p>
          <a:p>
            <a:pPr marL="571500" lvl="1" indent="0">
              <a:spcBef>
                <a:spcPts val="0"/>
              </a:spcBef>
              <a:buNone/>
            </a:pPr>
            <a:r>
              <a:rPr lang="en-US" sz="1800" dirty="0"/>
              <a:t>Federal Tax: $224.30					Provincial Tax: $118.55</a:t>
            </a:r>
          </a:p>
          <a:p>
            <a:pPr marL="571500" lvl="1" indent="0">
              <a:spcBef>
                <a:spcPts val="0"/>
              </a:spcBef>
              <a:buNone/>
            </a:pPr>
            <a:endParaRPr lang="en-US" sz="1000" dirty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Look up Federal and Ontario tax amounts on the regular net taxable income per pay period:</a:t>
            </a:r>
          </a:p>
          <a:p>
            <a:pPr marL="628650" lvl="1" indent="0">
              <a:spcBef>
                <a:spcPts val="0"/>
              </a:spcBef>
              <a:buNone/>
            </a:pPr>
            <a:r>
              <a:rPr lang="en-US" sz="1800" dirty="0"/>
              <a:t>Federal Tax: 	$206.55				Provincial Tax: $109.55</a:t>
            </a:r>
          </a:p>
          <a:p>
            <a:pPr marL="628650" lvl="1" indent="0">
              <a:spcBef>
                <a:spcPts val="0"/>
              </a:spcBef>
              <a:buNone/>
            </a:pPr>
            <a:endParaRPr lang="en-US" sz="1000" dirty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Determine the difference between updated and original tax amounts:</a:t>
            </a:r>
          </a:p>
          <a:p>
            <a:pPr marL="628650" lvl="1" indent="0">
              <a:spcBef>
                <a:spcPts val="0"/>
              </a:spcBef>
              <a:buNone/>
            </a:pPr>
            <a:r>
              <a:rPr lang="en-US" sz="1800" dirty="0"/>
              <a:t>Federal Tax: $224.30 – $206.55 = $17.75		Provincial Tax: $118.55 - $109.50 = $9.00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  <a:p>
            <a:pPr marL="40005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Multiply the difference by the pay period type (frequency) to arrive at total Federal and Provincial tax on bonus payment:</a:t>
            </a:r>
          </a:p>
          <a:p>
            <a:pPr marL="628650" lvl="1" indent="0">
              <a:spcBef>
                <a:spcPts val="0"/>
              </a:spcBef>
              <a:buNone/>
            </a:pPr>
            <a:r>
              <a:rPr lang="en-US" sz="1800" dirty="0"/>
              <a:t>Federal Tax: $17.75 x 26 = $461.50			Provincial Tax: $9.00 x 26 = $234.00</a:t>
            </a:r>
          </a:p>
          <a:p>
            <a:pPr marL="514350" lvl="1" indent="0">
              <a:spcBef>
                <a:spcPts val="0"/>
              </a:spcBef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88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5A0A-5CE1-C0F4-F2D7-78B82735B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838" y="550877"/>
            <a:ext cx="9479985" cy="1320800"/>
          </a:xfrm>
        </p:spPr>
        <p:txBody>
          <a:bodyPr/>
          <a:lstStyle/>
          <a:p>
            <a:pPr algn="ctr"/>
            <a:r>
              <a:rPr lang="en-US" dirty="0"/>
              <a:t>Lump-Sum Payments: Bonus Method Calculation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E81CC-24BC-E0BB-4179-639233520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92141"/>
            <a:ext cx="10837333" cy="3880773"/>
          </a:xfrm>
        </p:spPr>
        <p:txBody>
          <a:bodyPr>
            <a:normAutofit/>
          </a:bodyPr>
          <a:lstStyle/>
          <a:p>
            <a:pPr marL="114300" indent="0">
              <a:spcBef>
                <a:spcPts val="0"/>
              </a:spcBef>
              <a:buNone/>
            </a:pPr>
            <a:r>
              <a:rPr lang="en-US" dirty="0"/>
              <a:t>7. Calculate Total Tax for Payroll with Bonus:</a:t>
            </a:r>
          </a:p>
          <a:p>
            <a:pPr marL="514350" lvl="1" indent="0">
              <a:spcBef>
                <a:spcPts val="0"/>
              </a:spcBef>
              <a:buNone/>
            </a:pPr>
            <a:endParaRPr lang="en-US" dirty="0"/>
          </a:p>
          <a:p>
            <a:pPr marL="514350" lvl="1" indent="0">
              <a:spcBef>
                <a:spcPts val="0"/>
              </a:spcBef>
              <a:buNone/>
            </a:pPr>
            <a:r>
              <a:rPr lang="en-US" dirty="0"/>
              <a:t>Total Tax on Bonus: 						$461.50 + $234.00 =    $695.50</a:t>
            </a:r>
          </a:p>
          <a:p>
            <a:pPr marL="514350" lvl="1" indent="0">
              <a:spcBef>
                <a:spcPts val="0"/>
              </a:spcBef>
              <a:buNone/>
            </a:pPr>
            <a:r>
              <a:rPr lang="en-US" dirty="0"/>
              <a:t>Total Tax on Regular Net Taxable Income:		$206.55 + $109.55 = </a:t>
            </a:r>
            <a:r>
              <a:rPr lang="en-US" u="sng" dirty="0"/>
              <a:t>   $316.10</a:t>
            </a:r>
          </a:p>
          <a:p>
            <a:pPr marL="514350" lvl="1" indent="0">
              <a:spcBef>
                <a:spcPts val="0"/>
              </a:spcBef>
              <a:buNone/>
            </a:pPr>
            <a:r>
              <a:rPr lang="en-US" dirty="0"/>
              <a:t>Total Income Tax Payable:									 $1,011.60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If taxes were to be calculated on the full $2,500 bonus without conversion to pay period type (frequency), the tax liability on the bonus would be short by $290.05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114300" indent="0">
              <a:buNone/>
            </a:pPr>
            <a:r>
              <a:rPr lang="en-US" dirty="0"/>
              <a:t>			Federal Tax: 		$268.80</a:t>
            </a:r>
          </a:p>
          <a:p>
            <a:pPr marL="114300" indent="0">
              <a:buNone/>
            </a:pPr>
            <a:r>
              <a:rPr lang="en-US" dirty="0"/>
              <a:t>			Provincial Tax: 	$136.65</a:t>
            </a:r>
          </a:p>
          <a:p>
            <a:pPr marL="114300" indent="0">
              <a:buNone/>
            </a:pPr>
            <a:r>
              <a:rPr lang="en-US" dirty="0"/>
              <a:t>			Total:			$405.45</a:t>
            </a:r>
          </a:p>
          <a:p>
            <a:pPr marL="11430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0339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55D9-6142-FE74-9B7F-864D5350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671" y="592822"/>
            <a:ext cx="9479985" cy="1320800"/>
          </a:xfrm>
        </p:spPr>
        <p:txBody>
          <a:bodyPr>
            <a:normAutofit/>
          </a:bodyPr>
          <a:lstStyle/>
          <a:p>
            <a:pPr algn="ctr"/>
            <a:r>
              <a:rPr lang="en-US" sz="36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T4 Slips</a:t>
            </a:r>
            <a:br>
              <a:rPr lang="en-CA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7DBED3-65A5-260F-63E4-BE3D52495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1557" y="1581747"/>
            <a:ext cx="6995567" cy="45827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80036C-6367-00AF-677D-0C8857B5C851}"/>
              </a:ext>
            </a:extLst>
          </p:cNvPr>
          <p:cNvSpPr txBox="1"/>
          <p:nvPr/>
        </p:nvSpPr>
        <p:spPr>
          <a:xfrm>
            <a:off x="7921951" y="1599628"/>
            <a:ext cx="3734513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Annual deadline for filing T4 slips is the last day of February, following the calendar year for which the  T4 slip applies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2023 T4 slips are due   February 29, 2024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7271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55D9-6142-FE74-9B7F-864D5350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449" y="576044"/>
            <a:ext cx="9479985" cy="1320800"/>
          </a:xfrm>
        </p:spPr>
        <p:txBody>
          <a:bodyPr>
            <a:normAutofit/>
          </a:bodyPr>
          <a:lstStyle/>
          <a:p>
            <a:pPr algn="ctr"/>
            <a:r>
              <a:rPr lang="en-US" sz="36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T4 Slips: Completion</a:t>
            </a:r>
            <a:br>
              <a:rPr lang="en-CA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7DBED3-65A5-260F-63E4-BE3D52495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6616" b="17542"/>
          <a:stretch/>
        </p:blipFill>
        <p:spPr>
          <a:xfrm>
            <a:off x="962559" y="1581748"/>
            <a:ext cx="3734513" cy="37788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80036C-6367-00AF-677D-0C8857B5C851}"/>
              </a:ext>
            </a:extLst>
          </p:cNvPr>
          <p:cNvSpPr txBox="1"/>
          <p:nvPr/>
        </p:nvSpPr>
        <p:spPr>
          <a:xfrm>
            <a:off x="5036138" y="1507349"/>
            <a:ext cx="6327527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0000"/>
                </a:solidFill>
              </a:rPr>
              <a:t>NEW!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/>
              <a:t>Box 45: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calendar year 2023 and after, it is mandatory to indicate whether the employee or any of their family members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were eligible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on December 31 of that year,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access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any dental care insurance, or coverage of dental services of any kind, offered by the employer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of 5 access codes must be inserted: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49F80B-7EEC-FC5F-1FED-150B99BC1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140" y="3696968"/>
            <a:ext cx="5189670" cy="16536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C580CC-CFA6-D436-FB91-68DA63C65F2D}"/>
              </a:ext>
            </a:extLst>
          </p:cNvPr>
          <p:cNvSpPr/>
          <p:nvPr/>
        </p:nvSpPr>
        <p:spPr>
          <a:xfrm>
            <a:off x="3791061" y="2080470"/>
            <a:ext cx="914400" cy="8215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9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ED0AF-AA35-56A9-54D8-9BE697155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394" y="609600"/>
            <a:ext cx="9479985" cy="1320800"/>
          </a:xfrm>
        </p:spPr>
        <p:txBody>
          <a:bodyPr/>
          <a:lstStyle/>
          <a:p>
            <a:pPr algn="ctr"/>
            <a:r>
              <a:rPr lang="en-US" dirty="0"/>
              <a:t>Payroll Source Deductions:</a:t>
            </a:r>
            <a:br>
              <a:rPr lang="en-US" dirty="0"/>
            </a:br>
            <a:r>
              <a:rPr lang="en-US" dirty="0"/>
              <a:t>Federal and Provincial Income Tax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11DF1-4169-3CBD-A4EE-F33C73515D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Taxable Income Includes: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0D7963-E2F1-B827-A8F4-A546459910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Salary / wages </a:t>
            </a:r>
          </a:p>
          <a:p>
            <a:r>
              <a:rPr lang="en-US" dirty="0"/>
              <a:t>Bonuses</a:t>
            </a:r>
          </a:p>
          <a:p>
            <a:r>
              <a:rPr lang="en-US" dirty="0"/>
              <a:t>Vacation Pay</a:t>
            </a:r>
          </a:p>
          <a:p>
            <a:r>
              <a:rPr lang="en-US" dirty="0"/>
              <a:t>Value of taxable benefits and allowances </a:t>
            </a:r>
          </a:p>
          <a:p>
            <a:r>
              <a:rPr lang="en-US" dirty="0"/>
              <a:t>Other income sources as applicable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27B4B-A5D3-39D2-9147-2C792B6C70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Taxable Income is Reduced by: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29B36F-9175-9201-BDE0-C48961A6B52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RRSP / Pension Plan Contributions</a:t>
            </a:r>
          </a:p>
          <a:p>
            <a:r>
              <a:rPr lang="en-US" dirty="0"/>
              <a:t>Union Dues</a:t>
            </a:r>
          </a:p>
          <a:p>
            <a:r>
              <a:rPr lang="en-US" dirty="0"/>
              <a:t>Other deductions authorized by CRA</a:t>
            </a:r>
          </a:p>
          <a:p>
            <a:r>
              <a:rPr lang="en-US" dirty="0"/>
              <a:t>Federal and Provincial exemption amounts (annual TD1 and TD1ON forms)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622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55D9-6142-FE74-9B7F-864D5350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838" y="584433"/>
            <a:ext cx="9479985" cy="1320800"/>
          </a:xfrm>
        </p:spPr>
        <p:txBody>
          <a:bodyPr>
            <a:normAutofit/>
          </a:bodyPr>
          <a:lstStyle/>
          <a:p>
            <a:pPr algn="ctr"/>
            <a:r>
              <a:rPr lang="en-US" sz="36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T4 Slips: Completion</a:t>
            </a:r>
            <a:br>
              <a:rPr lang="en-CA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7DBED3-65A5-260F-63E4-BE3D52495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6616" b="17542"/>
          <a:stretch/>
        </p:blipFill>
        <p:spPr>
          <a:xfrm>
            <a:off x="1029671" y="1581748"/>
            <a:ext cx="3734513" cy="37788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80036C-6367-00AF-677D-0C8857B5C851}"/>
              </a:ext>
            </a:extLst>
          </p:cNvPr>
          <p:cNvSpPr txBox="1"/>
          <p:nvPr/>
        </p:nvSpPr>
        <p:spPr>
          <a:xfrm>
            <a:off x="5036138" y="1507349"/>
            <a:ext cx="6327527" cy="284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 dirty="0"/>
              <a:t>Box 54: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employer’s payroll account number with CRA is made up of the employer’s 9-digit business number, plus 6-digit extension, typically RP0001, unless the employer has registered more then one payroll account with CRA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 dirty="0"/>
              <a:t>Do not enter the employer’s account number on           employee’s copy of the T4.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C580CC-CFA6-D436-FB91-68DA63C65F2D}"/>
              </a:ext>
            </a:extLst>
          </p:cNvPr>
          <p:cNvSpPr/>
          <p:nvPr/>
        </p:nvSpPr>
        <p:spPr>
          <a:xfrm>
            <a:off x="1140140" y="2395832"/>
            <a:ext cx="2903354" cy="8215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171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55D9-6142-FE74-9B7F-864D5350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561" y="592822"/>
            <a:ext cx="9479985" cy="1320800"/>
          </a:xfrm>
        </p:spPr>
        <p:txBody>
          <a:bodyPr>
            <a:normAutofit/>
          </a:bodyPr>
          <a:lstStyle/>
          <a:p>
            <a:pPr algn="ctr"/>
            <a:r>
              <a:rPr lang="en-US" sz="36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T4 Slips: Completion</a:t>
            </a:r>
            <a:br>
              <a:rPr lang="en-CA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7DBED3-65A5-260F-63E4-BE3D52495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675"/>
          <a:stretch/>
        </p:blipFill>
        <p:spPr>
          <a:xfrm>
            <a:off x="1048620" y="1556580"/>
            <a:ext cx="3310625" cy="45827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80036C-6367-00AF-677D-0C8857B5C851}"/>
              </a:ext>
            </a:extLst>
          </p:cNvPr>
          <p:cNvSpPr txBox="1"/>
          <p:nvPr/>
        </p:nvSpPr>
        <p:spPr>
          <a:xfrm>
            <a:off x="4599911" y="1527641"/>
            <a:ext cx="6817505" cy="431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Box 14: Employment Income 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Includes salary, wages and other remuneration including taxable benefits and allowances paid during the calendar year, plus,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Bonuses, retroactive payments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Vacation pay, wages in lieu of termination notice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Retiring allowances / severance pay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Box 22: Income Tax Deducted 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Includes total of Federal and Provincial income tax    amounts deducted for the year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CD02AF-A0A6-663B-E64D-3190AD31098F}"/>
              </a:ext>
            </a:extLst>
          </p:cNvPr>
          <p:cNvSpPr/>
          <p:nvPr/>
        </p:nvSpPr>
        <p:spPr>
          <a:xfrm>
            <a:off x="1082176" y="2114026"/>
            <a:ext cx="3212988" cy="4781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499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55D9-6142-FE74-9B7F-864D5350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282" y="576044"/>
            <a:ext cx="9479985" cy="1320800"/>
          </a:xfrm>
        </p:spPr>
        <p:txBody>
          <a:bodyPr>
            <a:normAutofit/>
          </a:bodyPr>
          <a:lstStyle/>
          <a:p>
            <a:pPr algn="ctr"/>
            <a:r>
              <a:rPr lang="en-US" sz="36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T4 Slips: Completion</a:t>
            </a:r>
            <a:br>
              <a:rPr lang="en-CA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7DBED3-65A5-260F-63E4-BE3D52495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675"/>
          <a:stretch/>
        </p:blipFill>
        <p:spPr>
          <a:xfrm>
            <a:off x="1065398" y="1556580"/>
            <a:ext cx="3310625" cy="45827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80036C-6367-00AF-677D-0C8857B5C851}"/>
              </a:ext>
            </a:extLst>
          </p:cNvPr>
          <p:cNvSpPr txBox="1"/>
          <p:nvPr/>
        </p:nvSpPr>
        <p:spPr>
          <a:xfrm>
            <a:off x="4616689" y="1527641"/>
            <a:ext cx="6817505" cy="431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Box 16: Employee’s CPP Contributions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 CPP contribution deductions from pay for the year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Should not have exceeded maximum for the calendar year ($3,754.45 for 2023)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Box 16A: Employee’s Second CPP Contributions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 of second CPP contribution deductions from pay for the year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effect January 1, 2024; reportable on 2024 T4 slips and later years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Maximum 2024 contribution of $188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BC13BD-D5AE-03A5-ECAC-F7A6A86095D7}"/>
              </a:ext>
            </a:extLst>
          </p:cNvPr>
          <p:cNvSpPr/>
          <p:nvPr/>
        </p:nvSpPr>
        <p:spPr>
          <a:xfrm>
            <a:off x="1098954" y="2483141"/>
            <a:ext cx="1644246" cy="9458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615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55D9-6142-FE74-9B7F-864D5350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337" y="609600"/>
            <a:ext cx="9479985" cy="1320800"/>
          </a:xfrm>
        </p:spPr>
        <p:txBody>
          <a:bodyPr>
            <a:normAutofit/>
          </a:bodyPr>
          <a:lstStyle/>
          <a:p>
            <a:pPr algn="ctr"/>
            <a:r>
              <a:rPr lang="en-US" sz="36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T4 Slips: Completion</a:t>
            </a:r>
            <a:br>
              <a:rPr lang="en-CA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7DBED3-65A5-260F-63E4-BE3D52495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675"/>
          <a:stretch/>
        </p:blipFill>
        <p:spPr>
          <a:xfrm>
            <a:off x="1082176" y="1556580"/>
            <a:ext cx="3310625" cy="45827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80036C-6367-00AF-677D-0C8857B5C851}"/>
              </a:ext>
            </a:extLst>
          </p:cNvPr>
          <p:cNvSpPr txBox="1"/>
          <p:nvPr/>
        </p:nvSpPr>
        <p:spPr>
          <a:xfrm>
            <a:off x="4633467" y="1527641"/>
            <a:ext cx="6817505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Box 26: CPP Pensionable Earnings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 of all earnings during the year that were pensionable (subject to CPP)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 or may not equal total income shown in Box 14, depending on the following: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Box 14 income exceed maximum pensionable earnings for the year ($66,600 for 2023)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801556-9A41-AEF4-9467-D7C8EDFE14F8}"/>
              </a:ext>
            </a:extLst>
          </p:cNvPr>
          <p:cNvSpPr/>
          <p:nvPr/>
        </p:nvSpPr>
        <p:spPr>
          <a:xfrm>
            <a:off x="2704054" y="3363985"/>
            <a:ext cx="1644246" cy="4865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77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55D9-6142-FE74-9B7F-864D5350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93" y="576044"/>
            <a:ext cx="9479985" cy="1320800"/>
          </a:xfrm>
        </p:spPr>
        <p:txBody>
          <a:bodyPr>
            <a:normAutofit/>
          </a:bodyPr>
          <a:lstStyle/>
          <a:p>
            <a:pPr algn="ctr"/>
            <a:r>
              <a:rPr lang="en-US" sz="36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T4 Slips: Completion</a:t>
            </a:r>
            <a:br>
              <a:rPr lang="en-CA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7DBED3-65A5-260F-63E4-BE3D52495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675"/>
          <a:stretch/>
        </p:blipFill>
        <p:spPr>
          <a:xfrm>
            <a:off x="956341" y="1556580"/>
            <a:ext cx="3310625" cy="45827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80036C-6367-00AF-677D-0C8857B5C851}"/>
              </a:ext>
            </a:extLst>
          </p:cNvPr>
          <p:cNvSpPr txBox="1"/>
          <p:nvPr/>
        </p:nvSpPr>
        <p:spPr>
          <a:xfrm>
            <a:off x="4507632" y="1527641"/>
            <a:ext cx="6817505" cy="5550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Box 18: Employee’s EI Premiums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 EI contribution deductions from pay for the year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Should not have exceeded maximum for the calendar year ($1,002.45 for 2023)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Box 24: EI Insurable Earnings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 of all earnings during the year that were insurable (subject to EI)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 or may not equal total income shown in Box 14, depending on the following: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Box 14 income exceed maximum insurable earnings for the year ($61,500 for 2023)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Box 14 income includes amounts that are taxable, but not insurable, such as employer paid group term life insurance premiums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003DBE-D35F-7BCF-D62F-3166FA78CC47}"/>
              </a:ext>
            </a:extLst>
          </p:cNvPr>
          <p:cNvSpPr/>
          <p:nvPr/>
        </p:nvSpPr>
        <p:spPr>
          <a:xfrm>
            <a:off x="1001087" y="3391810"/>
            <a:ext cx="1644246" cy="8194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751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55D9-6142-FE74-9B7F-864D5350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60" y="576044"/>
            <a:ext cx="9479985" cy="1320800"/>
          </a:xfrm>
        </p:spPr>
        <p:txBody>
          <a:bodyPr>
            <a:normAutofit/>
          </a:bodyPr>
          <a:lstStyle/>
          <a:p>
            <a:pPr algn="ctr"/>
            <a:r>
              <a:rPr lang="en-US" sz="36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T4 Slips: Completion</a:t>
            </a:r>
            <a:br>
              <a:rPr lang="en-CA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7DBED3-65A5-260F-63E4-BE3D52495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166" y="1581747"/>
            <a:ext cx="6995567" cy="45827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80036C-6367-00AF-677D-0C8857B5C851}"/>
              </a:ext>
            </a:extLst>
          </p:cNvPr>
          <p:cNvSpPr txBox="1"/>
          <p:nvPr/>
        </p:nvSpPr>
        <p:spPr>
          <a:xfrm>
            <a:off x="7745782" y="1582850"/>
            <a:ext cx="402397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Information boxes are used for reportable amounts/codes that are not included in the main section of the T4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Code 40 is used to report taxable benefits and allowances total for the year, that are also included in Box 14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Value of group term life insurance premiums paid by the employer for the year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Cash and non-cash allowances/benefits for  specified expenses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Employer contribution to employee’s RRSP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C6B5AA-C2FF-57CE-A6C7-C443F0F910DE}"/>
              </a:ext>
            </a:extLst>
          </p:cNvPr>
          <p:cNvSpPr/>
          <p:nvPr/>
        </p:nvSpPr>
        <p:spPr>
          <a:xfrm>
            <a:off x="875253" y="5343786"/>
            <a:ext cx="6772479" cy="8207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759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55D9-6142-FE74-9B7F-864D5350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47" y="525710"/>
            <a:ext cx="9479985" cy="1320800"/>
          </a:xfrm>
        </p:spPr>
        <p:txBody>
          <a:bodyPr>
            <a:normAutofit/>
          </a:bodyPr>
          <a:lstStyle/>
          <a:p>
            <a:pPr algn="ctr"/>
            <a:r>
              <a:rPr lang="en-US" sz="36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T4 Summary</a:t>
            </a:r>
            <a:br>
              <a:rPr lang="en-CA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80036C-6367-00AF-677D-0C8857B5C851}"/>
              </a:ext>
            </a:extLst>
          </p:cNvPr>
          <p:cNvSpPr txBox="1"/>
          <p:nvPr/>
        </p:nvSpPr>
        <p:spPr>
          <a:xfrm>
            <a:off x="5662569" y="1373217"/>
            <a:ext cx="5486399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addition to filing T4s, the T4 Summary of Remuneration Paid also needs to be filed by the end of February each year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T4 Summary represents the total of the information reported on all of the T4 slips that the employer prepares for each employee for the calendar year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6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17B9526-A0BC-A782-DD76-254CCEB77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896" y="1373217"/>
            <a:ext cx="3895041" cy="497917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66213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55D9-6142-FE74-9B7F-864D5350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282" y="576044"/>
            <a:ext cx="9479985" cy="1320800"/>
          </a:xfrm>
        </p:spPr>
        <p:txBody>
          <a:bodyPr>
            <a:normAutofit/>
          </a:bodyPr>
          <a:lstStyle/>
          <a:p>
            <a:pPr algn="ctr"/>
            <a:r>
              <a:rPr lang="en-US" sz="36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T4 Summary: Completion</a:t>
            </a:r>
            <a:br>
              <a:rPr lang="en-CA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C4EC18-0022-B1F2-7991-8B70354DA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21" t="3898" r="5854"/>
          <a:stretch/>
        </p:blipFill>
        <p:spPr>
          <a:xfrm>
            <a:off x="992698" y="1518407"/>
            <a:ext cx="6104388" cy="3578853"/>
          </a:xfr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6F1070-ADC8-8F32-B0F8-4AD7327EA4B5}"/>
              </a:ext>
            </a:extLst>
          </p:cNvPr>
          <p:cNvSpPr txBox="1"/>
          <p:nvPr/>
        </p:nvSpPr>
        <p:spPr>
          <a:xfrm>
            <a:off x="7211116" y="1518407"/>
            <a:ext cx="4568753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 by filling in the applicable calendar year and the employer’s       15-character payroll account number (9-digit CRA business number plus RP extension)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Box 88: Total number of T4 slips filed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Box 14: Employment Income (total of amounts in box 14 on all T4 slips)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E2D25A-E1EB-F1C3-F83D-73896C9E08A8}"/>
              </a:ext>
            </a:extLst>
          </p:cNvPr>
          <p:cNvSpPr/>
          <p:nvPr/>
        </p:nvSpPr>
        <p:spPr>
          <a:xfrm>
            <a:off x="3551342" y="2145152"/>
            <a:ext cx="3285686" cy="4865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0EEE43-374A-4C7F-A5A4-6CC772D4805E}"/>
              </a:ext>
            </a:extLst>
          </p:cNvPr>
          <p:cNvSpPr/>
          <p:nvPr/>
        </p:nvSpPr>
        <p:spPr>
          <a:xfrm>
            <a:off x="1111544" y="3540521"/>
            <a:ext cx="2179740" cy="8888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EAE9F5-8F7B-BCA1-2C5B-AF05CF766C50}"/>
              </a:ext>
            </a:extLst>
          </p:cNvPr>
          <p:cNvSpPr/>
          <p:nvPr/>
        </p:nvSpPr>
        <p:spPr>
          <a:xfrm>
            <a:off x="2402049" y="1658957"/>
            <a:ext cx="889235" cy="4865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145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55D9-6142-FE74-9B7F-864D5350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007" y="576044"/>
            <a:ext cx="9479985" cy="1320800"/>
          </a:xfrm>
        </p:spPr>
        <p:txBody>
          <a:bodyPr>
            <a:normAutofit/>
          </a:bodyPr>
          <a:lstStyle/>
          <a:p>
            <a:pPr algn="ctr"/>
            <a:r>
              <a:rPr lang="en-US" sz="36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T4 Summary: Completion</a:t>
            </a:r>
            <a:br>
              <a:rPr lang="en-CA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C4EC18-0022-B1F2-7991-8B70354DA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21" t="3898" r="5854"/>
          <a:stretch/>
        </p:blipFill>
        <p:spPr>
          <a:xfrm>
            <a:off x="992698" y="1518407"/>
            <a:ext cx="6104388" cy="3578853"/>
          </a:xfr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6F1070-ADC8-8F32-B0F8-4AD7327EA4B5}"/>
              </a:ext>
            </a:extLst>
          </p:cNvPr>
          <p:cNvSpPr txBox="1"/>
          <p:nvPr/>
        </p:nvSpPr>
        <p:spPr>
          <a:xfrm>
            <a:off x="7211116" y="1518407"/>
            <a:ext cx="4568753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Box 16: Employees’ CPP Contributions (total of amounts in box 16 on all T4 slips)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Box 16A: Employees’ Second CPP Contributions (total of amounts in box 16A on all T4 slips; starting 2024)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Box 27: Employer’s CPP Contributions (should be same amount as Box 16)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Box 27A: Employer’s Second CPP Contributions (should be same amount as Box 16A; starting 2024)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7ADE44-CD89-9DD3-D31A-15CA1860700D}"/>
              </a:ext>
            </a:extLst>
          </p:cNvPr>
          <p:cNvSpPr/>
          <p:nvPr/>
        </p:nvSpPr>
        <p:spPr>
          <a:xfrm>
            <a:off x="3343015" y="3483046"/>
            <a:ext cx="2179740" cy="16142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92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55D9-6142-FE74-9B7F-864D5350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394" y="609600"/>
            <a:ext cx="9479985" cy="1320800"/>
          </a:xfrm>
        </p:spPr>
        <p:txBody>
          <a:bodyPr>
            <a:normAutofit/>
          </a:bodyPr>
          <a:lstStyle/>
          <a:p>
            <a:pPr algn="ctr"/>
            <a:r>
              <a:rPr lang="en-US" sz="36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T4 Summary: Completion</a:t>
            </a:r>
            <a:br>
              <a:rPr lang="en-CA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F1070-ADC8-8F32-B0F8-4AD7327EA4B5}"/>
              </a:ext>
            </a:extLst>
          </p:cNvPr>
          <p:cNvSpPr txBox="1"/>
          <p:nvPr/>
        </p:nvSpPr>
        <p:spPr>
          <a:xfrm>
            <a:off x="7211116" y="1518407"/>
            <a:ext cx="4568753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Box 18: Employees’ EI Premiums (total of amounts in box 18 on all T4 slips)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Box 19: Employer’s EI Premiums (should equal 1.4 times the amount in box 18)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Box 22: Income Tax Deducted (total of amounts in box 22 on all T4 slips) 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Box 80: Total Deductions Reported (sum of boxes 16 to 22)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D763B25-6877-1882-D4E5-3523CD648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92" r="4399"/>
          <a:stretch/>
        </p:blipFill>
        <p:spPr>
          <a:xfrm>
            <a:off x="704676" y="1656048"/>
            <a:ext cx="6476301" cy="3184346"/>
          </a:xfr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56C897B-66D8-973A-3DD5-F478C0EB1389}"/>
              </a:ext>
            </a:extLst>
          </p:cNvPr>
          <p:cNvSpPr/>
          <p:nvPr/>
        </p:nvSpPr>
        <p:spPr>
          <a:xfrm>
            <a:off x="3334627" y="1656049"/>
            <a:ext cx="2179740" cy="14478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27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1CA1E-4496-A3F2-51D9-19B045918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115" y="615386"/>
            <a:ext cx="9479985" cy="1313793"/>
          </a:xfrm>
        </p:spPr>
        <p:txBody>
          <a:bodyPr/>
          <a:lstStyle/>
          <a:p>
            <a:pPr algn="ctr"/>
            <a:r>
              <a:rPr lang="en-US" sz="3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Federal and Provincial Income Tax Calculation: Tax Table Method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8EFF6-FBE1-ED6F-5FD6-2C6F98088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022133"/>
            <a:ext cx="10837333" cy="4235667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en-CA" sz="2400" dirty="0"/>
              <a:t>Determine/confirm Net Taxable Income for the pay period</a:t>
            </a:r>
          </a:p>
          <a:p>
            <a:pPr>
              <a:lnSpc>
                <a:spcPct val="105000"/>
              </a:lnSpc>
            </a:pPr>
            <a:r>
              <a:rPr lang="en-CA" sz="2400" dirty="0"/>
              <a:t>Confirm exemption amounts per TD1 and TD1ON for current year</a:t>
            </a:r>
          </a:p>
          <a:p>
            <a:pPr>
              <a:lnSpc>
                <a:spcPct val="105000"/>
              </a:lnSpc>
            </a:pPr>
            <a:r>
              <a:rPr lang="en-CA" sz="2400" dirty="0"/>
              <a:t>Determine Claim Code based on TD1 and TD1ON exemption amounts</a:t>
            </a:r>
          </a:p>
          <a:p>
            <a:pPr>
              <a:lnSpc>
                <a:spcPct val="105000"/>
              </a:lnSpc>
            </a:pPr>
            <a:r>
              <a:rPr lang="en-CA" sz="2400" dirty="0"/>
              <a:t>Refer to Federal/Ontario Tax Tables for current calendar year, based on applicable payroll type (frequency)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47084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55D9-6142-FE74-9B7F-864D5350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343" y="567655"/>
            <a:ext cx="9479985" cy="1320800"/>
          </a:xfrm>
        </p:spPr>
        <p:txBody>
          <a:bodyPr>
            <a:normAutofit/>
          </a:bodyPr>
          <a:lstStyle/>
          <a:p>
            <a:pPr algn="ctr"/>
            <a:r>
              <a:rPr lang="en-US" sz="36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T4 Summary: Completion</a:t>
            </a:r>
            <a:br>
              <a:rPr lang="en-CA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F1070-ADC8-8F32-B0F8-4AD7327EA4B5}"/>
              </a:ext>
            </a:extLst>
          </p:cNvPr>
          <p:cNvSpPr txBox="1"/>
          <p:nvPr/>
        </p:nvSpPr>
        <p:spPr>
          <a:xfrm>
            <a:off x="7211116" y="1518407"/>
            <a:ext cx="4568753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Box 82: Remittances (total amount of payroll deductions and contributions remitted to CRA for your payroll account during the year; available from most recent PD7A statement)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Difference: subtract value of Box 82 from total in Box 80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Box 84: Overpayment (fill in if difference is a negative number)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Box 86: Balance Due (fill in if difference is a positive number)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D763B25-6877-1882-D4E5-3523CD648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92" r="4399"/>
          <a:stretch/>
        </p:blipFill>
        <p:spPr>
          <a:xfrm>
            <a:off x="704676" y="1656048"/>
            <a:ext cx="6476301" cy="3184346"/>
          </a:xfr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56C897B-66D8-973A-3DD5-F478C0EB1389}"/>
              </a:ext>
            </a:extLst>
          </p:cNvPr>
          <p:cNvSpPr/>
          <p:nvPr/>
        </p:nvSpPr>
        <p:spPr>
          <a:xfrm>
            <a:off x="3334627" y="3036814"/>
            <a:ext cx="2179740" cy="11912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14EDD3-0994-B9EE-FA59-FCC3D1F06936}"/>
              </a:ext>
            </a:extLst>
          </p:cNvPr>
          <p:cNvSpPr/>
          <p:nvPr/>
        </p:nvSpPr>
        <p:spPr>
          <a:xfrm>
            <a:off x="852884" y="4429387"/>
            <a:ext cx="3819784" cy="4982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2A4109-69CF-E344-31B9-D822A643AC90}"/>
              </a:ext>
            </a:extLst>
          </p:cNvPr>
          <p:cNvSpPr txBox="1"/>
          <p:nvPr/>
        </p:nvSpPr>
        <p:spPr>
          <a:xfrm>
            <a:off x="2290195" y="5436066"/>
            <a:ext cx="7189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Generally, CRA does not charge balance owing or provide                refunds on differences of $2 or less</a:t>
            </a:r>
          </a:p>
        </p:txBody>
      </p:sp>
    </p:spTree>
    <p:extLst>
      <p:ext uri="{BB962C8B-B14F-4D97-AF65-F5344CB8AC3E}">
        <p14:creationId xmlns:p14="http://schemas.microsoft.com/office/powerpoint/2010/main" val="812125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B8209-EA63-5C1C-F7FF-A7DF7B973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854" y="567655"/>
            <a:ext cx="8096250" cy="1320800"/>
          </a:xfrm>
        </p:spPr>
        <p:txBody>
          <a:bodyPr/>
          <a:lstStyle/>
          <a:p>
            <a:pPr algn="ctr"/>
            <a:r>
              <a:rPr lang="en-US" dirty="0"/>
              <a:t>Payroll Resources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2CE30-8AB6-A466-6971-CD6E5EBE5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050" y="1849821"/>
            <a:ext cx="8982075" cy="43985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CPP contribution rates, maximums and exemptions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EI premium rates and maximum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Employers' Guide Taxable Benefits and Allowances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Payroll Deductions Online Calculator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T4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lip – Information for employers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T4 Summary – Information for employers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Ontario Guide to Employment Standards Act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08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405B5-77A3-8D5C-EB49-12AC78B6B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394" y="609600"/>
            <a:ext cx="9479985" cy="1320800"/>
          </a:xfrm>
        </p:spPr>
        <p:txBody>
          <a:bodyPr/>
          <a:lstStyle/>
          <a:p>
            <a:pPr algn="ctr"/>
            <a:r>
              <a:rPr lang="en-US" dirty="0"/>
              <a:t>Federal and Provincial Income Tax Calculation: Tax Table Claim Codes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982570-1C72-A621-A7B5-1D4B694E6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297" y="1930400"/>
            <a:ext cx="8862828" cy="40541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CA57F0-563F-9D3A-C390-984B38286995}"/>
              </a:ext>
            </a:extLst>
          </p:cNvPr>
          <p:cNvSpPr txBox="1"/>
          <p:nvPr/>
        </p:nvSpPr>
        <p:spPr>
          <a:xfrm>
            <a:off x="1851418" y="6079469"/>
            <a:ext cx="808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Claim Code 1 (15,705.00) = 2024 Basic Personal Exemption (default amount)</a:t>
            </a:r>
          </a:p>
        </p:txBody>
      </p:sp>
    </p:spTree>
    <p:extLst>
      <p:ext uri="{BB962C8B-B14F-4D97-AF65-F5344CB8AC3E}">
        <p14:creationId xmlns:p14="http://schemas.microsoft.com/office/powerpoint/2010/main" val="3263495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405B5-77A3-8D5C-EB49-12AC78B6B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394" y="609600"/>
            <a:ext cx="9479985" cy="1320800"/>
          </a:xfrm>
        </p:spPr>
        <p:txBody>
          <a:bodyPr/>
          <a:lstStyle/>
          <a:p>
            <a:pPr algn="ctr"/>
            <a:r>
              <a:rPr lang="en-US" dirty="0"/>
              <a:t>Federal and Provincial Income Tax Calculation: Tax Table Claim Codes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5C9948-F11A-454E-39B5-755A20C61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711" y="1975428"/>
            <a:ext cx="8855207" cy="40008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0F8AF4-7553-BF96-A824-564D7BEC7316}"/>
              </a:ext>
            </a:extLst>
          </p:cNvPr>
          <p:cNvSpPr txBox="1"/>
          <p:nvPr/>
        </p:nvSpPr>
        <p:spPr>
          <a:xfrm>
            <a:off x="2012211" y="6055203"/>
            <a:ext cx="8012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Claim Code 1 (12,399.00) = 2024 Basic Personal Exemption (default amount)</a:t>
            </a:r>
          </a:p>
        </p:txBody>
      </p:sp>
    </p:spTree>
    <p:extLst>
      <p:ext uri="{BB962C8B-B14F-4D97-AF65-F5344CB8AC3E}">
        <p14:creationId xmlns:p14="http://schemas.microsoft.com/office/powerpoint/2010/main" val="2750405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56278-A805-6892-4030-C978FDEA6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712" y="609600"/>
            <a:ext cx="840471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Federal and Provincial Income Tax Calculation: Tax Table Method Example 1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586B7-7656-F02A-8D0E-26CA64769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392" y="2059921"/>
            <a:ext cx="10837333" cy="3880773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CA" sz="2400" dirty="0"/>
              <a:t>Payroll Frequency: Biweekly</a:t>
            </a:r>
          </a:p>
          <a:p>
            <a:pPr>
              <a:lnSpc>
                <a:spcPct val="105000"/>
              </a:lnSpc>
            </a:pPr>
            <a:r>
              <a:rPr lang="en-CA" sz="2400" dirty="0"/>
              <a:t>Biweekly Salary Rate: $2,175.00</a:t>
            </a:r>
          </a:p>
          <a:p>
            <a:pPr>
              <a:lnSpc>
                <a:spcPct val="105000"/>
              </a:lnSpc>
            </a:pPr>
            <a:r>
              <a:rPr lang="en-CA" sz="2400" dirty="0"/>
              <a:t>Taxable Benefits/Allowances: Nil</a:t>
            </a:r>
          </a:p>
          <a:p>
            <a:pPr>
              <a:lnSpc>
                <a:spcPct val="105000"/>
              </a:lnSpc>
            </a:pPr>
            <a:r>
              <a:rPr lang="en-CA" sz="2400" dirty="0"/>
              <a:t>Permitted Deductions: Nil</a:t>
            </a:r>
          </a:p>
          <a:p>
            <a:pPr>
              <a:lnSpc>
                <a:spcPct val="105000"/>
              </a:lnSpc>
            </a:pPr>
            <a:r>
              <a:rPr lang="en-CA" sz="2400" b="1" dirty="0"/>
              <a:t>Net Taxable Income: $2,175.00</a:t>
            </a:r>
          </a:p>
          <a:p>
            <a:pPr>
              <a:lnSpc>
                <a:spcPct val="105000"/>
              </a:lnSpc>
            </a:pPr>
            <a:r>
              <a:rPr lang="en-CA" sz="2400" dirty="0"/>
              <a:t>TD1 2024: Basic Exemption only $15,705.00 (=Claim Code 1)</a:t>
            </a:r>
          </a:p>
          <a:p>
            <a:pPr>
              <a:lnSpc>
                <a:spcPct val="105000"/>
              </a:lnSpc>
            </a:pPr>
            <a:r>
              <a:rPr lang="en-CA" sz="2400" dirty="0"/>
              <a:t>TD1ON 2024: Basic Exemption only $12,399.00 (=Claim Code 1)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5238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67FA2-308B-F284-ED5E-BEAE05C55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558" y="617314"/>
            <a:ext cx="9479985" cy="1948465"/>
          </a:xfrm>
        </p:spPr>
        <p:txBody>
          <a:bodyPr>
            <a:normAutofit/>
          </a:bodyPr>
          <a:lstStyle/>
          <a:p>
            <a:pPr algn="ctr"/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Federal and Provincial Income Tax Calculation: Tax Table Method Example 1</a:t>
            </a:r>
            <a:endParaRPr lang="en-CA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A5864FB-0757-9563-C622-4E8253A56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0D9571-E2AD-4AEB-641B-9893EC43A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981" y="2194476"/>
            <a:ext cx="9876376" cy="24843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D8CD07-DAB8-33C9-AAF8-423E39C6BEE4}"/>
              </a:ext>
            </a:extLst>
          </p:cNvPr>
          <p:cNvSpPr txBox="1"/>
          <p:nvPr/>
        </p:nvSpPr>
        <p:spPr>
          <a:xfrm>
            <a:off x="1371847" y="4840941"/>
            <a:ext cx="491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Federal Income Tax to be deducted = $206.55</a:t>
            </a:r>
          </a:p>
        </p:txBody>
      </p:sp>
    </p:spTree>
    <p:extLst>
      <p:ext uri="{BB962C8B-B14F-4D97-AF65-F5344CB8AC3E}">
        <p14:creationId xmlns:p14="http://schemas.microsoft.com/office/powerpoint/2010/main" val="362281842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Lirn">
      <a:dk1>
        <a:sysClr val="windowText" lastClr="000000"/>
      </a:dk1>
      <a:lt1>
        <a:sysClr val="window" lastClr="FFFFFF"/>
      </a:lt1>
      <a:dk2>
        <a:srgbClr val="314F40"/>
      </a:dk2>
      <a:lt2>
        <a:srgbClr val="ECF0F1"/>
      </a:lt2>
      <a:accent1>
        <a:srgbClr val="1BBC9B"/>
      </a:accent1>
      <a:accent2>
        <a:srgbClr val="1BBC9B"/>
      </a:accent2>
      <a:accent3>
        <a:srgbClr val="1BBC9B"/>
      </a:accent3>
      <a:accent4>
        <a:srgbClr val="000000"/>
      </a:accent4>
      <a:accent5>
        <a:srgbClr val="6B7480"/>
      </a:accent5>
      <a:accent6>
        <a:srgbClr val="0D5E4D"/>
      </a:accent6>
      <a:hlink>
        <a:srgbClr val="1BBC9B"/>
      </a:hlink>
      <a:folHlink>
        <a:srgbClr val="959CA6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367c247-6cd2-4d58-9132-a1fee5ed357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4D15EE8EE58C40A22CA5E04AFFC126" ma:contentTypeVersion="16" ma:contentTypeDescription="Create a new document." ma:contentTypeScope="" ma:versionID="2e9f93fa3d4acd6176d6e162e51aaac3">
  <xsd:schema xmlns:xsd="http://www.w3.org/2001/XMLSchema" xmlns:xs="http://www.w3.org/2001/XMLSchema" xmlns:p="http://schemas.microsoft.com/office/2006/metadata/properties" xmlns:ns3="1367c247-6cd2-4d58-9132-a1fee5ed3577" xmlns:ns4="553bb51b-ba80-4e35-bb1b-6d60d8262818" targetNamespace="http://schemas.microsoft.com/office/2006/metadata/properties" ma:root="true" ma:fieldsID="d06f72f94c0bfe720f96b0576ceedab1" ns3:_="" ns4:_="">
    <xsd:import namespace="1367c247-6cd2-4d58-9132-a1fee5ed3577"/>
    <xsd:import namespace="553bb51b-ba80-4e35-bb1b-6d60d826281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67c247-6cd2-4d58-9132-a1fee5ed35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3bb51b-ba80-4e35-bb1b-6d60d8262818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8639EB-E616-4DD4-8722-5A581709C0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44A036-B480-4A1A-B581-EB272F5C0395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553bb51b-ba80-4e35-bb1b-6d60d8262818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367c247-6cd2-4d58-9132-a1fee5ed357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C493C7E-5EF2-481C-822C-20535DE247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67c247-6cd2-4d58-9132-a1fee5ed3577"/>
    <ds:schemaRef ds:uri="553bb51b-ba80-4e35-bb1b-6d60d82628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5116</TotalTime>
  <Words>3813</Words>
  <Application>Microsoft Office PowerPoint</Application>
  <PresentationFormat>Widescreen</PresentationFormat>
  <Paragraphs>399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Trebuchet MS</vt:lpstr>
      <vt:lpstr>Wingdings 3</vt:lpstr>
      <vt:lpstr>Facet</vt:lpstr>
      <vt:lpstr>LiRN Payroll FAQs  Presented by: Stephanie Vass, Manager, Welch LLP</vt:lpstr>
      <vt:lpstr>Agenda </vt:lpstr>
      <vt:lpstr>Payroll Source Deductions: Federal and Provincial Income Tax </vt:lpstr>
      <vt:lpstr>Payroll Source Deductions: Federal and Provincial Income Tax</vt:lpstr>
      <vt:lpstr>Federal and Provincial Income Tax Calculation: Tax Table Method</vt:lpstr>
      <vt:lpstr>Federal and Provincial Income Tax Calculation: Tax Table Claim Codes</vt:lpstr>
      <vt:lpstr>Federal and Provincial Income Tax Calculation: Tax Table Claim Codes</vt:lpstr>
      <vt:lpstr>Federal and Provincial Income Tax Calculation: Tax Table Method Example 1</vt:lpstr>
      <vt:lpstr>Federal and Provincial Income Tax Calculation: Tax Table Method Example 1</vt:lpstr>
      <vt:lpstr>Federal and Provincial Income Tax Calculation: Tax Table Method Example 1 </vt:lpstr>
      <vt:lpstr>Federal and Provincial Income Tax Calculation: Tax Table Method Example 2</vt:lpstr>
      <vt:lpstr>Federal and Provincial Income Tax Calculation: Tax Table Method Example 2 </vt:lpstr>
      <vt:lpstr>Federal and Provincial Income Tax Calculation: Tax Table Method Example 2 </vt:lpstr>
      <vt:lpstr>Payroll Source Deductions: Canada Pension Plan (CPP) </vt:lpstr>
      <vt:lpstr>Canada Pension Plan (CPP): Contributors </vt:lpstr>
      <vt:lpstr>Canada Pension Plan (CPP): Rates, Maximums and Exemptions </vt:lpstr>
      <vt:lpstr>Canada Pension Plan (CPP): New CPP2 </vt:lpstr>
      <vt:lpstr>Canada Pension Plan (CPP): Calculation Example 1 </vt:lpstr>
      <vt:lpstr>Canada Pension Plan (CPP): Calculation Example 1 </vt:lpstr>
      <vt:lpstr>Canada Pension Plan (CPP): Calculation Example 2 </vt:lpstr>
      <vt:lpstr>Canada Pension Plan (CPP): Calculation Example 2 </vt:lpstr>
      <vt:lpstr>Payroll Source Deductions: Employment Insurance (EI)</vt:lpstr>
      <vt:lpstr>Payroll Source Deductions: Employment Insurance (EI)</vt:lpstr>
      <vt:lpstr>Payroll Source Deductions: Employment Insurance (EI)</vt:lpstr>
      <vt:lpstr>Employment Insurance (EI):            Calculation Example 1</vt:lpstr>
      <vt:lpstr>Employment Insurance (EI): Calculation Example 1 </vt:lpstr>
      <vt:lpstr>Employment Insurance (EI):               Calculation Example 2</vt:lpstr>
      <vt:lpstr>Employment Insurance (EI): Calculation Example 2 </vt:lpstr>
      <vt:lpstr>Payroll Deductions Online                       Calculator (PDOC)</vt:lpstr>
      <vt:lpstr>Vacation Time and Vacation Pay</vt:lpstr>
      <vt:lpstr>Vacation Time and Vacation Pay: Accruals</vt:lpstr>
      <vt:lpstr>Vacation Time: Deadline for          Taking Vacation</vt:lpstr>
      <vt:lpstr>Other Earnings Types: Retroactive Pay </vt:lpstr>
      <vt:lpstr>Retroactive Pay: Calculation Example </vt:lpstr>
      <vt:lpstr>Other Earnings Types:                                      Lump-Sum Payments</vt:lpstr>
      <vt:lpstr>Lump-Sum Payments: Bonus Method Calculation Example</vt:lpstr>
      <vt:lpstr>Lump-Sum Payments: Bonus Method Calculation Example</vt:lpstr>
      <vt:lpstr>T4 Slips </vt:lpstr>
      <vt:lpstr>T4 Slips: Completion </vt:lpstr>
      <vt:lpstr>T4 Slips: Completion </vt:lpstr>
      <vt:lpstr>T4 Slips: Completion </vt:lpstr>
      <vt:lpstr>T4 Slips: Completion </vt:lpstr>
      <vt:lpstr>T4 Slips: Completion </vt:lpstr>
      <vt:lpstr>T4 Slips: Completion </vt:lpstr>
      <vt:lpstr>T4 Slips: Completion </vt:lpstr>
      <vt:lpstr>T4 Summary </vt:lpstr>
      <vt:lpstr>T4 Summary: Completion </vt:lpstr>
      <vt:lpstr>T4 Summary: Completion </vt:lpstr>
      <vt:lpstr>T4 Summary: Completion </vt:lpstr>
      <vt:lpstr>T4 Summary: Completion </vt:lpstr>
      <vt:lpstr>Payroll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LiRN Webinar</dc:title>
  <dc:creator>Tania Sangha</dc:creator>
  <cp:lastModifiedBy>Jacquie Fex</cp:lastModifiedBy>
  <cp:revision>67</cp:revision>
  <dcterms:created xsi:type="dcterms:W3CDTF">2023-11-09T01:30:36Z</dcterms:created>
  <dcterms:modified xsi:type="dcterms:W3CDTF">2024-01-23T13:55:02Z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0x010100C74D15EE8EE58C40A22CA5E04AFFC126</vt:lpwstr>
  </property>
</Properties>
</file>