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18288000" cy="10287000"/>
  <p:notesSz cx="6881813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Semi-Bold Bold" panose="020B0604020202020204" charset="0"/>
      <p:regular r:id="rId20"/>
    </p:embeddedFont>
    <p:embeddedFont>
      <p:font typeface="Montserrat Bold" panose="020B0604020202020204" charset="0"/>
      <p:regular r:id="rId21"/>
    </p:embeddedFont>
    <p:embeddedFont>
      <p:font typeface="League Spartan" panose="020B0604020202020204" charset="0"/>
      <p:regular r:id="rId22"/>
    </p:embeddedFont>
    <p:embeddedFont>
      <p:font typeface="Montserra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58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01E61B8-9FDD-4F63-BBDB-C4D92839605F}" type="datetimeFigureOut">
              <a:rPr lang="en-CA" smtClean="0"/>
              <a:t>2023-03-18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E8C04B3-E468-4257-B6C8-474EB4B260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14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D366-952F-4ED9-B290-FCA4F2A321DC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04FA-7169-4C07-B522-34AE8DFB52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6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17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08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4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9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9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19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63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55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61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05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76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04FA-7169-4C07-B522-34AE8DFB528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0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353800" y="-28616"/>
            <a:ext cx="6209186" cy="10315616"/>
            <a:chOff x="0" y="0"/>
            <a:chExt cx="3581400" cy="5949950"/>
          </a:xfrm>
        </p:grpSpPr>
        <p:sp>
          <p:nvSpPr>
            <p:cNvPr id="3" name="Freeform 3"/>
            <p:cNvSpPr/>
            <p:nvPr/>
          </p:nvSpPr>
          <p:spPr>
            <a:xfrm>
              <a:off x="15240" y="16510"/>
              <a:ext cx="3549650" cy="5918200"/>
            </a:xfrm>
            <a:custGeom>
              <a:avLst/>
              <a:gdLst/>
              <a:ahLst/>
              <a:cxnLst/>
              <a:rect l="l" t="t" r="r" b="b"/>
              <a:pathLst>
                <a:path w="3549650" h="5918200">
                  <a:moveTo>
                    <a:pt x="2214880" y="0"/>
                  </a:moveTo>
                  <a:lnTo>
                    <a:pt x="0" y="0"/>
                  </a:lnTo>
                  <a:lnTo>
                    <a:pt x="0" y="1394460"/>
                  </a:lnTo>
                  <a:lnTo>
                    <a:pt x="0" y="4522470"/>
                  </a:lnTo>
                  <a:lnTo>
                    <a:pt x="0" y="4583430"/>
                  </a:lnTo>
                  <a:lnTo>
                    <a:pt x="1334770" y="5918200"/>
                  </a:lnTo>
                  <a:lnTo>
                    <a:pt x="3549650" y="5918200"/>
                  </a:lnTo>
                  <a:lnTo>
                    <a:pt x="3549650" y="4522470"/>
                  </a:lnTo>
                  <a:lnTo>
                    <a:pt x="3549650" y="1394460"/>
                  </a:lnTo>
                  <a:lnTo>
                    <a:pt x="3549650" y="1333500"/>
                  </a:lnTo>
                  <a:lnTo>
                    <a:pt x="2214880" y="0"/>
                  </a:lnTo>
                  <a:close/>
                </a:path>
              </a:pathLst>
            </a:custGeom>
            <a:blipFill>
              <a:blip r:embed="rId3"/>
              <a:stretch>
                <a:fillRect l="-121373" r="-2896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581400" cy="5949950"/>
            </a:xfrm>
            <a:custGeom>
              <a:avLst/>
              <a:gdLst/>
              <a:ahLst/>
              <a:cxnLst/>
              <a:rect l="l" t="t" r="r" b="b"/>
              <a:pathLst>
                <a:path w="3581400" h="5949950">
                  <a:moveTo>
                    <a:pt x="3581400" y="5949950"/>
                  </a:moveTo>
                  <a:lnTo>
                    <a:pt x="1343660" y="5949950"/>
                  </a:lnTo>
                  <a:lnTo>
                    <a:pt x="0" y="4606290"/>
                  </a:lnTo>
                  <a:lnTo>
                    <a:pt x="0" y="0"/>
                  </a:lnTo>
                  <a:lnTo>
                    <a:pt x="2236470" y="0"/>
                  </a:lnTo>
                  <a:lnTo>
                    <a:pt x="3581400" y="1343660"/>
                  </a:lnTo>
                  <a:lnTo>
                    <a:pt x="3581400" y="5949950"/>
                  </a:lnTo>
                  <a:close/>
                  <a:moveTo>
                    <a:pt x="1356360" y="5918200"/>
                  </a:moveTo>
                  <a:lnTo>
                    <a:pt x="3548380" y="5918200"/>
                  </a:lnTo>
                  <a:lnTo>
                    <a:pt x="3548380" y="1356360"/>
                  </a:lnTo>
                  <a:lnTo>
                    <a:pt x="2223770" y="31750"/>
                  </a:lnTo>
                  <a:lnTo>
                    <a:pt x="31750" y="31750"/>
                  </a:lnTo>
                  <a:lnTo>
                    <a:pt x="31750" y="4593590"/>
                  </a:lnTo>
                  <a:lnTo>
                    <a:pt x="1356360" y="5918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40227" y="876179"/>
            <a:ext cx="2245248" cy="22794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1922" y="5380153"/>
            <a:ext cx="9321858" cy="323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14"/>
              </a:lnSpc>
            </a:pPr>
            <a:r>
              <a:rPr lang="en-US" sz="11468" dirty="0">
                <a:solidFill>
                  <a:srgbClr val="38B6FF"/>
                </a:solidFill>
                <a:latin typeface="League Spartan"/>
              </a:rPr>
              <a:t>We are</a:t>
            </a:r>
          </a:p>
          <a:p>
            <a:pPr algn="ctr">
              <a:lnSpc>
                <a:spcPts val="12614"/>
              </a:lnSpc>
            </a:pPr>
            <a:r>
              <a:rPr lang="en-US" sz="11468" dirty="0">
                <a:solidFill>
                  <a:srgbClr val="38B6FF"/>
                </a:solidFill>
                <a:latin typeface="League Spartan"/>
              </a:rPr>
              <a:t>Pod </a:t>
            </a:r>
            <a:r>
              <a:rPr lang="en-US" sz="11468" dirty="0" smtClean="0">
                <a:solidFill>
                  <a:srgbClr val="38B6FF"/>
                </a:solidFill>
                <a:latin typeface="League Spartan"/>
              </a:rPr>
              <a:t>People</a:t>
            </a:r>
            <a:endParaRPr lang="en-US" sz="11468" dirty="0">
              <a:solidFill>
                <a:srgbClr val="38B6FF"/>
              </a:solidFill>
              <a:latin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9811" y="3784268"/>
            <a:ext cx="9806080" cy="90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7"/>
              </a:lnSpc>
            </a:pPr>
            <a:r>
              <a:rPr lang="en-US" sz="6325">
                <a:solidFill>
                  <a:srgbClr val="000000"/>
                </a:solidFill>
                <a:latin typeface="League Spartan"/>
              </a:rPr>
              <a:t>Peel Law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2" name="Parallelogram 11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15702" y="565193"/>
            <a:ext cx="5733039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>
                <a:solidFill>
                  <a:srgbClr val="000000"/>
                </a:solidFill>
                <a:latin typeface="League Spartan"/>
              </a:rPr>
              <a:t>What’s Next?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1370" y="2568745"/>
            <a:ext cx="5809471" cy="81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Wayfinding </a:t>
            </a:r>
            <a:r>
              <a:rPr lang="en-US" sz="3482" dirty="0" smtClean="0">
                <a:solidFill>
                  <a:srgbClr val="000000"/>
                </a:solidFill>
                <a:latin typeface="Montserrat Bold"/>
              </a:rPr>
              <a:t>work</a:t>
            </a:r>
            <a:endParaRPr lang="en-US" sz="3482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14" name="Picture 2" descr="Library Signage and Wayfinding Design: Communicating Effectively with Your  Us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974978"/>
            <a:ext cx="6624000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2" name="Parallelogram 11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760983"/>
            <a:ext cx="5456345" cy="5076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1493" y="2864020"/>
            <a:ext cx="4373678" cy="69738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76479" y="181111"/>
            <a:ext cx="3867883" cy="38568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76479" y="4318291"/>
            <a:ext cx="3867883" cy="56070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15702" y="565193"/>
            <a:ext cx="5733039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>
                <a:solidFill>
                  <a:srgbClr val="000000"/>
                </a:solidFill>
                <a:latin typeface="League Spartan"/>
              </a:rPr>
              <a:t>What’s Next?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1370" y="2568745"/>
            <a:ext cx="5809471" cy="81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 dirty="0" smtClean="0">
                <a:solidFill>
                  <a:srgbClr val="000000"/>
                </a:solidFill>
                <a:latin typeface="Montserrat Bold"/>
              </a:rPr>
              <a:t>Pod </a:t>
            </a:r>
            <a:r>
              <a:rPr lang="en-US" sz="3482" dirty="0">
                <a:solidFill>
                  <a:srgbClr val="000000"/>
                </a:solidFill>
                <a:latin typeface="Montserrat Bold"/>
              </a:rPr>
              <a:t>People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3071" y="2554817"/>
            <a:ext cx="9321858" cy="163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14"/>
              </a:lnSpc>
            </a:pPr>
            <a:r>
              <a:rPr lang="en-US" sz="11468">
                <a:solidFill>
                  <a:srgbClr val="000000"/>
                </a:solidFill>
                <a:latin typeface="League Spartan"/>
              </a:rPr>
              <a:t>Questions?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32161" y="4457700"/>
            <a:ext cx="9023677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3482" dirty="0">
                <a:solidFill>
                  <a:srgbClr val="38B6FF"/>
                </a:solidFill>
                <a:latin typeface="Montserrat Semi-Bold Bold"/>
              </a:rPr>
              <a:t>Please feel free to email me any time!</a:t>
            </a:r>
          </a:p>
          <a:p>
            <a:pPr algn="ctr">
              <a:lnSpc>
                <a:spcPts val="7277"/>
              </a:lnSpc>
            </a:pPr>
            <a:r>
              <a:rPr lang="en-US" sz="3482" dirty="0">
                <a:solidFill>
                  <a:srgbClr val="38B6FF"/>
                </a:solidFill>
                <a:latin typeface="Montserrat Semi-Bold Bold"/>
              </a:rPr>
              <a:t>Jo-Ann </a:t>
            </a:r>
            <a:r>
              <a:rPr lang="en-US" sz="3482" dirty="0" err="1">
                <a:solidFill>
                  <a:srgbClr val="38B6FF"/>
                </a:solidFill>
                <a:latin typeface="Montserrat Semi-Bold Bold"/>
              </a:rPr>
              <a:t>McQuillan</a:t>
            </a:r>
            <a:endParaRPr lang="en-US" sz="3482" dirty="0">
              <a:solidFill>
                <a:srgbClr val="38B6FF"/>
              </a:solidFill>
              <a:latin typeface="Montserrat Semi-Bold Bold"/>
            </a:endParaRPr>
          </a:p>
          <a:p>
            <a:pPr algn="ctr">
              <a:lnSpc>
                <a:spcPts val="7277"/>
              </a:lnSpc>
            </a:pPr>
            <a:r>
              <a:rPr lang="en-US" sz="3482" dirty="0">
                <a:solidFill>
                  <a:srgbClr val="38B6FF"/>
                </a:solidFill>
                <a:latin typeface="Montserrat Semi-Bold Bold"/>
              </a:rPr>
              <a:t>eo@plalawyers.ca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3" name="Parallelogram 12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7391" y="2894745"/>
            <a:ext cx="17037993" cy="56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We have a large lounge and library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We have a lot of out of town lawyers, especially criminal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We have no private spaces, </a:t>
            </a:r>
            <a:r>
              <a:rPr lang="en-US" sz="3200" dirty="0" smtClean="0">
                <a:solidFill>
                  <a:srgbClr val="000000"/>
                </a:solidFill>
                <a:latin typeface="Montserrat Bold"/>
              </a:rPr>
              <a:t>conference, </a:t>
            </a:r>
            <a:r>
              <a:rPr lang="en-US" sz="3200" dirty="0">
                <a:solidFill>
                  <a:srgbClr val="000000"/>
                </a:solidFill>
                <a:latin typeface="Montserrat Bold"/>
              </a:rPr>
              <a:t>or breakout rooms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There are frequently loud, indiscreet calls happening in high traffic areas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Some lawyers meet with their clients virtually in our space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ontserrat Bold"/>
              </a:rPr>
              <a:t>Some lawyers make virtual court appearances in our space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752600" y="566105"/>
            <a:ext cx="876300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 smtClean="0">
                <a:solidFill>
                  <a:srgbClr val="000000"/>
                </a:solidFill>
                <a:latin typeface="League Spartan"/>
              </a:rPr>
              <a:t>Quick Background</a:t>
            </a:r>
            <a:endParaRPr lang="en-US" sz="6215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3" name="Parallelogram 12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89128"/>
            <a:ext cx="13727862" cy="636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We considered every booth we could find.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Our criteria included the following: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Soundproof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Affordable (cheap)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Canadian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Quick delivery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Easy installation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48001" y="4417268"/>
            <a:ext cx="4196300" cy="4196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91842" y="565193"/>
            <a:ext cx="6580758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>
                <a:solidFill>
                  <a:srgbClr val="000000"/>
                </a:solidFill>
                <a:latin typeface="League Spartan"/>
              </a:rPr>
              <a:t>Booth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6" name="Parallelogram 15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89128"/>
            <a:ext cx="13727862" cy="729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Kube versus Mutebox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Kube was less than half the price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It was manufactured locally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It would be ready in 4 weeks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It required no special electrical installation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It had built-in air circulation</a:t>
            </a:r>
          </a:p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>
                <a:solidFill>
                  <a:srgbClr val="000000"/>
                </a:solidFill>
                <a:latin typeface="Montserrat Bold"/>
              </a:rPr>
              <a:t>It was plug and play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endParaRPr lang="en-US" sz="3482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34862" y="218942"/>
            <a:ext cx="2721699" cy="51056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1138" t="21608" r="19643" b="7281"/>
          <a:stretch>
            <a:fillRect/>
          </a:stretch>
        </p:blipFill>
        <p:spPr>
          <a:xfrm>
            <a:off x="15350851" y="4522399"/>
            <a:ext cx="2629260" cy="473590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844354" y="4723485"/>
            <a:ext cx="3086100" cy="840034"/>
            <a:chOff x="-50175" y="-23812"/>
            <a:chExt cx="812800" cy="2212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6826" cy="173619"/>
            </a:xfrm>
            <a:custGeom>
              <a:avLst/>
              <a:gdLst/>
              <a:ahLst/>
              <a:cxnLst/>
              <a:rect l="l" t="t" r="r" b="b"/>
              <a:pathLst>
                <a:path w="716826" h="173619">
                  <a:moveTo>
                    <a:pt x="0" y="0"/>
                  </a:moveTo>
                  <a:lnTo>
                    <a:pt x="716826" y="0"/>
                  </a:lnTo>
                  <a:lnTo>
                    <a:pt x="716826" y="173619"/>
                  </a:lnTo>
                  <a:lnTo>
                    <a:pt x="0" y="173619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50175" y="-23812"/>
              <a:ext cx="812800" cy="221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 err="1">
                  <a:solidFill>
                    <a:srgbClr val="000000"/>
                  </a:solidFill>
                  <a:latin typeface="League Spartan"/>
                </a:rPr>
                <a:t>Kube</a:t>
              </a:r>
              <a:endParaRPr lang="en-US" sz="2399" dirty="0">
                <a:solidFill>
                  <a:srgbClr val="000000"/>
                </a:solidFill>
                <a:latin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73316" y="565193"/>
            <a:ext cx="5617811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>
                <a:solidFill>
                  <a:srgbClr val="000000"/>
                </a:solidFill>
                <a:latin typeface="League Spartan"/>
              </a:rPr>
              <a:t>Our Finalists!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350851" y="9258300"/>
            <a:ext cx="2674011" cy="659208"/>
          </a:xfrm>
          <a:custGeom>
            <a:avLst/>
            <a:gdLst/>
            <a:ahLst/>
            <a:cxnLst/>
            <a:rect l="l" t="t" r="r" b="b"/>
            <a:pathLst>
              <a:path w="704266" h="173619">
                <a:moveTo>
                  <a:pt x="0" y="0"/>
                </a:moveTo>
                <a:lnTo>
                  <a:pt x="704266" y="0"/>
                </a:lnTo>
                <a:lnTo>
                  <a:pt x="704266" y="173619"/>
                </a:lnTo>
                <a:lnTo>
                  <a:pt x="0" y="173619"/>
                </a:lnTo>
                <a:close/>
              </a:path>
            </a:pathLst>
          </a:custGeom>
          <a:solidFill>
            <a:srgbClr val="38B6FF"/>
          </a:solidFill>
        </p:spPr>
      </p:sp>
      <p:sp>
        <p:nvSpPr>
          <p:cNvPr id="18" name="TextBox 10"/>
          <p:cNvSpPr txBox="1"/>
          <p:nvPr/>
        </p:nvSpPr>
        <p:spPr>
          <a:xfrm>
            <a:off x="15144806" y="9167887"/>
            <a:ext cx="3086100" cy="8400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r>
              <a:rPr lang="en-US" sz="2399" dirty="0" err="1" smtClean="0">
                <a:solidFill>
                  <a:srgbClr val="000000"/>
                </a:solidFill>
                <a:latin typeface="League Spartan"/>
              </a:rPr>
              <a:t>Mutebox</a:t>
            </a:r>
            <a:endParaRPr lang="en-US" sz="2399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2" name="Parallelogram 11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2128058" y="2861559"/>
            <a:ext cx="14031884" cy="6682884"/>
            <a:chOff x="0" y="0"/>
            <a:chExt cx="18709178" cy="89105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5937" b="6634"/>
            <a:stretch>
              <a:fillRect/>
            </a:stretch>
          </p:blipFill>
          <p:spPr>
            <a:xfrm>
              <a:off x="0" y="0"/>
              <a:ext cx="4582045" cy="891051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6149" b="6149"/>
            <a:stretch>
              <a:fillRect/>
            </a:stretch>
          </p:blipFill>
          <p:spPr>
            <a:xfrm>
              <a:off x="4709045" y="0"/>
              <a:ext cx="4582045" cy="891051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6286" b="6286"/>
            <a:stretch>
              <a:fillRect/>
            </a:stretch>
          </p:blipFill>
          <p:spPr>
            <a:xfrm>
              <a:off x="9418089" y="0"/>
              <a:ext cx="4582045" cy="891051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t="6149" b="6149"/>
            <a:stretch>
              <a:fillRect/>
            </a:stretch>
          </p:blipFill>
          <p:spPr>
            <a:xfrm>
              <a:off x="14127134" y="0"/>
              <a:ext cx="4582045" cy="8910513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3179323" y="565193"/>
            <a:ext cx="5050277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>
                <a:solidFill>
                  <a:srgbClr val="000000"/>
                </a:solidFill>
                <a:latin typeface="League Spartan"/>
              </a:rPr>
              <a:t>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9" name="Parallelogram 8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0868" r="9499" b="26886"/>
          <a:stretch>
            <a:fillRect/>
          </a:stretch>
        </p:blipFill>
        <p:spPr>
          <a:xfrm>
            <a:off x="3821867" y="2772805"/>
            <a:ext cx="4424519" cy="6737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5715" t="11440" r="12701" b="29746"/>
          <a:stretch>
            <a:fillRect/>
          </a:stretch>
        </p:blipFill>
        <p:spPr>
          <a:xfrm>
            <a:off x="10256721" y="2772805"/>
            <a:ext cx="4209412" cy="67376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06642" y="566105"/>
            <a:ext cx="790103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 smtClean="0">
                <a:solidFill>
                  <a:srgbClr val="000000"/>
                </a:solidFill>
                <a:latin typeface="League Spartan"/>
              </a:rPr>
              <a:t>How to use </a:t>
            </a:r>
            <a:r>
              <a:rPr lang="en-US" sz="6215" dirty="0" err="1" smtClean="0">
                <a:solidFill>
                  <a:srgbClr val="000000"/>
                </a:solidFill>
                <a:latin typeface="League Spartan"/>
              </a:rPr>
              <a:t>Kube</a:t>
            </a:r>
            <a:r>
              <a:rPr lang="en-US" sz="6215" dirty="0" smtClean="0">
                <a:solidFill>
                  <a:srgbClr val="000000"/>
                </a:solidFill>
                <a:latin typeface="League Spartan"/>
              </a:rPr>
              <a:t> </a:t>
            </a:r>
            <a:endParaRPr lang="en-US" sz="6215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25" name="Parallelogram 24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6862" b="17156"/>
          <a:stretch>
            <a:fillRect/>
          </a:stretch>
        </p:blipFill>
        <p:spPr>
          <a:xfrm>
            <a:off x="1028700" y="2399242"/>
            <a:ext cx="4431869" cy="74651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23733"/>
          <a:stretch>
            <a:fillRect/>
          </a:stretch>
        </p:blipFill>
        <p:spPr>
          <a:xfrm>
            <a:off x="12856484" y="2399242"/>
            <a:ext cx="4402816" cy="746512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37188" y="4679799"/>
            <a:ext cx="4108572" cy="463701"/>
            <a:chOff x="0" y="0"/>
            <a:chExt cx="5130783" cy="5790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30783" cy="579069"/>
            </a:xfrm>
            <a:custGeom>
              <a:avLst/>
              <a:gdLst/>
              <a:ahLst/>
              <a:cxnLst/>
              <a:rect l="l" t="t" r="r" b="b"/>
              <a:pathLst>
                <a:path w="5130783" h="579069">
                  <a:moveTo>
                    <a:pt x="0" y="28953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5130783" y="203200"/>
                  </a:lnTo>
                  <a:lnTo>
                    <a:pt x="5130783" y="375869"/>
                  </a:lnTo>
                  <a:lnTo>
                    <a:pt x="406400" y="375869"/>
                  </a:lnTo>
                  <a:lnTo>
                    <a:pt x="406400" y="579069"/>
                  </a:lnTo>
                  <a:lnTo>
                    <a:pt x="0" y="2895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22611" y="565193"/>
            <a:ext cx="883578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>
                <a:solidFill>
                  <a:srgbClr val="000000"/>
                </a:solidFill>
                <a:latin typeface="League Spartan"/>
              </a:rPr>
              <a:t>Booth Enhancements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50869" y="3726705"/>
            <a:ext cx="289489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Branding on rear glass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337188" y="7313424"/>
            <a:ext cx="4230846" cy="463701"/>
            <a:chOff x="0" y="0"/>
            <a:chExt cx="5283479" cy="5790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83479" cy="579069"/>
            </a:xfrm>
            <a:custGeom>
              <a:avLst/>
              <a:gdLst/>
              <a:ahLst/>
              <a:cxnLst/>
              <a:rect l="l" t="t" r="r" b="b"/>
              <a:pathLst>
                <a:path w="5283479" h="579069">
                  <a:moveTo>
                    <a:pt x="0" y="28953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5283479" y="203200"/>
                  </a:lnTo>
                  <a:lnTo>
                    <a:pt x="5283479" y="375869"/>
                  </a:lnTo>
                  <a:lnTo>
                    <a:pt x="406400" y="375869"/>
                  </a:lnTo>
                  <a:lnTo>
                    <a:pt x="406400" y="579069"/>
                  </a:lnTo>
                  <a:lnTo>
                    <a:pt x="0" y="2895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428595" y="6265674"/>
            <a:ext cx="313943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Comfy adjustable stool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0208536" y="9258300"/>
            <a:ext cx="3646785" cy="463701"/>
            <a:chOff x="0" y="0"/>
            <a:chExt cx="4554104" cy="5790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54104" cy="579069"/>
            </a:xfrm>
            <a:custGeom>
              <a:avLst/>
              <a:gdLst/>
              <a:ahLst/>
              <a:cxnLst/>
              <a:rect l="l" t="t" r="r" b="b"/>
              <a:pathLst>
                <a:path w="4554104" h="579069">
                  <a:moveTo>
                    <a:pt x="0" y="28953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554104" y="203200"/>
                  </a:lnTo>
                  <a:lnTo>
                    <a:pt x="4554104" y="375869"/>
                  </a:lnTo>
                  <a:lnTo>
                    <a:pt x="406400" y="375869"/>
                  </a:lnTo>
                  <a:lnTo>
                    <a:pt x="406400" y="579069"/>
                  </a:lnTo>
                  <a:lnTo>
                    <a:pt x="0" y="2895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37913" y="8210550"/>
            <a:ext cx="243310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Cautionary wording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9520313" y="6270796"/>
            <a:ext cx="3868304" cy="463701"/>
            <a:chOff x="0" y="0"/>
            <a:chExt cx="4830737" cy="5790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0737" cy="579069"/>
            </a:xfrm>
            <a:custGeom>
              <a:avLst/>
              <a:gdLst/>
              <a:ahLst/>
              <a:cxnLst/>
              <a:rect l="l" t="t" r="r" b="b"/>
              <a:pathLst>
                <a:path w="4830737" h="579069">
                  <a:moveTo>
                    <a:pt x="0" y="28953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830737" y="203200"/>
                  </a:lnTo>
                  <a:lnTo>
                    <a:pt x="4830737" y="375869"/>
                  </a:lnTo>
                  <a:lnTo>
                    <a:pt x="406400" y="375869"/>
                  </a:lnTo>
                  <a:lnTo>
                    <a:pt x="406400" y="579069"/>
                  </a:lnTo>
                  <a:lnTo>
                    <a:pt x="0" y="2895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520313" y="5200491"/>
            <a:ext cx="312132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Frosted vinyl to obscure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2547" y="4355332"/>
            <a:ext cx="5722003" cy="3807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39634" y="3394366"/>
            <a:ext cx="3885761" cy="58231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23013" r="9634"/>
          <a:stretch>
            <a:fillRect/>
          </a:stretch>
        </p:blipFill>
        <p:spPr>
          <a:xfrm>
            <a:off x="12111220" y="4355332"/>
            <a:ext cx="5444233" cy="53939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11370" y="565193"/>
            <a:ext cx="947563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>
                <a:solidFill>
                  <a:srgbClr val="000000"/>
                </a:solidFill>
                <a:latin typeface="League Spartan"/>
              </a:rPr>
              <a:t>Soft Launch – Part 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1370" y="2568745"/>
            <a:ext cx="612283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Judges and influencers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034861" cy="2247900"/>
            <a:chOff x="0" y="0"/>
            <a:chExt cx="13335000" cy="2247900"/>
          </a:xfrm>
        </p:grpSpPr>
        <p:sp>
          <p:nvSpPr>
            <p:cNvPr id="9" name="Parallelogram 8"/>
            <p:cNvSpPr/>
            <p:nvPr/>
          </p:nvSpPr>
          <p:spPr>
            <a:xfrm>
              <a:off x="990600" y="4970"/>
              <a:ext cx="12344400" cy="2242930"/>
            </a:xfrm>
            <a:prstGeom prst="parallelogram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2895600" cy="2247900"/>
            </a:xfrm>
            <a:prstGeom prst="rect">
              <a:avLst/>
            </a:prstGeom>
            <a:solidFill>
              <a:srgbClr val="38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5716" y="2568745"/>
            <a:ext cx="10398484" cy="6553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1779" lvl="1" indent="-375889">
              <a:lnSpc>
                <a:spcPts val="7277"/>
              </a:lnSpc>
              <a:buFont typeface="Arial"/>
              <a:buChar char="•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Communications to raise initial awareness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Email to members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Social Media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Website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Peel Briefs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Signage</a:t>
            </a:r>
          </a:p>
          <a:p>
            <a:pPr marL="1503558" lvl="2" indent="-501186">
              <a:lnSpc>
                <a:spcPts val="7277"/>
              </a:lnSpc>
              <a:buFont typeface="Arial"/>
              <a:buChar char="⚬"/>
            </a:pPr>
            <a:r>
              <a:rPr lang="en-US" sz="3482" dirty="0">
                <a:solidFill>
                  <a:srgbClr val="000000"/>
                </a:solidFill>
                <a:latin typeface="Montserrat Bold"/>
              </a:rPr>
              <a:t>Brand ambassador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1100" y="565193"/>
            <a:ext cx="951589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1"/>
              </a:lnSpc>
            </a:pPr>
            <a:r>
              <a:rPr lang="en-US" sz="6215" dirty="0">
                <a:solidFill>
                  <a:srgbClr val="000000"/>
                </a:solidFill>
                <a:latin typeface="League Spartan"/>
              </a:rPr>
              <a:t>Soft Launch – Part Two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53800" y="2476500"/>
            <a:ext cx="637430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225</Words>
  <Application>Microsoft Office PowerPoint</Application>
  <PresentationFormat>Custom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Montserrat Semi-Bold Bold</vt:lpstr>
      <vt:lpstr>Montserrat Bold</vt:lpstr>
      <vt:lpstr>League Spartan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 People Presentation</dc:title>
  <dc:creator>Melissa</dc:creator>
  <cp:lastModifiedBy>Melissa</cp:lastModifiedBy>
  <cp:revision>8</cp:revision>
  <cp:lastPrinted>2023-03-21T12:34:45Z</cp:lastPrinted>
  <dcterms:created xsi:type="dcterms:W3CDTF">2006-08-16T00:00:00Z</dcterms:created>
  <dcterms:modified xsi:type="dcterms:W3CDTF">2023-03-21T12:52:01Z</dcterms:modified>
  <dc:identifier>DAFddvNOGx8</dc:identifier>
</cp:coreProperties>
</file>