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5"/>
  </p:notesMasterIdLst>
  <p:sldIdLst>
    <p:sldId id="268" r:id="rId6"/>
    <p:sldId id="258" r:id="rId7"/>
    <p:sldId id="269" r:id="rId8"/>
    <p:sldId id="267" r:id="rId9"/>
    <p:sldId id="266" r:id="rId10"/>
    <p:sldId id="259" r:id="rId11"/>
    <p:sldId id="263" r:id="rId12"/>
    <p:sldId id="264" r:id="rId13"/>
    <p:sldId id="265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lacial Indifference" panose="020B0604020202020204" charset="0"/>
      <p:regular r:id="rId20"/>
    </p:embeddedFont>
    <p:embeddedFont>
      <p:font typeface="League Spartan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2F104-1809-43B3-A826-A819F8EE93E9}" type="datetimeFigureOut">
              <a:rPr lang="en-CA" smtClean="0"/>
              <a:t>2023-03-21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40F67-FD82-43DF-BA56-2A338F1ACA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53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dirty="0">
                <a:solidFill>
                  <a:srgbClr val="000000"/>
                </a:solidFill>
                <a:effectLst/>
                <a:latin typeface="inherit"/>
              </a:rPr>
              <a:t>Marie &amp; Zoe (The very light coloured Golden) Suzanne &amp; Ripley (what kind??), Sam (Cav) and Fergus (Cav) Nancy &amp; Gambit (Golden) BJ and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inherit"/>
              </a:rPr>
              <a:t>KaBoom</a:t>
            </a:r>
            <a:r>
              <a:rPr lang="en-CA" b="0" i="0" dirty="0">
                <a:solidFill>
                  <a:srgbClr val="000000"/>
                </a:solidFill>
                <a:effectLst/>
                <a:latin typeface="inherit"/>
              </a:rPr>
              <a:t> (Greyhound)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40F67-FD82-43DF-BA56-2A338F1ACAF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30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dirty="0">
                <a:solidFill>
                  <a:srgbClr val="000000"/>
                </a:solidFill>
                <a:effectLst/>
                <a:latin typeface="inherit"/>
              </a:rPr>
              <a:t>Marie &amp; Zoe (The very light coloured Golden) Suzanne &amp; Ripley (what kind??), Sam (Cav) and Fergus (Cav) Nancy &amp; Gambit (Golden) BJ and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inherit"/>
              </a:rPr>
              <a:t>KaBoom</a:t>
            </a:r>
            <a:r>
              <a:rPr lang="en-CA" b="0" i="0" dirty="0">
                <a:solidFill>
                  <a:srgbClr val="000000"/>
                </a:solidFill>
                <a:effectLst/>
                <a:latin typeface="inherit"/>
              </a:rPr>
              <a:t> (Greyhound)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40F67-FD82-43DF-BA56-2A338F1ACAF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014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poc.ca/team-leaders/" TargetMode="External"/><Relationship Id="rId4" Type="http://schemas.openxmlformats.org/officeDocument/2006/relationships/hyperlink" Target="https://tpoc.c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291B2FB-EDCE-473B-0A87-C18ECB13569F}"/>
              </a:ext>
            </a:extLst>
          </p:cNvPr>
          <p:cNvSpPr txBox="1"/>
          <p:nvPr/>
        </p:nvSpPr>
        <p:spPr>
          <a:xfrm>
            <a:off x="3405974" y="2705100"/>
            <a:ext cx="11476051" cy="194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5400" dirty="0">
                <a:solidFill>
                  <a:srgbClr val="342D47"/>
                </a:solidFill>
                <a:latin typeface="League Spartan"/>
              </a:rPr>
              <a:t>Take a Paws </a:t>
            </a:r>
          </a:p>
          <a:p>
            <a:pPr>
              <a:lnSpc>
                <a:spcPts val="5040"/>
              </a:lnSpc>
            </a:pPr>
            <a:endParaRPr lang="en-US" sz="4800" dirty="0">
              <a:solidFill>
                <a:srgbClr val="342D47"/>
              </a:solidFill>
              <a:latin typeface="League Spartan"/>
            </a:endParaRPr>
          </a:p>
          <a:p>
            <a:pPr algn="ctr">
              <a:lnSpc>
                <a:spcPts val="5040"/>
              </a:lnSpc>
            </a:pPr>
            <a:r>
              <a:rPr lang="en-US" sz="4000" dirty="0">
                <a:solidFill>
                  <a:srgbClr val="342D47"/>
                </a:solidFill>
                <a:latin typeface="League Spartan"/>
              </a:rPr>
              <a:t>Therapy Dog Sessions at the CCLA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2E3FE-28D2-8C5D-BBF9-7FD7E42CB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95901" y="-255723"/>
            <a:ext cx="7750294" cy="308602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5BDDF42-4839-5A30-33C9-3F67501BC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765419" y="7715287"/>
            <a:ext cx="7750294" cy="30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5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65419" y="7715287"/>
            <a:ext cx="7750294" cy="30860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19175"/>
            <a:ext cx="1147605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342D47"/>
                </a:solidFill>
                <a:latin typeface="League Spartan"/>
              </a:rPr>
              <a:t>Background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32012" y="1866900"/>
            <a:ext cx="14588988" cy="4257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72523"/>
                </a:solidFill>
                <a:latin typeface="Glacial Indifference"/>
              </a:rPr>
              <a:t>In-person </a:t>
            </a:r>
            <a:r>
              <a:rPr lang="en-US" sz="3200" dirty="0" err="1">
                <a:solidFill>
                  <a:srgbClr val="272523"/>
                </a:solidFill>
                <a:latin typeface="Glacial Indifference"/>
              </a:rPr>
              <a:t>HeadStart</a:t>
            </a:r>
            <a:r>
              <a:rPr lang="en-US" sz="3200" dirty="0">
                <a:solidFill>
                  <a:srgbClr val="272523"/>
                </a:solidFill>
                <a:latin typeface="Glacial Indifference"/>
              </a:rPr>
              <a:t> Legal Research training session for students in August, wanted something for the students mid-year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72523"/>
              </a:solidFill>
              <a:latin typeface="Glacial Indifference"/>
            </a:endParaRP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72523"/>
                </a:solidFill>
                <a:latin typeface="Glacial Indifference"/>
              </a:rPr>
              <a:t>Also wanted dogs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72523"/>
              </a:solidFill>
              <a:latin typeface="Glacial Indifference"/>
            </a:endParaRP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72523"/>
                </a:solidFill>
                <a:latin typeface="Glacial Indifference"/>
              </a:rPr>
              <a:t>Finally able to connect with Therapeutic Paws of Canada</a:t>
            </a:r>
          </a:p>
          <a:p>
            <a:pPr marL="914400" lvl="1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72523"/>
                </a:solidFill>
                <a:latin typeface="Glacial Indifference"/>
              </a:rPr>
              <a:t>They were also looking for a quiet place for the dogs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65419" y="7715287"/>
            <a:ext cx="7750294" cy="30860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19175"/>
            <a:ext cx="1147605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342D47"/>
                </a:solidFill>
                <a:latin typeface="League Spartan"/>
              </a:rPr>
              <a:t>Therapeutic Paws of Canada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32012" y="1866900"/>
            <a:ext cx="12683987" cy="5488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72523"/>
                </a:solidFill>
                <a:latin typeface="Glacial Indifference"/>
                <a:hlinkClick r:id="rId4"/>
              </a:rPr>
              <a:t>https://tpoc.ca/</a:t>
            </a:r>
            <a:endParaRPr lang="en-US" sz="3200" dirty="0">
              <a:solidFill>
                <a:srgbClr val="272523"/>
              </a:solidFill>
              <a:latin typeface="Glacial Indifference"/>
            </a:endParaRP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72523"/>
              </a:solidFill>
              <a:latin typeface="Glacial Indifference"/>
            </a:endParaRP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72523"/>
                </a:solidFill>
                <a:latin typeface="Glacial Indifference"/>
              </a:rPr>
              <a:t>Originally based in Hawkesbury, ON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72523"/>
              </a:solidFill>
              <a:latin typeface="Glacial Indifference"/>
            </a:endParaRP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72523"/>
                </a:solidFill>
                <a:latin typeface="Glacial Indifference"/>
              </a:rPr>
              <a:t>Over 500 volunteers across Canada</a:t>
            </a:r>
            <a:endParaRPr lang="en-US" sz="3200" b="1" i="1" dirty="0">
              <a:solidFill>
                <a:srgbClr val="272523"/>
              </a:solidFill>
              <a:latin typeface="Glacial Indifference"/>
            </a:endParaRP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endParaRPr lang="en-US" sz="3200" b="1" i="1" dirty="0">
              <a:solidFill>
                <a:srgbClr val="272523"/>
              </a:solidFill>
              <a:latin typeface="Glacial Indifference"/>
            </a:endParaRP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72523"/>
                </a:solidFill>
                <a:latin typeface="Glacial Indifference"/>
              </a:rPr>
              <a:t>Courthouse program started in the Mental Health Court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72523"/>
              </a:solidFill>
              <a:latin typeface="Glacial Indifference"/>
            </a:endParaRP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72523"/>
                </a:solidFill>
                <a:latin typeface="Glacial Indifference"/>
                <a:hlinkClick r:id="rId5"/>
              </a:rPr>
              <a:t>https://tpoc.ca/team-leaders/</a:t>
            </a:r>
            <a:r>
              <a:rPr lang="en-US" sz="3200" dirty="0">
                <a:solidFill>
                  <a:srgbClr val="272523"/>
                </a:solidFill>
                <a:latin typeface="Glacial Indifferenc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460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65419" y="7715287"/>
            <a:ext cx="7750294" cy="30860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19175"/>
            <a:ext cx="1147605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342D47"/>
                </a:solidFill>
                <a:latin typeface="League Spartan"/>
              </a:rPr>
              <a:t>Logistics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32012" y="1866900"/>
            <a:ext cx="12683987" cy="5488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72523"/>
                </a:solidFill>
                <a:latin typeface="Glacial Indifference"/>
              </a:rPr>
              <a:t>Two dogs, one session monthly over lunch hour (12:30-1:30pm), three-month trial period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72523"/>
              </a:solidFill>
              <a:latin typeface="Glacial Indifference"/>
            </a:endParaRP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72523"/>
                </a:solidFill>
                <a:latin typeface="Glacial Indifference"/>
              </a:rPr>
              <a:t>Drinks / Snacks / Chill Music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72523"/>
              </a:solidFill>
              <a:latin typeface="Glacial Indifference"/>
            </a:endParaRP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72523"/>
                </a:solidFill>
                <a:latin typeface="Glacial Indifference"/>
              </a:rPr>
              <a:t>Drop-in, no registration required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72523"/>
              </a:solidFill>
              <a:latin typeface="Glacial Indifference"/>
            </a:endParaRP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72523"/>
                </a:solidFill>
                <a:latin typeface="Glacial Indifference"/>
              </a:rPr>
              <a:t>First session : students only</a:t>
            </a:r>
            <a:br>
              <a:rPr lang="en-US" sz="3200" dirty="0">
                <a:solidFill>
                  <a:srgbClr val="272523"/>
                </a:solidFill>
                <a:latin typeface="Glacial Indifference"/>
              </a:rPr>
            </a:br>
            <a:r>
              <a:rPr lang="en-US" sz="3200" dirty="0">
                <a:solidFill>
                  <a:srgbClr val="272523"/>
                </a:solidFill>
                <a:latin typeface="Glacial Indifference"/>
              </a:rPr>
              <a:t>Subsequent : anyone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1050B54-B8EC-25EA-F950-72EB88E0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162300"/>
            <a:ext cx="86106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12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65419" y="7715287"/>
            <a:ext cx="7750294" cy="308602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8641B77-7507-B1D3-F242-94B9CBDE5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6887422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42FF068-9AD0-5479-DFE6-1E17C0953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85800"/>
            <a:ext cx="6887422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4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95901" y="-255723"/>
            <a:ext cx="7750294" cy="30860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19175"/>
            <a:ext cx="1147605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 err="1">
                <a:solidFill>
                  <a:srgbClr val="342D47"/>
                </a:solidFill>
                <a:latin typeface="League Spartan"/>
              </a:rPr>
              <a:t>KaBoom</a:t>
            </a:r>
            <a:endParaRPr lang="en-US" sz="4200" dirty="0">
              <a:solidFill>
                <a:srgbClr val="342D47"/>
              </a:solidFill>
              <a:latin typeface="League Spartan"/>
            </a:endParaRPr>
          </a:p>
        </p:txBody>
      </p:sp>
      <p:pic>
        <p:nvPicPr>
          <p:cNvPr id="6" name="Picture 5" descr="A dog wearing a sweater&#10;&#10;Description automatically generated with low confidence">
            <a:extLst>
              <a:ext uri="{FF2B5EF4-FFF2-40B4-BE49-F238E27FC236}">
                <a16:creationId xmlns:a16="http://schemas.microsoft.com/office/drawing/2014/main" id="{A049A1A3-D011-090F-B088-4EBDD510F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17500"/>
            <a:ext cx="7239000" cy="965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65419" y="7715287"/>
            <a:ext cx="7750294" cy="30860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19175"/>
            <a:ext cx="1147605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342D47"/>
                </a:solidFill>
                <a:latin typeface="League Spartan"/>
              </a:rPr>
              <a:t>Zoe, Gambit, and Fergus</a:t>
            </a:r>
          </a:p>
        </p:txBody>
      </p:sp>
      <p:pic>
        <p:nvPicPr>
          <p:cNvPr id="6" name="Picture 5" descr="A couple of dogs on leashes&#10;&#10;Description automatically generated with low confidence">
            <a:extLst>
              <a:ext uri="{FF2B5EF4-FFF2-40B4-BE49-F238E27FC236}">
                <a16:creationId xmlns:a16="http://schemas.microsoft.com/office/drawing/2014/main" id="{F9C127FD-8FB5-9E16-D0DA-1110372DC4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5158"/>
            <a:ext cx="109728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4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95901" y="-255723"/>
            <a:ext cx="7750294" cy="30860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19175"/>
            <a:ext cx="1147605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342D47"/>
                </a:solidFill>
                <a:latin typeface="League Spartan"/>
              </a:rPr>
              <a:t>Ripley</a:t>
            </a:r>
          </a:p>
        </p:txBody>
      </p:sp>
      <p:pic>
        <p:nvPicPr>
          <p:cNvPr id="5" name="Picture 4" descr="A person standing next to a dog&#10;&#10;Description automatically generated with low confidence">
            <a:extLst>
              <a:ext uri="{FF2B5EF4-FFF2-40B4-BE49-F238E27FC236}">
                <a16:creationId xmlns:a16="http://schemas.microsoft.com/office/drawing/2014/main" id="{4886AF35-386C-DFF3-1C53-EF2D45602F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10361"/>
            <a:ext cx="7170751" cy="94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6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65419" y="7715287"/>
            <a:ext cx="7750294" cy="30860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19175"/>
            <a:ext cx="11476051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342D47"/>
                </a:solidFill>
                <a:latin typeface="League Spartan"/>
              </a:rPr>
              <a:t>Dani Girl</a:t>
            </a:r>
          </a:p>
        </p:txBody>
      </p:sp>
      <p:pic>
        <p:nvPicPr>
          <p:cNvPr id="5" name="Picture 4" descr="A dog wearing a sweater&#10;&#10;Description automatically generated with low confidence">
            <a:extLst>
              <a:ext uri="{FF2B5EF4-FFF2-40B4-BE49-F238E27FC236}">
                <a16:creationId xmlns:a16="http://schemas.microsoft.com/office/drawing/2014/main" id="{9531F97F-CAEB-D740-9109-A7D54823C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26" y="1019175"/>
            <a:ext cx="6519862" cy="868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92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50F33EA52CE42A642063D34A12807" ma:contentTypeVersion="26" ma:contentTypeDescription="Create a new document." ma:contentTypeScope="" ma:versionID="9b9c84675e94fc93d829da278c671cab">
  <xsd:schema xmlns:xsd="http://www.w3.org/2001/XMLSchema" xmlns:xs="http://www.w3.org/2001/XMLSchema" xmlns:p="http://schemas.microsoft.com/office/2006/metadata/properties" xmlns:ns2="86e1cc73-a42a-4b20-9e97-a6429ad01eb1" xmlns:ns3="4f1a3334-de2b-4d7e-8b75-2424ff74c849" targetNamespace="http://schemas.microsoft.com/office/2006/metadata/properties" ma:root="true" ma:fieldsID="376d0119290c7ac3add44fee17d7249c" ns2:_="" ns3:_="">
    <xsd:import namespace="86e1cc73-a42a-4b20-9e97-a6429ad01eb1"/>
    <xsd:import namespace="4f1a3334-de2b-4d7e-8b75-2424ff74c84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cc73-a42a-4b20-9e97-a6429ad01eb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82b6220-69d4-4295-9d9f-e0c7b646aea7}" ma:internalName="TaxCatchAll" ma:showField="CatchAllData" ma:web="86e1cc73-a42a-4b20-9e97-a6429ad01e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a3334-de2b-4d7e-8b75-2424ff74c8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e085e35-9b2a-4039-9631-75ff5d045a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e1cc73-a42a-4b20-9e97-a6429ad01eb1" xsi:nil="true"/>
    <lcf76f155ced4ddcb4097134ff3c332f xmlns="4f1a3334-de2b-4d7e-8b75-2424ff74c849">
      <Terms xmlns="http://schemas.microsoft.com/office/infopath/2007/PartnerControls"/>
    </lcf76f155ced4ddcb4097134ff3c332f>
    <_dlc_DocId xmlns="86e1cc73-a42a-4b20-9e97-a6429ad01eb1">K2VJZZTXVF3U-1495400564-3602</_dlc_DocId>
    <_dlc_DocIdUrl xmlns="86e1cc73-a42a-4b20-9e97-a6429ad01eb1">
      <Url>https://cclaottawa.sharepoint.com/_layouts/15/DocIdRedir.aspx?ID=K2VJZZTXVF3U-1495400564-3602</Url>
      <Description>K2VJZZTXVF3U-1495400564-3602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0F5B047-D46D-4F39-A843-D2DD81865E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e1cc73-a42a-4b20-9e97-a6429ad01eb1"/>
    <ds:schemaRef ds:uri="4f1a3334-de2b-4d7e-8b75-2424ff74c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25CEEC-925F-4F27-BEDE-BE6F2684ACBF}">
  <ds:schemaRefs>
    <ds:schemaRef ds:uri="http://purl.org/dc/dcmitype/"/>
    <ds:schemaRef ds:uri="http://schemas.microsoft.com/office/infopath/2007/PartnerControls"/>
    <ds:schemaRef ds:uri="4f1a3334-de2b-4d7e-8b75-2424ff74c849"/>
    <ds:schemaRef ds:uri="http://schemas.microsoft.com/office/2006/documentManagement/types"/>
    <ds:schemaRef ds:uri="http://purl.org/dc/elements/1.1/"/>
    <ds:schemaRef ds:uri="http://schemas.microsoft.com/office/2006/metadata/properties"/>
    <ds:schemaRef ds:uri="86e1cc73-a42a-4b20-9e97-a6429ad01eb1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2B8191-DF5D-4867-87C4-B5CE0898C2E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6F1C2FA-EF4F-40D3-B769-9DB5790D66C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211</Words>
  <Application>Microsoft Office PowerPoint</Application>
  <PresentationFormat>Custom</PresentationFormat>
  <Paragraphs>36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Arial</vt:lpstr>
      <vt:lpstr>League Spartan</vt:lpstr>
      <vt:lpstr>Glacial Indifference</vt:lpstr>
      <vt:lpstr>inherit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HeadStart 2022 - CanLII</dc:title>
  <dc:creator>Brenda Lauritzen</dc:creator>
  <cp:lastModifiedBy>Brenda Lauritzen</cp:lastModifiedBy>
  <cp:revision>12</cp:revision>
  <dcterms:created xsi:type="dcterms:W3CDTF">2006-08-16T00:00:00Z</dcterms:created>
  <dcterms:modified xsi:type="dcterms:W3CDTF">2023-03-21T15:29:55Z</dcterms:modified>
  <dc:identifier>DAFLd1DraUg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0x0101008B450F33EA52CE42A642063D34A12807</vt:lpwstr>
  </property>
  <property fmtid="{D5CDD505-2E9C-101B-9397-08002B2CF9AE}" pid="3" name="_dlc_DocIdItemGuid">
    <vt:lpwstr>4a89b7dd-f897-46cb-b6c2-9dce1c47e373</vt:lpwstr>
  </property>
</Properties>
</file>