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Gill Sans" panose="020B0604020202020204" charset="0"/>
      <p:regular r:id="rId32"/>
      <p:bold r:id="rId33"/>
    </p:embeddedFont>
    <p:embeddedFont>
      <p:font typeface="Libre Baskerville" panose="02000000000000000000" pitchFamily="2" charset="0"/>
      <p:regular r:id="rId34"/>
      <p:bold r:id="rId35"/>
      <p: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gTaHJzwaUgY1PL8fvOfO12Vvqc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9" name="Google Shape;3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4" name="Google Shape;41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27" descr="A picture containing text, pla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7210" y="0"/>
            <a:ext cx="83920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7"/>
          <p:cNvSpPr/>
          <p:nvPr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7" name="Google Shape;17;p27"/>
          <p:cNvCxnSpPr/>
          <p:nvPr/>
        </p:nvCxnSpPr>
        <p:spPr>
          <a:xfrm>
            <a:off x="4359876" y="4300155"/>
            <a:ext cx="3472249" cy="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8" name="Google Shape;18;p27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09961" y="4157464"/>
            <a:ext cx="972078" cy="28538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7"/>
          <p:cNvSpPr/>
          <p:nvPr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0" name="Google Shape;20;p27" descr="A picture containing ceramic ware, porcelai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19338" y="4814449"/>
            <a:ext cx="1668775" cy="1621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0777" y="1164252"/>
            <a:ext cx="818801" cy="845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7"/>
          <p:cNvSpPr txBox="1"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600"/>
              <a:buFont typeface="Libre Baskerville"/>
              <a:buNone/>
              <a:defRPr sz="4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6"/>
          <p:cNvSpPr txBox="1"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7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6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6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green">
  <p:cSld name="Title and Content green">
    <p:bg>
      <p:bgPr>
        <a:solidFill>
          <a:schemeClr val="dk2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7"/>
          <p:cNvSpPr txBox="1"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7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37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7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solidFill>
          <a:schemeClr val="dk2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8"/>
          <p:cNvSpPr/>
          <p:nvPr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0" name="Google Shape;120;p38"/>
          <p:cNvSpPr/>
          <p:nvPr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21" name="Google Shape;121;p38" descr="A picture containing mollusk, insec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1275" y="5738220"/>
            <a:ext cx="1207554" cy="354511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8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8"/>
          <p:cNvSpPr>
            <a:spLocks noGrp="1"/>
          </p:cNvSpPr>
          <p:nvPr>
            <p:ph type="pic" idx="2"/>
          </p:nvPr>
        </p:nvSpPr>
        <p:spPr>
          <a:xfrm>
            <a:off x="1681364" y="1658061"/>
            <a:ext cx="1160392" cy="1161288"/>
          </a:xfrm>
          <a:prstGeom prst="rect">
            <a:avLst/>
          </a:prstGeom>
          <a:noFill/>
          <a:ln>
            <a:noFill/>
          </a:ln>
        </p:spPr>
      </p:sp>
      <p:sp>
        <p:nvSpPr>
          <p:cNvPr id="124" name="Google Shape;124;p38"/>
          <p:cNvSpPr txBox="1">
            <a:spLocks noGrp="1"/>
          </p:cNvSpPr>
          <p:nvPr>
            <p:ph type="body" idx="1"/>
          </p:nvPr>
        </p:nvSpPr>
        <p:spPr>
          <a:xfrm>
            <a:off x="1106424" y="2926080"/>
            <a:ext cx="2322576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8"/>
          <p:cNvSpPr txBox="1">
            <a:spLocks noGrp="1"/>
          </p:cNvSpPr>
          <p:nvPr>
            <p:ph type="body" idx="3"/>
          </p:nvPr>
        </p:nvSpPr>
        <p:spPr>
          <a:xfrm>
            <a:off x="1106424" y="3145536"/>
            <a:ext cx="2322576" cy="26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38"/>
          <p:cNvSpPr>
            <a:spLocks noGrp="1"/>
          </p:cNvSpPr>
          <p:nvPr>
            <p:ph type="pic" idx="4"/>
          </p:nvPr>
        </p:nvSpPr>
        <p:spPr>
          <a:xfrm>
            <a:off x="1681364" y="3818492"/>
            <a:ext cx="1160392" cy="1161288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38"/>
          <p:cNvSpPr txBox="1">
            <a:spLocks noGrp="1"/>
          </p:cNvSpPr>
          <p:nvPr>
            <p:ph type="body" idx="5"/>
          </p:nvPr>
        </p:nvSpPr>
        <p:spPr>
          <a:xfrm>
            <a:off x="1106424" y="5086511"/>
            <a:ext cx="2322576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" name="Google Shape;128;p38"/>
          <p:cNvSpPr txBox="1">
            <a:spLocks noGrp="1"/>
          </p:cNvSpPr>
          <p:nvPr>
            <p:ph type="body" idx="6"/>
          </p:nvPr>
        </p:nvSpPr>
        <p:spPr>
          <a:xfrm>
            <a:off x="1106424" y="5305967"/>
            <a:ext cx="2322576" cy="26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9" name="Google Shape;129;p38"/>
          <p:cNvSpPr>
            <a:spLocks noGrp="1"/>
          </p:cNvSpPr>
          <p:nvPr>
            <p:ph type="pic" idx="7"/>
          </p:nvPr>
        </p:nvSpPr>
        <p:spPr>
          <a:xfrm>
            <a:off x="4226754" y="1658061"/>
            <a:ext cx="1160392" cy="1161288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38"/>
          <p:cNvSpPr txBox="1">
            <a:spLocks noGrp="1"/>
          </p:cNvSpPr>
          <p:nvPr>
            <p:ph type="body" idx="8"/>
          </p:nvPr>
        </p:nvSpPr>
        <p:spPr>
          <a:xfrm>
            <a:off x="3639312" y="2926080"/>
            <a:ext cx="2322576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8"/>
          <p:cNvSpPr txBox="1">
            <a:spLocks noGrp="1"/>
          </p:cNvSpPr>
          <p:nvPr>
            <p:ph type="body" idx="9"/>
          </p:nvPr>
        </p:nvSpPr>
        <p:spPr>
          <a:xfrm>
            <a:off x="3639312" y="3145536"/>
            <a:ext cx="2322576" cy="26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8"/>
          <p:cNvSpPr>
            <a:spLocks noGrp="1"/>
          </p:cNvSpPr>
          <p:nvPr>
            <p:ph type="pic" idx="13"/>
          </p:nvPr>
        </p:nvSpPr>
        <p:spPr>
          <a:xfrm>
            <a:off x="4226754" y="3818492"/>
            <a:ext cx="1160392" cy="1161288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38"/>
          <p:cNvSpPr txBox="1">
            <a:spLocks noGrp="1"/>
          </p:cNvSpPr>
          <p:nvPr>
            <p:ph type="body" idx="14"/>
          </p:nvPr>
        </p:nvSpPr>
        <p:spPr>
          <a:xfrm>
            <a:off x="3639312" y="5086511"/>
            <a:ext cx="2322576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38"/>
          <p:cNvSpPr txBox="1">
            <a:spLocks noGrp="1"/>
          </p:cNvSpPr>
          <p:nvPr>
            <p:ph type="body" idx="15"/>
          </p:nvPr>
        </p:nvSpPr>
        <p:spPr>
          <a:xfrm>
            <a:off x="3639312" y="5305967"/>
            <a:ext cx="2322576" cy="26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>
            <a:spLocks noGrp="1"/>
          </p:cNvSpPr>
          <p:nvPr>
            <p:ph type="pic" idx="16"/>
          </p:nvPr>
        </p:nvSpPr>
        <p:spPr>
          <a:xfrm>
            <a:off x="6772144" y="1658061"/>
            <a:ext cx="1160392" cy="1161288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38"/>
          <p:cNvSpPr txBox="1">
            <a:spLocks noGrp="1"/>
          </p:cNvSpPr>
          <p:nvPr>
            <p:ph type="body" idx="17"/>
          </p:nvPr>
        </p:nvSpPr>
        <p:spPr>
          <a:xfrm>
            <a:off x="6172200" y="2926080"/>
            <a:ext cx="2322576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body" idx="18"/>
          </p:nvPr>
        </p:nvSpPr>
        <p:spPr>
          <a:xfrm>
            <a:off x="6172200" y="3145536"/>
            <a:ext cx="2322576" cy="26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>
            <a:spLocks noGrp="1"/>
          </p:cNvSpPr>
          <p:nvPr>
            <p:ph type="pic" idx="19"/>
          </p:nvPr>
        </p:nvSpPr>
        <p:spPr>
          <a:xfrm>
            <a:off x="6772144" y="3818492"/>
            <a:ext cx="1160392" cy="1161288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38"/>
          <p:cNvSpPr txBox="1">
            <a:spLocks noGrp="1"/>
          </p:cNvSpPr>
          <p:nvPr>
            <p:ph type="body" idx="20"/>
          </p:nvPr>
        </p:nvSpPr>
        <p:spPr>
          <a:xfrm>
            <a:off x="6172200" y="5086511"/>
            <a:ext cx="2322576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8"/>
          <p:cNvSpPr txBox="1">
            <a:spLocks noGrp="1"/>
          </p:cNvSpPr>
          <p:nvPr>
            <p:ph type="body" idx="21"/>
          </p:nvPr>
        </p:nvSpPr>
        <p:spPr>
          <a:xfrm>
            <a:off x="6172200" y="5305967"/>
            <a:ext cx="2322576" cy="26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38"/>
          <p:cNvSpPr>
            <a:spLocks noGrp="1"/>
          </p:cNvSpPr>
          <p:nvPr>
            <p:ph type="pic" idx="22"/>
          </p:nvPr>
        </p:nvSpPr>
        <p:spPr>
          <a:xfrm>
            <a:off x="9317533" y="1658061"/>
            <a:ext cx="1160392" cy="1161288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38"/>
          <p:cNvSpPr txBox="1">
            <a:spLocks noGrp="1"/>
          </p:cNvSpPr>
          <p:nvPr>
            <p:ph type="body" idx="23"/>
          </p:nvPr>
        </p:nvSpPr>
        <p:spPr>
          <a:xfrm>
            <a:off x="8705088" y="2926080"/>
            <a:ext cx="2322576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" name="Google Shape;143;p38"/>
          <p:cNvSpPr txBox="1">
            <a:spLocks noGrp="1"/>
          </p:cNvSpPr>
          <p:nvPr>
            <p:ph type="body" idx="24"/>
          </p:nvPr>
        </p:nvSpPr>
        <p:spPr>
          <a:xfrm>
            <a:off x="8705088" y="3145536"/>
            <a:ext cx="2322576" cy="26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" name="Google Shape;144;p38"/>
          <p:cNvSpPr>
            <a:spLocks noGrp="1"/>
          </p:cNvSpPr>
          <p:nvPr>
            <p:ph type="pic" idx="25"/>
          </p:nvPr>
        </p:nvSpPr>
        <p:spPr>
          <a:xfrm>
            <a:off x="9317533" y="3818492"/>
            <a:ext cx="1160392" cy="1161288"/>
          </a:xfrm>
          <a:prstGeom prst="rect">
            <a:avLst/>
          </a:prstGeom>
          <a:noFill/>
          <a:ln>
            <a:noFill/>
          </a:ln>
        </p:spPr>
      </p:sp>
      <p:sp>
        <p:nvSpPr>
          <p:cNvPr id="145" name="Google Shape;145;p38"/>
          <p:cNvSpPr txBox="1">
            <a:spLocks noGrp="1"/>
          </p:cNvSpPr>
          <p:nvPr>
            <p:ph type="body" idx="26"/>
          </p:nvPr>
        </p:nvSpPr>
        <p:spPr>
          <a:xfrm>
            <a:off x="8705088" y="5086511"/>
            <a:ext cx="2322576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p38"/>
          <p:cNvSpPr txBox="1">
            <a:spLocks noGrp="1"/>
          </p:cNvSpPr>
          <p:nvPr>
            <p:ph type="body" idx="27"/>
          </p:nvPr>
        </p:nvSpPr>
        <p:spPr>
          <a:xfrm>
            <a:off x="8705088" y="5305967"/>
            <a:ext cx="2322576" cy="265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9"/>
          <p:cNvSpPr/>
          <p:nvPr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51" name="Google Shape;151;p39" descr="A close-up of a tree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9"/>
          <p:cNvSpPr txBox="1"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9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9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5" name="Google Shape;155;p39"/>
          <p:cNvSpPr txBox="1"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6" name="Google Shape;156;p39"/>
          <p:cNvSpPr txBox="1">
            <a:spLocks noGrp="1"/>
          </p:cNvSpPr>
          <p:nvPr>
            <p:ph type="body" idx="2"/>
          </p:nvPr>
        </p:nvSpPr>
        <p:spPr>
          <a:xfrm>
            <a:off x="6289612" y="2770632"/>
            <a:ext cx="5065776" cy="155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292A"/>
              </a:buClr>
              <a:buSzPts val="1600"/>
              <a:buFont typeface="Arial"/>
              <a:buChar char="•"/>
              <a:defRPr sz="16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400"/>
              <a:buFont typeface="Arial"/>
              <a:buChar char="•"/>
              <a:defRPr sz="1400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200"/>
              <a:buFont typeface="Arial"/>
              <a:buChar char="•"/>
              <a:defRPr sz="1200"/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Font typeface="Arial"/>
              <a:buChar char="•"/>
              <a:defRPr sz="1100"/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Font typeface="Arial"/>
              <a:buChar char="•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39"/>
          <p:cNvSpPr txBox="1">
            <a:spLocks noGrp="1"/>
          </p:cNvSpPr>
          <p:nvPr>
            <p:ph type="body" idx="3"/>
          </p:nvPr>
        </p:nvSpPr>
        <p:spPr>
          <a:xfrm>
            <a:off x="6289612" y="4361688"/>
            <a:ext cx="5065776" cy="448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"/>
              <a:buNone/>
              <a:defRPr sz="2000" b="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58" name="Google Shape;158;p39"/>
          <p:cNvSpPr txBox="1">
            <a:spLocks noGrp="1"/>
          </p:cNvSpPr>
          <p:nvPr>
            <p:ph type="body" idx="4"/>
          </p:nvPr>
        </p:nvSpPr>
        <p:spPr>
          <a:xfrm>
            <a:off x="6289612" y="4791456"/>
            <a:ext cx="5065776" cy="1408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292A"/>
              </a:buClr>
              <a:buSzPts val="1600"/>
              <a:buChar char="•"/>
              <a:defRPr sz="16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400"/>
              <a:buChar char="•"/>
              <a:defRPr sz="1400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Char char="•"/>
              <a:defRPr sz="1100"/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Char char="•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59" name="Google Shape;159;p39" descr="A group of flower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019083" y="2260473"/>
            <a:ext cx="1245309" cy="231481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9"/>
          <p:cNvSpPr txBox="1">
            <a:spLocks noGrp="1"/>
          </p:cNvSpPr>
          <p:nvPr>
            <p:ph type="body" idx="5"/>
          </p:nvPr>
        </p:nvSpPr>
        <p:spPr>
          <a:xfrm>
            <a:off x="466344" y="1426464"/>
            <a:ext cx="3922776" cy="424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0"/>
              <a:buNone/>
              <a:defRPr sz="30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 type="twoTxTwoObj">
  <p:cSld name="TWO_OBJECTS_WITH_TEXT">
    <p:bg>
      <p:bgPr>
        <a:solidFill>
          <a:schemeClr val="dk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0"/>
          <p:cNvSpPr/>
          <p:nvPr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63" name="Google Shape;163;p40"/>
          <p:cNvCxnSpPr/>
          <p:nvPr/>
        </p:nvCxnSpPr>
        <p:spPr>
          <a:xfrm>
            <a:off x="837235" y="1767119"/>
            <a:ext cx="10516564" cy="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64" name="Google Shape;164;p40" descr="A picture containing mollusk, insec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5658" y="1631192"/>
            <a:ext cx="1207554" cy="354511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40"/>
          <p:cNvSpPr txBox="1"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7" name="Google Shape;167;p40"/>
          <p:cNvSpPr txBox="1">
            <a:spLocks noGrp="1"/>
          </p:cNvSpPr>
          <p:nvPr>
            <p:ph type="body" idx="2"/>
          </p:nvPr>
        </p:nvSpPr>
        <p:spPr>
          <a:xfrm>
            <a:off x="1124712" y="2629116"/>
            <a:ext cx="3200400" cy="332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292A"/>
              </a:buClr>
              <a:buSzPts val="1600"/>
              <a:buFont typeface="Arial"/>
              <a:buChar char="•"/>
              <a:defRPr sz="16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400"/>
              <a:buFont typeface="Arial"/>
              <a:buChar char="•"/>
              <a:defRPr sz="1400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200"/>
              <a:buFont typeface="Arial"/>
              <a:buChar char="•"/>
              <a:defRPr sz="1200"/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Font typeface="Arial"/>
              <a:buChar char="•"/>
              <a:defRPr sz="1100"/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Font typeface="Arial"/>
              <a:buChar char="•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40"/>
          <p:cNvSpPr txBox="1">
            <a:spLocks noGrp="1"/>
          </p:cNvSpPr>
          <p:nvPr>
            <p:ph type="body" idx="3"/>
          </p:nvPr>
        </p:nvSpPr>
        <p:spPr>
          <a:xfrm>
            <a:off x="4498848" y="2161563"/>
            <a:ext cx="3200400" cy="42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9" name="Google Shape;169;p40"/>
          <p:cNvSpPr txBox="1">
            <a:spLocks noGrp="1"/>
          </p:cNvSpPr>
          <p:nvPr>
            <p:ph type="body" idx="4"/>
          </p:nvPr>
        </p:nvSpPr>
        <p:spPr>
          <a:xfrm>
            <a:off x="4498848" y="2629116"/>
            <a:ext cx="3200400" cy="332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292A"/>
              </a:buClr>
              <a:buSzPts val="1600"/>
              <a:buChar char="•"/>
              <a:defRPr sz="16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400"/>
              <a:buChar char="•"/>
              <a:defRPr sz="1400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Char char="•"/>
              <a:defRPr sz="1100"/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Char char="•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40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40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" name="Google Shape;172;p40"/>
          <p:cNvSpPr txBox="1">
            <a:spLocks noGrp="1"/>
          </p:cNvSpPr>
          <p:nvPr>
            <p:ph type="body" idx="5"/>
          </p:nvPr>
        </p:nvSpPr>
        <p:spPr>
          <a:xfrm>
            <a:off x="7909560" y="2161563"/>
            <a:ext cx="3200400" cy="427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73" name="Google Shape;173;p40"/>
          <p:cNvSpPr txBox="1">
            <a:spLocks noGrp="1"/>
          </p:cNvSpPr>
          <p:nvPr>
            <p:ph type="body" idx="6"/>
          </p:nvPr>
        </p:nvSpPr>
        <p:spPr>
          <a:xfrm>
            <a:off x="7909560" y="2629116"/>
            <a:ext cx="3200400" cy="332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292A"/>
              </a:buClr>
              <a:buSzPts val="1600"/>
              <a:buChar char="•"/>
              <a:defRPr sz="1600"/>
            </a:lvl1pPr>
            <a:lvl2pPr marL="914400" lvl="1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400"/>
              <a:buChar char="•"/>
              <a:defRPr sz="1400"/>
            </a:lvl2pPr>
            <a:lvl3pPr marL="1371600" lvl="2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200"/>
              <a:buChar char="•"/>
              <a:defRPr sz="1200"/>
            </a:lvl3pPr>
            <a:lvl4pPr marL="1828800" lvl="3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Char char="•"/>
              <a:defRPr sz="1100"/>
            </a:lvl4pPr>
            <a:lvl5pPr marL="2286000" lvl="4" indent="-2984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100"/>
              <a:buChar char="•"/>
              <a:defRPr sz="11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1"/>
          <p:cNvSpPr/>
          <p:nvPr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76" name="Google Shape;176;p41"/>
          <p:cNvSpPr/>
          <p:nvPr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77" name="Google Shape;177;p41" descr="A picture containing mollusk, insec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6902" y="1631192"/>
            <a:ext cx="1207554" cy="354511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41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1"/>
          <p:cNvSpPr txBox="1">
            <a:spLocks noGrp="1"/>
          </p:cNvSpPr>
          <p:nvPr>
            <p:ph type="body" idx="1"/>
          </p:nvPr>
        </p:nvSpPr>
        <p:spPr>
          <a:xfrm>
            <a:off x="838200" y="2628461"/>
            <a:ext cx="5181600" cy="354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41"/>
          <p:cNvSpPr txBox="1">
            <a:spLocks noGrp="1"/>
          </p:cNvSpPr>
          <p:nvPr>
            <p:ph type="body" idx="2"/>
          </p:nvPr>
        </p:nvSpPr>
        <p:spPr>
          <a:xfrm>
            <a:off x="6172200" y="2628461"/>
            <a:ext cx="5181600" cy="3548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1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2"/>
          <p:cNvSpPr/>
          <p:nvPr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85" name="Google Shape;185;p42"/>
          <p:cNvSpPr/>
          <p:nvPr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86" name="Google Shape;186;p42" descr="A picture containing mollusk, insec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6902" y="1631192"/>
            <a:ext cx="1207554" cy="35451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42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2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2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3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3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Libre Baskervil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96" name="Google Shape;196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7" name="Google Shape;197;p44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4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Libre Baskerville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03" name="Google Shape;203;p45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5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mparison">
  <p:cSld name="2_Compariso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8" descr="A picture containing fabric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67013" y="1162701"/>
            <a:ext cx="1562100" cy="43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8"/>
          <p:cNvSpPr/>
          <p:nvPr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7" name="Google Shape;27;p28" descr="A group of flowers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59852" flipH="1">
            <a:off x="1760954" y="2048834"/>
            <a:ext cx="1230524" cy="228732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8"/>
          <p:cNvSpPr txBox="1"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8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" name="Google Shape;31;p28"/>
          <p:cNvSpPr txBox="1">
            <a:spLocks noGrp="1"/>
          </p:cNvSpPr>
          <p:nvPr>
            <p:ph type="body" idx="1"/>
          </p:nvPr>
        </p:nvSpPr>
        <p:spPr>
          <a:xfrm>
            <a:off x="8183880" y="2194560"/>
            <a:ext cx="3749040" cy="430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3292A"/>
              </a:buClr>
              <a:buSzPts val="2400"/>
              <a:buNone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600"/>
              <a:buChar char="•"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" name="Google Shape;32;p28" descr="A picture containing flower, plan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7235" y="2476883"/>
            <a:ext cx="749300" cy="27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8"/>
          <p:cNvSpPr txBox="1">
            <a:spLocks noGrp="1"/>
          </p:cNvSpPr>
          <p:nvPr>
            <p:ph type="body" idx="2"/>
          </p:nvPr>
        </p:nvSpPr>
        <p:spPr>
          <a:xfrm>
            <a:off x="1225296" y="1426464"/>
            <a:ext cx="3922776" cy="4242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0"/>
              <a:buNone/>
              <a:defRPr sz="300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solidFill>
          <a:schemeClr val="dk2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9"/>
          <p:cNvSpPr/>
          <p:nvPr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36" name="Google Shape;36;p29"/>
          <p:cNvSpPr/>
          <p:nvPr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7" name="Google Shape;37;p29" descr="A picture containing mollusk, insec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1275" y="5738220"/>
            <a:ext cx="1207554" cy="354511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9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9"/>
          <p:cNvSpPr>
            <a:spLocks noGrp="1"/>
          </p:cNvSpPr>
          <p:nvPr>
            <p:ph type="pic" idx="2"/>
          </p:nvPr>
        </p:nvSpPr>
        <p:spPr>
          <a:xfrm>
            <a:off x="1375868" y="1797050"/>
            <a:ext cx="2057400" cy="2058988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29"/>
          <p:cNvSpPr txBox="1">
            <a:spLocks noGrp="1"/>
          </p:cNvSpPr>
          <p:nvPr>
            <p:ph type="body" idx="1"/>
          </p:nvPr>
        </p:nvSpPr>
        <p:spPr>
          <a:xfrm>
            <a:off x="1326173" y="3946525"/>
            <a:ext cx="219456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9"/>
          <p:cNvSpPr txBox="1">
            <a:spLocks noGrp="1"/>
          </p:cNvSpPr>
          <p:nvPr>
            <p:ph type="body" idx="3"/>
          </p:nvPr>
        </p:nvSpPr>
        <p:spPr>
          <a:xfrm>
            <a:off x="1328309" y="4306415"/>
            <a:ext cx="21945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9"/>
          <p:cNvSpPr>
            <a:spLocks noGrp="1"/>
          </p:cNvSpPr>
          <p:nvPr>
            <p:ph type="pic" idx="4"/>
          </p:nvPr>
        </p:nvSpPr>
        <p:spPr>
          <a:xfrm>
            <a:off x="3828270" y="1797050"/>
            <a:ext cx="2057400" cy="2058988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29"/>
          <p:cNvSpPr txBox="1">
            <a:spLocks noGrp="1"/>
          </p:cNvSpPr>
          <p:nvPr>
            <p:ph type="body" idx="5"/>
          </p:nvPr>
        </p:nvSpPr>
        <p:spPr>
          <a:xfrm>
            <a:off x="3763663" y="3926721"/>
            <a:ext cx="219456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9"/>
          <p:cNvSpPr txBox="1">
            <a:spLocks noGrp="1"/>
          </p:cNvSpPr>
          <p:nvPr>
            <p:ph type="body" idx="6"/>
          </p:nvPr>
        </p:nvSpPr>
        <p:spPr>
          <a:xfrm>
            <a:off x="3765799" y="4286611"/>
            <a:ext cx="21945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9"/>
          <p:cNvSpPr>
            <a:spLocks noGrp="1"/>
          </p:cNvSpPr>
          <p:nvPr>
            <p:ph type="pic" idx="7"/>
          </p:nvPr>
        </p:nvSpPr>
        <p:spPr>
          <a:xfrm>
            <a:off x="6280672" y="1797050"/>
            <a:ext cx="2057400" cy="2058988"/>
          </a:xfrm>
          <a:prstGeom prst="rect">
            <a:avLst/>
          </a:prstGeom>
          <a:noFill/>
          <a:ln>
            <a:noFill/>
          </a:ln>
        </p:spPr>
      </p:sp>
      <p:sp>
        <p:nvSpPr>
          <p:cNvPr id="46" name="Google Shape;46;p29"/>
          <p:cNvSpPr txBox="1">
            <a:spLocks noGrp="1"/>
          </p:cNvSpPr>
          <p:nvPr>
            <p:ph type="body" idx="8"/>
          </p:nvPr>
        </p:nvSpPr>
        <p:spPr>
          <a:xfrm>
            <a:off x="6216065" y="3946525"/>
            <a:ext cx="219456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9"/>
          </p:nvPr>
        </p:nvSpPr>
        <p:spPr>
          <a:xfrm>
            <a:off x="6218201" y="4306415"/>
            <a:ext cx="21945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>
            <a:spLocks noGrp="1"/>
          </p:cNvSpPr>
          <p:nvPr>
            <p:ph type="pic" idx="13"/>
          </p:nvPr>
        </p:nvSpPr>
        <p:spPr>
          <a:xfrm>
            <a:off x="8733074" y="1797050"/>
            <a:ext cx="2057400" cy="2058988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29"/>
          <p:cNvSpPr txBox="1">
            <a:spLocks noGrp="1"/>
          </p:cNvSpPr>
          <p:nvPr>
            <p:ph type="body" idx="14"/>
          </p:nvPr>
        </p:nvSpPr>
        <p:spPr>
          <a:xfrm>
            <a:off x="8666331" y="3946525"/>
            <a:ext cx="219456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15"/>
          </p:nvPr>
        </p:nvSpPr>
        <p:spPr>
          <a:xfrm>
            <a:off x="8668467" y="4306415"/>
            <a:ext cx="21945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obj">
  <p:cSld name="OBJECT">
    <p:bg>
      <p:bgPr>
        <a:solidFill>
          <a:schemeClr val="dk2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/>
          <p:nvPr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5" name="Google Shape;55;p30"/>
          <p:cNvSpPr/>
          <p:nvPr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6" name="Google Shape;56;p30" descr="A picture containing mollusk, insec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52833" y="5110810"/>
            <a:ext cx="1207554" cy="354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202474" y="-1953000"/>
            <a:ext cx="1485900" cy="53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30"/>
          <p:cNvSpPr txBox="1"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0"/>
          <p:cNvSpPr txBox="1">
            <a:spLocks noGrp="1"/>
          </p:cNvSpPr>
          <p:nvPr>
            <p:ph type="body" idx="1"/>
          </p:nvPr>
        </p:nvSpPr>
        <p:spPr>
          <a:xfrm>
            <a:off x="2223516" y="2651760"/>
            <a:ext cx="7744968" cy="26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4290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 sz="180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302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1"/>
          <p:cNvSpPr/>
          <p:nvPr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4" name="Google Shape;64;p31" descr="A close up of a plant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387322" y="3187511"/>
            <a:ext cx="1422400" cy="528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31" descr="A picture containing bedclothes, fabric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5400022" y="287485"/>
            <a:ext cx="1485900" cy="53721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1"/>
          <p:cNvSpPr/>
          <p:nvPr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67" name="Google Shape;67;p31" descr="A picture containing ceramic ware, porcelai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590193">
            <a:off x="6957396" y="5090392"/>
            <a:ext cx="856832" cy="83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31" descr="A picture containing tex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62979" y="3252854"/>
            <a:ext cx="1206427" cy="62135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1153668" y="3977640"/>
            <a:ext cx="9884664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>
            <a:off x="1153668" y="4700016"/>
            <a:ext cx="98846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chemeClr val="dk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2"/>
          <p:cNvSpPr/>
          <p:nvPr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3" name="Google Shape;73;p32" descr="A picture containing fabric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314950" y="-64113"/>
            <a:ext cx="1562100" cy="43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32"/>
          <p:cNvSpPr/>
          <p:nvPr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5" name="Google Shape;75;p32" descr="A picture containing flower,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869421" y="459092"/>
            <a:ext cx="749300" cy="27559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2"/>
          <p:cNvSpPr txBox="1"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body" idx="1"/>
          </p:nvPr>
        </p:nvSpPr>
        <p:spPr>
          <a:xfrm>
            <a:off x="838200" y="2990088"/>
            <a:ext cx="105156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33" descr="A picture containing fabric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67013" y="1162701"/>
            <a:ext cx="1562100" cy="43942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33"/>
          <p:cNvSpPr/>
          <p:nvPr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3" name="Google Shape;83;p33" descr="A picture containing flower,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77235" y="2476883"/>
            <a:ext cx="749300" cy="27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33" descr="A close-up of a flow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9809" y="1695833"/>
            <a:ext cx="1155700" cy="43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3" descr="A close-up of a flower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6749" y="381916"/>
            <a:ext cx="1155700" cy="431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33"/>
          <p:cNvSpPr/>
          <p:nvPr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" name="Google Shape;87;p33"/>
          <p:cNvSpPr/>
          <p:nvPr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8" name="Google Shape;88;p33"/>
          <p:cNvSpPr txBox="1"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3"/>
          <p:cNvSpPr txBox="1">
            <a:spLocks noGrp="1"/>
          </p:cNvSpPr>
          <p:nvPr>
            <p:ph type="body" idx="1"/>
          </p:nvPr>
        </p:nvSpPr>
        <p:spPr>
          <a:xfrm>
            <a:off x="8211312" y="2011680"/>
            <a:ext cx="2999232" cy="2843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355600" algn="l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 sz="2000"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3302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Char char="•"/>
              <a:defRPr sz="1600"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31750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400"/>
              <a:buChar char="•"/>
              <a:defRPr sz="1400"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4"/>
          <p:cNvSpPr/>
          <p:nvPr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2" name="Google Shape;92;p34"/>
          <p:cNvSpPr/>
          <p:nvPr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3" name="Google Shape;93;p34" descr="A picture containing mollusk, insec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96902" y="1631192"/>
            <a:ext cx="1207554" cy="35451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34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34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7" name="Google Shape;97;p34"/>
          <p:cNvSpPr txBox="1">
            <a:spLocks noGrp="1"/>
          </p:cNvSpPr>
          <p:nvPr>
            <p:ph type="body" idx="1"/>
          </p:nvPr>
        </p:nvSpPr>
        <p:spPr>
          <a:xfrm>
            <a:off x="975360" y="2615184"/>
            <a:ext cx="10241280" cy="3319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Header">
  <p:cSld name="1_Section Header">
    <p:bg>
      <p:bgPr>
        <a:solidFill>
          <a:schemeClr val="dk2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5"/>
          <p:cNvSpPr/>
          <p:nvPr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0" name="Google Shape;100;p35" descr="A picture containing fabric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5056236" y="-1772981"/>
            <a:ext cx="2147050" cy="6039669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5"/>
          <p:cNvSpPr/>
          <p:nvPr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102" name="Google Shape;102;p35" descr="A picture containing flower, plan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6307543" y="-287017"/>
            <a:ext cx="1051334" cy="386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35" descr="A picture containing mollusk, insec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2222" y="4923380"/>
            <a:ext cx="1207554" cy="354511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35"/>
          <p:cNvSpPr txBox="1"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2"/>
          </p:nvPr>
        </p:nvSpPr>
        <p:spPr>
          <a:xfrm>
            <a:off x="10149667" y="3189069"/>
            <a:ext cx="945473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0"/>
              <a:buNone/>
              <a:defRPr sz="14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5"/>
          <p:cNvSpPr txBox="1">
            <a:spLocks noGrp="1"/>
          </p:cNvSpPr>
          <p:nvPr>
            <p:ph type="body" idx="3"/>
          </p:nvPr>
        </p:nvSpPr>
        <p:spPr>
          <a:xfrm>
            <a:off x="1033184" y="2136567"/>
            <a:ext cx="941832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4000"/>
              <a:buNone/>
              <a:defRPr sz="14000" b="1">
                <a:solidFill>
                  <a:schemeClr val="dk2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  <a:defRPr sz="4400" b="0" i="0" u="none" strike="noStrike" cap="none">
                <a:solidFill>
                  <a:schemeClr val="accent3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3292A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3292A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g1Uk60rBsc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ashley@gnrlaw.ca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wcla.ca" TargetMode="External"/><Relationship Id="rId5" Type="http://schemas.openxmlformats.org/officeDocument/2006/relationships/hyperlink" Target="mailto:wcla@execulink.com" TargetMode="External"/><Relationship Id="rId4" Type="http://schemas.openxmlformats.org/officeDocument/2006/relationships/hyperlink" Target="http://www.gnrlaw.c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"/>
          <p:cNvSpPr txBox="1">
            <a:spLocks noGrp="1"/>
          </p:cNvSpPr>
          <p:nvPr>
            <p:ph type="ctrTitle"/>
          </p:nvPr>
        </p:nvSpPr>
        <p:spPr>
          <a:xfrm>
            <a:off x="2888015" y="2989853"/>
            <a:ext cx="6415969" cy="108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Font typeface="Libre Baskerville"/>
              <a:buNone/>
            </a:pPr>
            <a:r>
              <a:rPr lang="en-US" sz="3200"/>
              <a:t>She Said, She Said:  </a:t>
            </a:r>
            <a:br>
              <a:rPr lang="en-US" sz="3200"/>
            </a:br>
            <a:r>
              <a:rPr lang="en-US" sz="3200"/>
              <a:t>Maintaining A Board’s </a:t>
            </a:r>
            <a:r>
              <a:rPr lang="en-US" sz="3000"/>
              <a:t>Fiduciary Relationship to Its Members  </a:t>
            </a:r>
            <a:endParaRPr sz="2800"/>
          </a:p>
        </p:txBody>
      </p:sp>
      <p:sp>
        <p:nvSpPr>
          <p:cNvPr id="210" name="Google Shape;210;p1"/>
          <p:cNvSpPr txBox="1">
            <a:spLocks noGrp="1"/>
          </p:cNvSpPr>
          <p:nvPr>
            <p:ph type="subTitle" idx="1"/>
          </p:nvPr>
        </p:nvSpPr>
        <p:spPr>
          <a:xfrm>
            <a:off x="4288050" y="4417475"/>
            <a:ext cx="3615900" cy="127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60"/>
              <a:buNone/>
            </a:pPr>
            <a:r>
              <a:rPr lang="en-US" sz="1560"/>
              <a:t>Ashley Gibson, Past-President, </a:t>
            </a:r>
            <a:endParaRPr sz="156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60"/>
              <a:buNone/>
            </a:pPr>
            <a:r>
              <a:rPr lang="en-US" sz="1560"/>
              <a:t>Welland County Law Association</a:t>
            </a:r>
            <a:endParaRPr sz="156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60"/>
              <a:buNone/>
            </a:pPr>
            <a:r>
              <a:rPr lang="en-US" sz="1560"/>
              <a:t>Mary-Jo Petsche, Executive Director, Welland County Law Association</a:t>
            </a:r>
            <a:endParaRPr sz="1560"/>
          </a:p>
        </p:txBody>
      </p:sp>
      <p:sp>
        <p:nvSpPr>
          <p:cNvPr id="211" name="Google Shape;211;p1"/>
          <p:cNvSpPr txBox="1"/>
          <p:nvPr/>
        </p:nvSpPr>
        <p:spPr>
          <a:xfrm>
            <a:off x="4256571" y="1846062"/>
            <a:ext cx="3678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/>
          </a:p>
        </p:txBody>
      </p:sp>
      <p:sp>
        <p:nvSpPr>
          <p:cNvPr id="212" name="Google Shape;212;p1"/>
          <p:cNvSpPr txBox="1"/>
          <p:nvPr/>
        </p:nvSpPr>
        <p:spPr>
          <a:xfrm>
            <a:off x="9165265" y="6443330"/>
            <a:ext cx="302673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Thursday November 10, 2022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10"/>
          <p:cNvSpPr txBox="1"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2. Communication with Staff and Members  </a:t>
            </a:r>
            <a:endParaRPr/>
          </a:p>
        </p:txBody>
      </p:sp>
      <p:sp>
        <p:nvSpPr>
          <p:cNvPr id="307" name="Google Shape;307;p10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308" name="Google Shape;308;p10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309" name="Google Shape;309;p10"/>
          <p:cNvSpPr txBox="1">
            <a:spLocks noGrp="1"/>
          </p:cNvSpPr>
          <p:nvPr>
            <p:ph type="body" idx="1"/>
          </p:nvPr>
        </p:nvSpPr>
        <p:spPr>
          <a:xfrm>
            <a:off x="2223516" y="2651760"/>
            <a:ext cx="7744968" cy="26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Baskerville"/>
              <a:buAutoNum type="alphaUcPeriod" startAt="3"/>
            </a:pPr>
            <a:r>
              <a:rPr lang="en-US"/>
              <a:t>Expense Transparency 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en-US"/>
              <a:t>Correctly allocating expenses to the Library or the Association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en-US"/>
              <a:t>Ensuring that expenses are reasonable and funds are managed properly</a:t>
            </a:r>
            <a:endParaRPr/>
          </a:p>
          <a:p>
            <a:pPr marL="457200" lvl="0" indent="-457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Char char="❖"/>
            </a:pPr>
            <a:r>
              <a:rPr lang="en-US"/>
              <a:t>Do you know which expenses belong to the Library or Association?  </a:t>
            </a: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Noto Sans Symbols"/>
              <a:buNone/>
            </a:pPr>
            <a:endParaRPr/>
          </a:p>
          <a:p>
            <a:pPr marL="457200" lvl="0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Libre Baskerville"/>
              <a:buNone/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"/>
          <p:cNvSpPr txBox="1">
            <a:spLocks noGrp="1"/>
          </p:cNvSpPr>
          <p:nvPr>
            <p:ph type="title"/>
          </p:nvPr>
        </p:nvSpPr>
        <p:spPr>
          <a:xfrm>
            <a:off x="1153668" y="3977640"/>
            <a:ext cx="9884664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960"/>
              <a:buFont typeface="Libre Baskerville"/>
              <a:buNone/>
            </a:pPr>
            <a:r>
              <a:rPr lang="en-US" sz="3259"/>
              <a:t>She Said: An Executive Director’s Perspective</a:t>
            </a:r>
            <a:endParaRPr sz="3259"/>
          </a:p>
        </p:txBody>
      </p:sp>
      <p:sp>
        <p:nvSpPr>
          <p:cNvPr id="316" name="Google Shape;316;p11"/>
          <p:cNvSpPr txBox="1">
            <a:spLocks noGrp="1"/>
          </p:cNvSpPr>
          <p:nvPr>
            <p:ph type="body" idx="1"/>
          </p:nvPr>
        </p:nvSpPr>
        <p:spPr>
          <a:xfrm>
            <a:off x="1153668" y="4700016"/>
            <a:ext cx="98846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Mary-Jo Petsche, Executive Director, Welland County Law Association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2"/>
          <p:cNvSpPr txBox="1"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bre Baskerville"/>
              <a:buNone/>
            </a:pPr>
            <a:r>
              <a:rPr lang="en-US" sz="3600"/>
              <a:t>Know Your Accounting: Scheduled Financial Tasks</a:t>
            </a:r>
            <a:endParaRPr/>
          </a:p>
        </p:txBody>
      </p:sp>
      <p:sp>
        <p:nvSpPr>
          <p:cNvPr id="322" name="Google Shape;322;p12"/>
          <p:cNvSpPr txBox="1">
            <a:spLocks noGrp="1"/>
          </p:cNvSpPr>
          <p:nvPr>
            <p:ph type="body" idx="1"/>
          </p:nvPr>
        </p:nvSpPr>
        <p:spPr>
          <a:xfrm>
            <a:off x="838200" y="2990088"/>
            <a:ext cx="10515600" cy="347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endParaRPr lang="en-US" dirty="0"/>
          </a:p>
        </p:txBody>
      </p:sp>
      <p:sp>
        <p:nvSpPr>
          <p:cNvPr id="323" name="Google Shape;323;p12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324" name="Google Shape;324;p12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28" name="Google Shape;328;p12"/>
          <p:cNvSpPr txBox="1"/>
          <p:nvPr/>
        </p:nvSpPr>
        <p:spPr>
          <a:xfrm>
            <a:off x="1579395" y="4113149"/>
            <a:ext cx="1610371" cy="628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Collections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12"/>
          <p:cNvSpPr txBox="1"/>
          <p:nvPr/>
        </p:nvSpPr>
        <p:spPr>
          <a:xfrm>
            <a:off x="8980399" y="4095994"/>
            <a:ext cx="1830038" cy="646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  <a:endParaRPr sz="1800" dirty="0">
              <a:solidFill>
                <a:schemeClr val="bg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CA6C38-BBA5-4E37-6A07-CA2C9C26908D}"/>
              </a:ext>
            </a:extLst>
          </p:cNvPr>
          <p:cNvSpPr txBox="1"/>
          <p:nvPr/>
        </p:nvSpPr>
        <p:spPr>
          <a:xfrm>
            <a:off x="5387547" y="4113149"/>
            <a:ext cx="1977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Salaries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3"/>
          <p:cNvSpPr txBox="1"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Libre Baskerville"/>
              <a:buNone/>
            </a:pPr>
            <a:r>
              <a:rPr lang="en-US"/>
              <a:t>Monthly Financial Tasks </a:t>
            </a:r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ft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body" idx="1"/>
          </p:nvPr>
        </p:nvSpPr>
        <p:spPr>
          <a:xfrm>
            <a:off x="8211300" y="701750"/>
            <a:ext cx="3090000" cy="54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Libre Baskerville"/>
              <a:buAutoNum type="arabicPeriod"/>
            </a:pPr>
            <a:r>
              <a:rPr lang="en-US" b="1" u="sng"/>
              <a:t>Account reconciliation </a:t>
            </a:r>
            <a:r>
              <a:rPr lang="en-US"/>
              <a:t>(including Summary and Detailed Reports)</a:t>
            </a:r>
            <a:endParaRPr/>
          </a:p>
          <a:p>
            <a:pPr marL="457200" lvl="0" indent="-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Libre Baskerville"/>
              <a:buAutoNum type="arabicPeriod"/>
            </a:pPr>
            <a:r>
              <a:rPr lang="en-US" b="1" u="sng"/>
              <a:t>Prepare financial reports </a:t>
            </a:r>
            <a:r>
              <a:rPr lang="en-US"/>
              <a:t>for bank accounts and include in your monthly board meetings for approval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4"/>
          <p:cNvSpPr txBox="1"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Libre Baskerville"/>
              <a:buNone/>
            </a:pPr>
            <a:r>
              <a:rPr lang="en-US"/>
              <a:t>Monthly Financial Tasks </a:t>
            </a:r>
            <a:endParaRPr/>
          </a:p>
        </p:txBody>
      </p:sp>
      <p:sp>
        <p:nvSpPr>
          <p:cNvPr id="344" name="Google Shape;344;p14"/>
          <p:cNvSpPr txBox="1">
            <a:spLocks noGrp="1"/>
          </p:cNvSpPr>
          <p:nvPr>
            <p:ph type="ftr" idx="4294967295"/>
          </p:nvPr>
        </p:nvSpPr>
        <p:spPr>
          <a:xfrm>
            <a:off x="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345" name="Google Shape;345;p14"/>
          <p:cNvSpPr txBox="1">
            <a:spLocks noGrp="1"/>
          </p:cNvSpPr>
          <p:nvPr>
            <p:ph type="sldNum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46" name="Google Shape;346;p14"/>
          <p:cNvSpPr txBox="1">
            <a:spLocks noGrp="1"/>
          </p:cNvSpPr>
          <p:nvPr>
            <p:ph type="body" idx="1"/>
          </p:nvPr>
        </p:nvSpPr>
        <p:spPr>
          <a:xfrm>
            <a:off x="7315201" y="297712"/>
            <a:ext cx="4550734" cy="642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lvl="0" indent="-4572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b="1" u="sng"/>
              <a:t>Library </a:t>
            </a:r>
            <a:endParaRPr/>
          </a:p>
          <a:p>
            <a:pPr marL="1143000" lvl="1" indent="-457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b="1"/>
              <a:t>Revenue</a:t>
            </a:r>
            <a:r>
              <a:rPr lang="en-US"/>
              <a:t> (E.g. copies/printouts, LiRN grant) </a:t>
            </a:r>
            <a:endParaRPr/>
          </a:p>
          <a:p>
            <a:pPr marL="1143000" lvl="1" indent="-457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b="1"/>
              <a:t>Expenses</a:t>
            </a:r>
            <a:r>
              <a:rPr lang="en-US"/>
              <a:t> (E.g. collections, salary, operations) </a:t>
            </a:r>
            <a:endParaRPr/>
          </a:p>
          <a:p>
            <a:pPr marL="457200" lvl="0" indent="-4572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b="1" u="sng"/>
              <a:t>Association </a:t>
            </a:r>
            <a:endParaRPr/>
          </a:p>
          <a:p>
            <a:pPr marL="1143000" lvl="1" indent="-457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b="1"/>
              <a:t>Revenue</a:t>
            </a:r>
            <a:r>
              <a:rPr lang="en-US"/>
              <a:t> (E.g. coffee sales, CPD, Membership dues)</a:t>
            </a:r>
            <a:endParaRPr/>
          </a:p>
          <a:p>
            <a:pPr marL="1143000" lvl="1" indent="-45720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</a:pPr>
            <a:r>
              <a:rPr lang="en-US" b="1"/>
              <a:t>Expenses</a:t>
            </a:r>
            <a:r>
              <a:rPr lang="en-US"/>
              <a:t> (E.g. FOLA levy, events, gifts/memorials)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5"/>
          <p:cNvSpPr txBox="1"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Quarterly Financial Tasks </a:t>
            </a:r>
            <a:endParaRPr/>
          </a:p>
        </p:txBody>
      </p:sp>
      <p:sp>
        <p:nvSpPr>
          <p:cNvPr id="352" name="Google Shape;352;p15"/>
          <p:cNvSpPr txBox="1">
            <a:spLocks noGrp="1"/>
          </p:cNvSpPr>
          <p:nvPr>
            <p:ph type="ftr" idx="11"/>
          </p:nvPr>
        </p:nvSpPr>
        <p:spPr>
          <a:xfrm>
            <a:off x="0" y="646254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353" name="Google Shape;353;p15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grpSp>
        <p:nvGrpSpPr>
          <p:cNvPr id="354" name="Google Shape;354;p15"/>
          <p:cNvGrpSpPr/>
          <p:nvPr/>
        </p:nvGrpSpPr>
        <p:grpSpPr>
          <a:xfrm>
            <a:off x="850939" y="2990849"/>
            <a:ext cx="10490155" cy="3473196"/>
            <a:chOff x="12739" y="761"/>
            <a:chExt cx="10490155" cy="3473196"/>
          </a:xfrm>
        </p:grpSpPr>
        <p:sp>
          <p:nvSpPr>
            <p:cNvPr id="355" name="Google Shape;355;p15"/>
            <p:cNvSpPr/>
            <p:nvPr/>
          </p:nvSpPr>
          <p:spPr>
            <a:xfrm>
              <a:off x="12739" y="761"/>
              <a:ext cx="5191165" cy="1557349"/>
            </a:xfrm>
            <a:prstGeom prst="rect">
              <a:avLst/>
            </a:prstGeom>
            <a:solidFill>
              <a:srgbClr val="7775B3"/>
            </a:solidFill>
            <a:ln w="12700" cap="flat" cmpd="sng">
              <a:solidFill>
                <a:srgbClr val="7775B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5"/>
            <p:cNvSpPr txBox="1"/>
            <p:nvPr/>
          </p:nvSpPr>
          <p:spPr>
            <a:xfrm>
              <a:off x="12739" y="761"/>
              <a:ext cx="5191165" cy="1557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0200" tIns="410200" rIns="410200" bIns="410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bre Baskerville"/>
                <a:buNone/>
              </a:pPr>
              <a:r>
                <a:rPr lang="en-US" sz="280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Review Income Statement and Balance Sheet Reports </a:t>
              </a:r>
              <a:endParaRPr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12739" y="1558110"/>
              <a:ext cx="5191165" cy="1915847"/>
            </a:xfrm>
            <a:prstGeom prst="rect">
              <a:avLst/>
            </a:prstGeom>
            <a:solidFill>
              <a:srgbClr val="D9D8EA">
                <a:alpha val="89803"/>
              </a:srgbClr>
            </a:solidFill>
            <a:ln w="12700" cap="flat" cmpd="sng">
              <a:solidFill>
                <a:srgbClr val="D9D8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5"/>
            <p:cNvSpPr txBox="1"/>
            <p:nvPr/>
          </p:nvSpPr>
          <p:spPr>
            <a:xfrm>
              <a:off x="12739" y="1558110"/>
              <a:ext cx="5191200" cy="19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2750" tIns="512750" rIns="512750" bIns="5127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None/>
              </a:pPr>
              <a:r>
                <a:rPr lang="en-US" sz="1600" b="0" i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Useful to run a comparative income statement for actual vs. current budget</a:t>
              </a:r>
              <a:endParaRPr sz="1000"/>
            </a:p>
            <a:p>
              <a:pPr marL="0" marR="0" lvl="0" indent="0" algn="l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Gill Sans"/>
                <a:buNone/>
              </a:pPr>
              <a:r>
                <a:rPr lang="en-US" sz="1600" b="0" i="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Sage has options for this type of report</a:t>
              </a:r>
              <a:endParaRPr sz="1000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5311694" y="761"/>
              <a:ext cx="5191165" cy="1557349"/>
            </a:xfrm>
            <a:prstGeom prst="rect">
              <a:avLst/>
            </a:prstGeom>
            <a:solidFill>
              <a:srgbClr val="B4B3D8"/>
            </a:solidFill>
            <a:ln w="12700" cap="flat" cmpd="sng">
              <a:solidFill>
                <a:srgbClr val="B4B3D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5"/>
            <p:cNvSpPr txBox="1"/>
            <p:nvPr/>
          </p:nvSpPr>
          <p:spPr>
            <a:xfrm>
              <a:off x="5311694" y="761"/>
              <a:ext cx="5191165" cy="155734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10200" tIns="410200" rIns="410200" bIns="410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800"/>
                <a:buFont typeface="Libre Baskerville"/>
                <a:buNone/>
              </a:pPr>
              <a:r>
                <a:rPr lang="en-US" sz="2800">
                  <a:solidFill>
                    <a:schemeClr val="lt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Trial balance for LiRN </a:t>
              </a:r>
              <a:endParaRPr sz="28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endParaRPr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5311694" y="1558110"/>
              <a:ext cx="5191165" cy="1915847"/>
            </a:xfrm>
            <a:prstGeom prst="rect">
              <a:avLst/>
            </a:prstGeom>
            <a:solidFill>
              <a:srgbClr val="D9D8EA">
                <a:alpha val="89803"/>
              </a:srgbClr>
            </a:solidFill>
            <a:ln w="12700" cap="flat" cmpd="sng">
              <a:solidFill>
                <a:srgbClr val="D9D8EA">
                  <a:alpha val="89803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5"/>
            <p:cNvSpPr txBox="1"/>
            <p:nvPr/>
          </p:nvSpPr>
          <p:spPr>
            <a:xfrm>
              <a:off x="5311694" y="1558110"/>
              <a:ext cx="5191200" cy="19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12750" tIns="512750" rIns="512750" bIns="5127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Gill Sans"/>
                <a:buNone/>
              </a:pPr>
              <a:r>
                <a:rPr lang="en-US" sz="16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Ensure all entries are categorized properly within the chart of accounts</a:t>
              </a:r>
              <a:endParaRPr sz="16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56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Gill Sans"/>
                <a:buNone/>
              </a:pPr>
              <a:r>
                <a:rPr lang="en-US" sz="1600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Confirm all accounting entries for that quarter are complete before producing and submitting the report. </a:t>
              </a:r>
              <a:endParaRPr sz="1600" b="0" i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Gill Sans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Year End</a:t>
            </a:r>
            <a:r>
              <a:rPr lang="en-US">
                <a:solidFill>
                  <a:schemeClr val="accent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Financial Tasks  </a:t>
            </a:r>
            <a:endParaRPr/>
          </a:p>
        </p:txBody>
      </p:sp>
      <p:sp>
        <p:nvSpPr>
          <p:cNvPr id="368" name="Google Shape;368;p16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369" name="Google Shape;369;p16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grpSp>
        <p:nvGrpSpPr>
          <p:cNvPr id="370" name="Google Shape;370;p16"/>
          <p:cNvGrpSpPr/>
          <p:nvPr/>
        </p:nvGrpSpPr>
        <p:grpSpPr>
          <a:xfrm>
            <a:off x="974725" y="2861451"/>
            <a:ext cx="10242550" cy="2770686"/>
            <a:chOff x="0" y="246838"/>
            <a:chExt cx="10242550" cy="2770686"/>
          </a:xfrm>
        </p:grpSpPr>
        <p:cxnSp>
          <p:nvCxnSpPr>
            <p:cNvPr id="371" name="Google Shape;371;p16"/>
            <p:cNvCxnSpPr/>
            <p:nvPr/>
          </p:nvCxnSpPr>
          <p:spPr>
            <a:xfrm>
              <a:off x="0" y="1659731"/>
              <a:ext cx="10242550" cy="0"/>
            </a:xfrm>
            <a:prstGeom prst="straightConnector1">
              <a:avLst/>
            </a:prstGeom>
            <a:solidFill>
              <a:schemeClr val="lt1">
                <a:alpha val="89803"/>
              </a:schemeClr>
            </a:solidFill>
            <a:ln w="190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triangle" w="lg" len="lg"/>
            </a:ln>
          </p:spPr>
        </p:cxnSp>
        <p:sp>
          <p:nvSpPr>
            <p:cNvPr id="372" name="Google Shape;372;p16"/>
            <p:cNvSpPr/>
            <p:nvPr/>
          </p:nvSpPr>
          <p:spPr>
            <a:xfrm rot="8100000">
              <a:off x="51490" y="382503"/>
              <a:ext cx="244110" cy="244110"/>
            </a:xfrm>
            <a:prstGeom prst="teardrop">
              <a:avLst>
                <a:gd name="adj" fmla="val 115000"/>
              </a:avLst>
            </a:prstGeom>
            <a:solidFill>
              <a:schemeClr val="accent1"/>
            </a:solidFill>
            <a:ln w="12700" cap="flat" cmpd="sng">
              <a:solidFill>
                <a:srgbClr val="4F594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6"/>
            <p:cNvSpPr/>
            <p:nvPr/>
          </p:nvSpPr>
          <p:spPr>
            <a:xfrm>
              <a:off x="78608" y="409621"/>
              <a:ext cx="189873" cy="189873"/>
            </a:xfrm>
            <a:prstGeom prst="ellipse">
              <a:avLst/>
            </a:prstGeom>
            <a:solidFill>
              <a:schemeClr val="dk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6"/>
            <p:cNvSpPr/>
            <p:nvPr/>
          </p:nvSpPr>
          <p:spPr>
            <a:xfrm>
              <a:off x="346157" y="677170"/>
              <a:ext cx="2838997" cy="982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6"/>
            <p:cNvSpPr txBox="1"/>
            <p:nvPr/>
          </p:nvSpPr>
          <p:spPr>
            <a:xfrm>
              <a:off x="346157" y="677170"/>
              <a:ext cx="2838997" cy="982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1600" rIns="101600" bIns="1524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Gill Sans"/>
                <a:buNone/>
              </a:pPr>
              <a:r>
                <a:rPr lang="en-US" sz="1600" b="0" i="0">
                  <a:solidFill>
                    <a:schemeClr val="accent3"/>
                  </a:solidFill>
                  <a:latin typeface="Gill Sans"/>
                  <a:ea typeface="Gill Sans"/>
                  <a:cs typeface="Gill Sans"/>
                  <a:sym typeface="Gill Sans"/>
                </a:rPr>
                <a:t>Available on Sage </a:t>
              </a:r>
              <a:endParaRPr/>
            </a:p>
          </p:txBody>
        </p:sp>
        <p:sp>
          <p:nvSpPr>
            <p:cNvPr id="376" name="Google Shape;376;p16"/>
            <p:cNvSpPr/>
            <p:nvPr/>
          </p:nvSpPr>
          <p:spPr>
            <a:xfrm>
              <a:off x="346157" y="331946"/>
              <a:ext cx="2838997" cy="34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6"/>
            <p:cNvSpPr txBox="1"/>
            <p:nvPr/>
          </p:nvSpPr>
          <p:spPr>
            <a:xfrm>
              <a:off x="346157" y="331946"/>
              <a:ext cx="2838997" cy="34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52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500"/>
                <a:buFont typeface="Libre Baskerville"/>
                <a:buNone/>
              </a:pPr>
              <a:r>
                <a:rPr lang="en-US" sz="1500" b="0">
                  <a:solidFill>
                    <a:schemeClr val="accent3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Produce Audit Trail Reports </a:t>
              </a:r>
              <a:endParaRPr/>
            </a:p>
          </p:txBody>
        </p:sp>
        <p:cxnSp>
          <p:nvCxnSpPr>
            <p:cNvPr id="378" name="Google Shape;378;p16"/>
            <p:cNvCxnSpPr/>
            <p:nvPr/>
          </p:nvCxnSpPr>
          <p:spPr>
            <a:xfrm>
              <a:off x="173545" y="677170"/>
              <a:ext cx="0" cy="98256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379" name="Google Shape;379;p16"/>
            <p:cNvSpPr/>
            <p:nvPr/>
          </p:nvSpPr>
          <p:spPr>
            <a:xfrm>
              <a:off x="142475" y="1628660"/>
              <a:ext cx="62140" cy="62140"/>
            </a:xfrm>
            <a:prstGeom prst="ellipse">
              <a:avLst/>
            </a:prstGeom>
            <a:solidFill>
              <a:srgbClr val="AB84C6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6"/>
            <p:cNvSpPr/>
            <p:nvPr/>
          </p:nvSpPr>
          <p:spPr>
            <a:xfrm rot="-2700000">
              <a:off x="1756541" y="2692848"/>
              <a:ext cx="244110" cy="244110"/>
            </a:xfrm>
            <a:prstGeom prst="teardrop">
              <a:avLst>
                <a:gd name="adj" fmla="val 115000"/>
              </a:avLst>
            </a:prstGeom>
            <a:solidFill>
              <a:srgbClr val="AB84C6"/>
            </a:solidFill>
            <a:ln w="12700" cap="flat" cmpd="sng">
              <a:solidFill>
                <a:srgbClr val="AB84C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6"/>
            <p:cNvSpPr/>
            <p:nvPr/>
          </p:nvSpPr>
          <p:spPr>
            <a:xfrm>
              <a:off x="1783659" y="2719967"/>
              <a:ext cx="189873" cy="189873"/>
            </a:xfrm>
            <a:prstGeom prst="ellipse">
              <a:avLst/>
            </a:prstGeom>
            <a:solidFill>
              <a:schemeClr val="dk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6"/>
            <p:cNvSpPr/>
            <p:nvPr/>
          </p:nvSpPr>
          <p:spPr>
            <a:xfrm>
              <a:off x="2051208" y="1659731"/>
              <a:ext cx="2838997" cy="982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6"/>
            <p:cNvSpPr txBox="1"/>
            <p:nvPr/>
          </p:nvSpPr>
          <p:spPr>
            <a:xfrm>
              <a:off x="2051208" y="1659731"/>
              <a:ext cx="2838997" cy="982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52400" rIns="0" bIns="10160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Gill Sans"/>
                <a:buNone/>
              </a:pPr>
              <a:r>
                <a:rPr lang="en-US" sz="1600" b="0" i="0">
                  <a:solidFill>
                    <a:schemeClr val="accent3"/>
                  </a:solidFill>
                  <a:latin typeface="Gill Sans"/>
                  <a:ea typeface="Gill Sans"/>
                  <a:cs typeface="Gill Sans"/>
                  <a:sym typeface="Gill Sans"/>
                </a:rPr>
                <a:t>Remit to the Canada Revenue Agency before February Deadline </a:t>
              </a:r>
              <a:endParaRPr/>
            </a:p>
          </p:txBody>
        </p:sp>
        <p:sp>
          <p:nvSpPr>
            <p:cNvPr id="384" name="Google Shape;384;p16"/>
            <p:cNvSpPr/>
            <p:nvPr/>
          </p:nvSpPr>
          <p:spPr>
            <a:xfrm>
              <a:off x="2051208" y="2642291"/>
              <a:ext cx="2838997" cy="34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6"/>
            <p:cNvSpPr txBox="1"/>
            <p:nvPr/>
          </p:nvSpPr>
          <p:spPr>
            <a:xfrm>
              <a:off x="2051208" y="2642291"/>
              <a:ext cx="2838997" cy="34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52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500"/>
                <a:buFont typeface="Libre Baskerville"/>
                <a:buNone/>
              </a:pPr>
              <a:r>
                <a:rPr lang="en-US" sz="1500" b="0">
                  <a:solidFill>
                    <a:schemeClr val="accent3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Prepare the T4 Slips and Summary</a:t>
              </a:r>
              <a:endParaRPr/>
            </a:p>
          </p:txBody>
        </p:sp>
        <p:cxnSp>
          <p:nvCxnSpPr>
            <p:cNvPr id="386" name="Google Shape;386;p16"/>
            <p:cNvCxnSpPr/>
            <p:nvPr/>
          </p:nvCxnSpPr>
          <p:spPr>
            <a:xfrm>
              <a:off x="1878596" y="1659731"/>
              <a:ext cx="0" cy="982560"/>
            </a:xfrm>
            <a:prstGeom prst="straightConnector1">
              <a:avLst/>
            </a:prstGeom>
            <a:noFill/>
            <a:ln w="12700" cap="flat" cmpd="sng">
              <a:solidFill>
                <a:srgbClr val="AB84C6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387" name="Google Shape;387;p16"/>
            <p:cNvSpPr/>
            <p:nvPr/>
          </p:nvSpPr>
          <p:spPr>
            <a:xfrm>
              <a:off x="1847526" y="1628660"/>
              <a:ext cx="62140" cy="62140"/>
            </a:xfrm>
            <a:prstGeom prst="ellipse">
              <a:avLst/>
            </a:prstGeom>
            <a:solidFill>
              <a:srgbClr val="AB84C6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 rot="8100000">
              <a:off x="3461592" y="392659"/>
              <a:ext cx="244110" cy="244110"/>
            </a:xfrm>
            <a:prstGeom prst="teardrop">
              <a:avLst>
                <a:gd name="adj" fmla="val 115000"/>
              </a:avLst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3488711" y="419778"/>
              <a:ext cx="189873" cy="189873"/>
            </a:xfrm>
            <a:prstGeom prst="ellipse">
              <a:avLst/>
            </a:prstGeom>
            <a:solidFill>
              <a:srgbClr val="CCD8D6">
                <a:alpha val="8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3686306" y="554561"/>
              <a:ext cx="2838997" cy="109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 txBox="1"/>
            <p:nvPr/>
          </p:nvSpPr>
          <p:spPr>
            <a:xfrm>
              <a:off x="3686306" y="554561"/>
              <a:ext cx="2838997" cy="10981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82550" rIns="82550" bIns="1238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300"/>
                <a:buFont typeface="Gill Sans"/>
                <a:buNone/>
              </a:pPr>
              <a:r>
                <a:rPr lang="en-US" sz="1300" b="0" i="0">
                  <a:solidFill>
                    <a:schemeClr val="accent3"/>
                  </a:solidFill>
                  <a:latin typeface="Gill Sans"/>
                  <a:ea typeface="Gill Sans"/>
                  <a:cs typeface="Gill Sans"/>
                  <a:sym typeface="Gill Sans"/>
                </a:rPr>
                <a:t>Monthly Financial Reports, Monthly Bank Statements, Income Statements, Revenue and Expenses Summaries, Tax Reports, and Source Deduction Reports. </a:t>
              </a: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3686306" y="246838"/>
              <a:ext cx="2838997" cy="385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 txBox="1"/>
            <p:nvPr/>
          </p:nvSpPr>
          <p:spPr>
            <a:xfrm>
              <a:off x="3686306" y="246838"/>
              <a:ext cx="2838997" cy="3858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52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500"/>
                <a:buFont typeface="Libre Baskerville"/>
                <a:buNone/>
              </a:pPr>
              <a:r>
                <a:rPr lang="en-US" sz="1500" b="0">
                  <a:solidFill>
                    <a:schemeClr val="accent3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 Treasurer Review </a:t>
              </a:r>
              <a:endParaRPr/>
            </a:p>
          </p:txBody>
        </p:sp>
        <p:cxnSp>
          <p:nvCxnSpPr>
            <p:cNvPr id="394" name="Google Shape;394;p16"/>
            <p:cNvCxnSpPr/>
            <p:nvPr/>
          </p:nvCxnSpPr>
          <p:spPr>
            <a:xfrm>
              <a:off x="3583647" y="687326"/>
              <a:ext cx="0" cy="982560"/>
            </a:xfrm>
            <a:prstGeom prst="straightConnector1">
              <a:avLst/>
            </a:prstGeom>
            <a:noFill/>
            <a:ln w="12700" cap="flat" cmpd="sng">
              <a:solidFill>
                <a:schemeClr val="accent1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395" name="Google Shape;395;p16"/>
            <p:cNvSpPr/>
            <p:nvPr/>
          </p:nvSpPr>
          <p:spPr>
            <a:xfrm>
              <a:off x="3552577" y="1638817"/>
              <a:ext cx="62140" cy="62140"/>
            </a:xfrm>
            <a:prstGeom prst="ellipse">
              <a:avLst/>
            </a:prstGeom>
            <a:solidFill>
              <a:srgbClr val="AB84C6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 rot="-2700000">
              <a:off x="5166643" y="2692848"/>
              <a:ext cx="244110" cy="244110"/>
            </a:xfrm>
            <a:prstGeom prst="teardrop">
              <a:avLst>
                <a:gd name="adj" fmla="val 115000"/>
              </a:avLst>
            </a:prstGeom>
            <a:solidFill>
              <a:srgbClr val="AB84C6"/>
            </a:solidFill>
            <a:ln w="12700" cap="flat" cmpd="sng">
              <a:solidFill>
                <a:srgbClr val="AB84C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5193762" y="2719967"/>
              <a:ext cx="189873" cy="189873"/>
            </a:xfrm>
            <a:prstGeom prst="ellipse">
              <a:avLst/>
            </a:prstGeom>
            <a:solidFill>
              <a:schemeClr val="dk2">
                <a:alpha val="89803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5514201" y="1689713"/>
              <a:ext cx="2838997" cy="982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 txBox="1"/>
            <p:nvPr/>
          </p:nvSpPr>
          <p:spPr>
            <a:xfrm>
              <a:off x="5514201" y="1787563"/>
              <a:ext cx="2838900" cy="9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42875" rIns="0" bIns="95250" anchor="b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500"/>
                <a:buFont typeface="Gill Sans"/>
                <a:buNone/>
              </a:pPr>
              <a:r>
                <a:rPr lang="en-US" sz="1500" b="0" i="0">
                  <a:solidFill>
                    <a:schemeClr val="accent3"/>
                  </a:solidFill>
                  <a:latin typeface="Gill Sans"/>
                  <a:ea typeface="Gill Sans"/>
                  <a:cs typeface="Gill Sans"/>
                  <a:sym typeface="Gill Sans"/>
                </a:rPr>
                <a:t>Inclusive of Opening/Closing Balances on All Bank Accounts, Income Statements for All Bank Accounts, Membership Numbers and Revenue</a:t>
              </a: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5514201" y="2672274"/>
              <a:ext cx="2838997" cy="34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6"/>
            <p:cNvSpPr txBox="1"/>
            <p:nvPr/>
          </p:nvSpPr>
          <p:spPr>
            <a:xfrm>
              <a:off x="5492526" y="2672224"/>
              <a:ext cx="2838900" cy="34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52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500"/>
                <a:buFont typeface="Libre Baskerville"/>
                <a:buNone/>
              </a:pPr>
              <a:r>
                <a:rPr lang="en-US" sz="1500" b="0">
                  <a:solidFill>
                    <a:schemeClr val="accent3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Treasurer’s Report </a:t>
              </a:r>
              <a:endParaRPr/>
            </a:p>
          </p:txBody>
        </p:sp>
        <p:cxnSp>
          <p:nvCxnSpPr>
            <p:cNvPr id="402" name="Google Shape;402;p16"/>
            <p:cNvCxnSpPr/>
            <p:nvPr/>
          </p:nvCxnSpPr>
          <p:spPr>
            <a:xfrm>
              <a:off x="5288699" y="1659731"/>
              <a:ext cx="0" cy="982560"/>
            </a:xfrm>
            <a:prstGeom prst="straightConnector1">
              <a:avLst/>
            </a:prstGeom>
            <a:noFill/>
            <a:ln w="12700" cap="flat" cmpd="sng">
              <a:solidFill>
                <a:srgbClr val="AB84C6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403" name="Google Shape;403;p16"/>
            <p:cNvSpPr/>
            <p:nvPr/>
          </p:nvSpPr>
          <p:spPr>
            <a:xfrm>
              <a:off x="5257628" y="1628660"/>
              <a:ext cx="62140" cy="62140"/>
            </a:xfrm>
            <a:prstGeom prst="ellipse">
              <a:avLst/>
            </a:prstGeom>
            <a:solidFill>
              <a:srgbClr val="AB84C6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6"/>
            <p:cNvSpPr/>
            <p:nvPr/>
          </p:nvSpPr>
          <p:spPr>
            <a:xfrm rot="8100000">
              <a:off x="6871695" y="382503"/>
              <a:ext cx="244110" cy="244110"/>
            </a:xfrm>
            <a:prstGeom prst="teardrop">
              <a:avLst>
                <a:gd name="adj" fmla="val 115000"/>
              </a:avLst>
            </a:prstGeom>
            <a:solidFill>
              <a:schemeClr val="accent1"/>
            </a:solidFill>
            <a:ln w="1270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6"/>
            <p:cNvSpPr/>
            <p:nvPr/>
          </p:nvSpPr>
          <p:spPr>
            <a:xfrm>
              <a:off x="6898813" y="409621"/>
              <a:ext cx="189873" cy="189873"/>
            </a:xfrm>
            <a:prstGeom prst="ellipse">
              <a:avLst/>
            </a:prstGeom>
            <a:solidFill>
              <a:srgbClr val="CCD8D6">
                <a:alpha val="8980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6"/>
            <p:cNvSpPr/>
            <p:nvPr/>
          </p:nvSpPr>
          <p:spPr>
            <a:xfrm>
              <a:off x="7166362" y="677170"/>
              <a:ext cx="2838997" cy="9825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6"/>
            <p:cNvSpPr txBox="1"/>
            <p:nvPr/>
          </p:nvSpPr>
          <p:spPr>
            <a:xfrm>
              <a:off x="7166362" y="612370"/>
              <a:ext cx="2838900" cy="982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01600" rIns="101600" bIns="1524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600"/>
                <a:buFont typeface="Gill Sans"/>
                <a:buNone/>
              </a:pPr>
              <a:r>
                <a:rPr lang="en-US" sz="1600" b="0" i="0">
                  <a:solidFill>
                    <a:schemeClr val="accent3"/>
                  </a:solidFill>
                  <a:latin typeface="Gill Sans"/>
                  <a:ea typeface="Gill Sans"/>
                  <a:cs typeface="Gill Sans"/>
                  <a:sym typeface="Gill Sans"/>
                </a:rPr>
                <a:t>Prepare Your Financial Records for the Audit</a:t>
              </a:r>
              <a:endParaRPr/>
            </a:p>
          </p:txBody>
        </p:sp>
        <p:sp>
          <p:nvSpPr>
            <p:cNvPr id="408" name="Google Shape;408;p16"/>
            <p:cNvSpPr/>
            <p:nvPr/>
          </p:nvSpPr>
          <p:spPr>
            <a:xfrm>
              <a:off x="7166362" y="331946"/>
              <a:ext cx="2838997" cy="34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6"/>
            <p:cNvSpPr txBox="1"/>
            <p:nvPr/>
          </p:nvSpPr>
          <p:spPr>
            <a:xfrm>
              <a:off x="7166362" y="331946"/>
              <a:ext cx="2838997" cy="34522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95250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1500"/>
                <a:buFont typeface="Libre Baskerville"/>
                <a:buNone/>
              </a:pPr>
              <a:r>
                <a:rPr lang="en-US" sz="1500" b="0">
                  <a:solidFill>
                    <a:schemeClr val="accent3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rPr>
                <a:t>Preparation </a:t>
              </a:r>
              <a:endParaRPr/>
            </a:p>
          </p:txBody>
        </p:sp>
        <p:cxnSp>
          <p:nvCxnSpPr>
            <p:cNvPr id="410" name="Google Shape;410;p16"/>
            <p:cNvCxnSpPr/>
            <p:nvPr/>
          </p:nvCxnSpPr>
          <p:spPr>
            <a:xfrm>
              <a:off x="6993750" y="677170"/>
              <a:ext cx="0" cy="982560"/>
            </a:xfrm>
            <a:prstGeom prst="straightConnector1">
              <a:avLst/>
            </a:prstGeom>
            <a:noFill/>
            <a:ln w="12700" cap="flat" cmpd="sng">
              <a:solidFill>
                <a:srgbClr val="AB84C6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  <p:sp>
          <p:nvSpPr>
            <p:cNvPr id="411" name="Google Shape;411;p16"/>
            <p:cNvSpPr/>
            <p:nvPr/>
          </p:nvSpPr>
          <p:spPr>
            <a:xfrm>
              <a:off x="7048980" y="1643635"/>
              <a:ext cx="62100" cy="62100"/>
            </a:xfrm>
            <a:prstGeom prst="ellipse">
              <a:avLst/>
            </a:prstGeom>
            <a:solidFill>
              <a:srgbClr val="AB84C6"/>
            </a:solidFill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7"/>
          <p:cNvSpPr txBox="1">
            <a:spLocks noGrp="1"/>
          </p:cNvSpPr>
          <p:nvPr>
            <p:ph type="title"/>
          </p:nvPr>
        </p:nvSpPr>
        <p:spPr>
          <a:xfrm>
            <a:off x="1153668" y="3977640"/>
            <a:ext cx="9884664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Financial Transparency</a:t>
            </a:r>
            <a:endParaRPr/>
          </a:p>
        </p:txBody>
      </p:sp>
      <p:sp>
        <p:nvSpPr>
          <p:cNvPr id="418" name="Google Shape;418;p17"/>
          <p:cNvSpPr txBox="1">
            <a:spLocks noGrp="1"/>
          </p:cNvSpPr>
          <p:nvPr>
            <p:ph type="body" idx="1"/>
          </p:nvPr>
        </p:nvSpPr>
        <p:spPr>
          <a:xfrm>
            <a:off x="1153668" y="4700016"/>
            <a:ext cx="98846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Determining Library Expenses and Association Expenses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8"/>
          <p:cNvSpPr txBox="1">
            <a:spLocks noGrp="1"/>
          </p:cNvSpPr>
          <p:nvPr>
            <p:ph type="title"/>
          </p:nvPr>
        </p:nvSpPr>
        <p:spPr>
          <a:xfrm>
            <a:off x="1855423" y="1854365"/>
            <a:ext cx="8705088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Collections </a:t>
            </a:r>
            <a:endParaRPr/>
          </a:p>
        </p:txBody>
      </p:sp>
      <p:sp>
        <p:nvSpPr>
          <p:cNvPr id="424" name="Google Shape;424;p18"/>
          <p:cNvSpPr txBox="1">
            <a:spLocks noGrp="1"/>
          </p:cNvSpPr>
          <p:nvPr>
            <p:ph type="body" idx="1"/>
          </p:nvPr>
        </p:nvSpPr>
        <p:spPr>
          <a:xfrm>
            <a:off x="1743456" y="4407408"/>
            <a:ext cx="870508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Library Expense or Association Expense? </a:t>
            </a:r>
            <a:endParaRPr/>
          </a:p>
        </p:txBody>
      </p:sp>
      <p:pic>
        <p:nvPicPr>
          <p:cNvPr id="425" name="Google Shape;425;p18" descr="Jars of coi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62111" y="2450592"/>
            <a:ext cx="2891712" cy="19278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9"/>
          <p:cNvSpPr txBox="1">
            <a:spLocks noGrp="1"/>
          </p:cNvSpPr>
          <p:nvPr>
            <p:ph type="title"/>
          </p:nvPr>
        </p:nvSpPr>
        <p:spPr>
          <a:xfrm>
            <a:off x="248873" y="1971127"/>
            <a:ext cx="11694253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Libre Baskerville"/>
              <a:buNone/>
            </a:pPr>
            <a:r>
              <a:rPr lang="en-US" sz="3600"/>
              <a:t>Continuing Professional Development Lunch and Learns  </a:t>
            </a:r>
            <a:endParaRPr/>
          </a:p>
        </p:txBody>
      </p:sp>
      <p:sp>
        <p:nvSpPr>
          <p:cNvPr id="431" name="Google Shape;431;p19"/>
          <p:cNvSpPr txBox="1">
            <a:spLocks noGrp="1"/>
          </p:cNvSpPr>
          <p:nvPr>
            <p:ph type="body" idx="1"/>
          </p:nvPr>
        </p:nvSpPr>
        <p:spPr>
          <a:xfrm>
            <a:off x="1743456" y="4407408"/>
            <a:ext cx="870508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Library Expense or Association Expense? </a:t>
            </a:r>
            <a:endParaRPr/>
          </a:p>
        </p:txBody>
      </p:sp>
      <p:pic>
        <p:nvPicPr>
          <p:cNvPr id="432" name="Google Shape;432;p19" descr="Pretty home office des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46210" y="2605755"/>
            <a:ext cx="2699577" cy="1801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"/>
          <p:cNvSpPr txBox="1"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Agenda</a:t>
            </a:r>
            <a:endParaRPr/>
          </a:p>
        </p:txBody>
      </p:sp>
      <p:sp>
        <p:nvSpPr>
          <p:cNvPr id="219" name="Google Shape;219;p2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220" name="Google Shape;220;p2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21" name="Google Shape;221;p2"/>
          <p:cNvSpPr txBox="1">
            <a:spLocks noGrp="1"/>
          </p:cNvSpPr>
          <p:nvPr>
            <p:ph type="body" idx="1"/>
          </p:nvPr>
        </p:nvSpPr>
        <p:spPr>
          <a:xfrm>
            <a:off x="8183880" y="2194560"/>
            <a:ext cx="3749040" cy="4306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sz="2400" b="1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Introduction</a:t>
            </a:r>
            <a:br>
              <a:rPr lang="en-US" sz="2400" b="1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</a:br>
            <a:r>
              <a:rPr lang="en-US" sz="2400" b="1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Ashley Gibson 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>
                <a:latin typeface="Gill Sans"/>
                <a:ea typeface="Gill Sans"/>
                <a:cs typeface="Gill Sans"/>
                <a:sym typeface="Gill Sans"/>
              </a:rPr>
              <a:t>She Said: A President’s Perspective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b="1">
                <a:latin typeface="Gill Sans"/>
                <a:ea typeface="Gill Sans"/>
                <a:cs typeface="Gill Sans"/>
                <a:sym typeface="Gill Sans"/>
              </a:rPr>
              <a:t>Mary-Jo Petsche</a:t>
            </a:r>
            <a:endParaRPr/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en-US" sz="2400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She Said: An Executive Director’s Perspective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b="1">
                <a:latin typeface="Gill Sans"/>
                <a:ea typeface="Gill Sans"/>
                <a:cs typeface="Gill Sans"/>
                <a:sym typeface="Gill Sans"/>
              </a:rPr>
              <a:t>Financial Transparency </a:t>
            </a:r>
            <a:endParaRPr sz="2400" b="1"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sz="2400" b="1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Conclusion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73292A"/>
              </a:buClr>
              <a:buSzPct val="100000"/>
              <a:buNone/>
            </a:pPr>
            <a:endParaRPr>
              <a:solidFill>
                <a:schemeClr val="accent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222" name="Google Shape;222;p2"/>
          <p:cNvSpPr txBox="1">
            <a:spLocks noGrp="1"/>
          </p:cNvSpPr>
          <p:nvPr>
            <p:ph type="body" idx="2"/>
          </p:nvPr>
        </p:nvSpPr>
        <p:spPr>
          <a:xfrm>
            <a:off x="867826" y="1753705"/>
            <a:ext cx="4205120" cy="24468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47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1265"/>
              <a:buNone/>
            </a:pPr>
            <a:r>
              <a:rPr lang="en-US" sz="12640" dirty="0"/>
              <a:t>Welcome</a:t>
            </a:r>
            <a:r>
              <a:rPr lang="en-US" dirty="0"/>
              <a:t> </a:t>
            </a:r>
            <a:endParaRPr dirty="0"/>
          </a:p>
        </p:txBody>
      </p:sp>
      <p:pic>
        <p:nvPicPr>
          <p:cNvPr id="223" name="Google Shape;223;p2" descr="Floral leaf acce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941633" flipH="1">
            <a:off x="1501733" y="3800899"/>
            <a:ext cx="1243661" cy="790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" descr="Floral leaf acc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0134" y="2630574"/>
            <a:ext cx="1791038" cy="2033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20"/>
          <p:cNvSpPr txBox="1">
            <a:spLocks noGrp="1"/>
          </p:cNvSpPr>
          <p:nvPr>
            <p:ph type="title"/>
          </p:nvPr>
        </p:nvSpPr>
        <p:spPr>
          <a:xfrm>
            <a:off x="1743457" y="1835705"/>
            <a:ext cx="8705088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Mentoring Programs </a:t>
            </a:r>
            <a:endParaRPr/>
          </a:p>
        </p:txBody>
      </p:sp>
      <p:sp>
        <p:nvSpPr>
          <p:cNvPr id="438" name="Google Shape;438;p20"/>
          <p:cNvSpPr txBox="1">
            <a:spLocks noGrp="1"/>
          </p:cNvSpPr>
          <p:nvPr>
            <p:ph type="body" idx="1"/>
          </p:nvPr>
        </p:nvSpPr>
        <p:spPr>
          <a:xfrm>
            <a:off x="1743456" y="4407408"/>
            <a:ext cx="870508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Library Expense or Association Expense? </a:t>
            </a:r>
            <a:endParaRPr/>
          </a:p>
        </p:txBody>
      </p:sp>
      <p:pic>
        <p:nvPicPr>
          <p:cNvPr id="439" name="Google Shape;439;p20" descr="Law books section in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4842" y="2450592"/>
            <a:ext cx="2962315" cy="1975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1"/>
          <p:cNvSpPr txBox="1">
            <a:spLocks noGrp="1"/>
          </p:cNvSpPr>
          <p:nvPr>
            <p:ph type="title"/>
          </p:nvPr>
        </p:nvSpPr>
        <p:spPr>
          <a:xfrm>
            <a:off x="1743456" y="1835704"/>
            <a:ext cx="8705088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Annual General Meeting  </a:t>
            </a:r>
            <a:endParaRPr/>
          </a:p>
        </p:txBody>
      </p:sp>
      <p:sp>
        <p:nvSpPr>
          <p:cNvPr id="445" name="Google Shape;445;p21"/>
          <p:cNvSpPr txBox="1">
            <a:spLocks noGrp="1"/>
          </p:cNvSpPr>
          <p:nvPr>
            <p:ph type="body" idx="1"/>
          </p:nvPr>
        </p:nvSpPr>
        <p:spPr>
          <a:xfrm>
            <a:off x="1743456" y="4407408"/>
            <a:ext cx="870508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Library Expense or Association Expense? </a:t>
            </a:r>
            <a:endParaRPr/>
          </a:p>
        </p:txBody>
      </p:sp>
      <p:pic>
        <p:nvPicPr>
          <p:cNvPr id="446" name="Google Shape;446;p21" descr="Empty dining tab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44203" y="2406602"/>
            <a:ext cx="2920288" cy="1946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22"/>
          <p:cNvSpPr txBox="1">
            <a:spLocks noGrp="1"/>
          </p:cNvSpPr>
          <p:nvPr>
            <p:ph type="title"/>
          </p:nvPr>
        </p:nvSpPr>
        <p:spPr>
          <a:xfrm>
            <a:off x="1743456" y="1845035"/>
            <a:ext cx="8705088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Spring Dinner   </a:t>
            </a:r>
            <a:endParaRPr/>
          </a:p>
        </p:txBody>
      </p:sp>
      <p:sp>
        <p:nvSpPr>
          <p:cNvPr id="452" name="Google Shape;452;p22"/>
          <p:cNvSpPr txBox="1">
            <a:spLocks noGrp="1"/>
          </p:cNvSpPr>
          <p:nvPr>
            <p:ph type="body" idx="1"/>
          </p:nvPr>
        </p:nvSpPr>
        <p:spPr>
          <a:xfrm>
            <a:off x="1743456" y="4407408"/>
            <a:ext cx="870508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Library Expense or Association Expense? </a:t>
            </a:r>
            <a:endParaRPr/>
          </a:p>
        </p:txBody>
      </p:sp>
      <p:pic>
        <p:nvPicPr>
          <p:cNvPr id="453" name="Google Shape;453;p22" descr="White wedding reception setup under bokeh lights at nigh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23917" y="2515691"/>
            <a:ext cx="2793920" cy="18917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23"/>
          <p:cNvSpPr txBox="1">
            <a:spLocks noGrp="1"/>
          </p:cNvSpPr>
          <p:nvPr>
            <p:ph type="title"/>
          </p:nvPr>
        </p:nvSpPr>
        <p:spPr>
          <a:xfrm>
            <a:off x="1743457" y="1817043"/>
            <a:ext cx="8705088" cy="2002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Pizza at Board Meetings </a:t>
            </a:r>
            <a:endParaRPr/>
          </a:p>
        </p:txBody>
      </p:sp>
      <p:sp>
        <p:nvSpPr>
          <p:cNvPr id="459" name="Google Shape;459;p23"/>
          <p:cNvSpPr txBox="1">
            <a:spLocks noGrp="1"/>
          </p:cNvSpPr>
          <p:nvPr>
            <p:ph type="body" idx="1"/>
          </p:nvPr>
        </p:nvSpPr>
        <p:spPr>
          <a:xfrm>
            <a:off x="1743456" y="4407408"/>
            <a:ext cx="870508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Library Expense or Association Expense? </a:t>
            </a:r>
            <a:endParaRPr/>
          </a:p>
        </p:txBody>
      </p:sp>
      <p:pic>
        <p:nvPicPr>
          <p:cNvPr id="460" name="Google Shape;460;p23" descr="Slices of pizz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9445" y="2494129"/>
            <a:ext cx="3565810" cy="1913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4"/>
          <p:cNvSpPr txBox="1">
            <a:spLocks noGrp="1"/>
          </p:cNvSpPr>
          <p:nvPr>
            <p:ph type="title"/>
          </p:nvPr>
        </p:nvSpPr>
        <p:spPr>
          <a:xfrm>
            <a:off x="1748028" y="845820"/>
            <a:ext cx="8695944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>
                <a:solidFill>
                  <a:schemeClr val="accent3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Conclusion</a:t>
            </a:r>
            <a:r>
              <a:rPr lang="en-US">
                <a:solidFill>
                  <a:schemeClr val="accent3"/>
                </a:solidFill>
              </a:rPr>
              <a:t> </a:t>
            </a:r>
            <a:endParaRPr/>
          </a:p>
        </p:txBody>
      </p:sp>
      <p:sp>
        <p:nvSpPr>
          <p:cNvPr id="466" name="Google Shape;466;p24"/>
          <p:cNvSpPr txBox="1">
            <a:spLocks noGrp="1"/>
          </p:cNvSpPr>
          <p:nvPr>
            <p:ph type="body" idx="1"/>
          </p:nvPr>
        </p:nvSpPr>
        <p:spPr>
          <a:xfrm>
            <a:off x="2223516" y="1812310"/>
            <a:ext cx="7744968" cy="26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Library expenses and association expenses, they’re not write offs! </a:t>
            </a:r>
            <a:endParaRPr dirty="0">
              <a:solidFill>
                <a:schemeClr val="accent3"/>
              </a:solidFill>
            </a:endParaRPr>
          </a:p>
        </p:txBody>
      </p:sp>
      <p:sp>
        <p:nvSpPr>
          <p:cNvPr id="467" name="Google Shape;467;p24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468" name="Google Shape;468;p24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19434-FEA0-3F4C-3E62-D79E56C92D7D}"/>
              </a:ext>
            </a:extLst>
          </p:cNvPr>
          <p:cNvSpPr txBox="1"/>
          <p:nvPr/>
        </p:nvSpPr>
        <p:spPr>
          <a:xfrm>
            <a:off x="4876800" y="3186856"/>
            <a:ext cx="28091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effectLst/>
                <a:latin typeface="YouTube Noto"/>
                <a:hlinkClick r:id="rId3" tooltip="Share link"/>
              </a:rPr>
              <a:t>https://youtu.be/hg1Uk60rBsc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5"/>
          <p:cNvSpPr txBox="1"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475" name="Google Shape;475;p25"/>
          <p:cNvSpPr txBox="1">
            <a:spLocks noGrp="1"/>
          </p:cNvSpPr>
          <p:nvPr>
            <p:ph type="body" idx="1"/>
          </p:nvPr>
        </p:nvSpPr>
        <p:spPr>
          <a:xfrm>
            <a:off x="8211300" y="2011674"/>
            <a:ext cx="2999100" cy="3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b="1"/>
              <a:t>Ashley Gibson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ashley@gnrlaw.ca</a:t>
            </a:r>
            <a:r>
              <a:rPr lang="en-US"/>
              <a:t>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www.gnrlaw.ca</a:t>
            </a:r>
            <a:r>
              <a:rPr lang="en-US"/>
              <a:t>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b="1"/>
              <a:t>Mary-Jo Petsche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wcla@execulink.com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6"/>
              </a:rPr>
              <a:t>www.wcla.ca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ct val="92957"/>
              <a:buNone/>
            </a:pPr>
            <a:endParaRPr sz="258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"/>
          <p:cNvSpPr txBox="1"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>
                <a:latin typeface="Libre Baskerville"/>
                <a:ea typeface="Libre Baskerville"/>
                <a:cs typeface="Libre Baskerville"/>
                <a:sym typeface="Libre Baskerville"/>
              </a:rPr>
              <a:t>Meet Your Presenters  </a:t>
            </a:r>
            <a:endParaRPr/>
          </a:p>
        </p:txBody>
      </p:sp>
      <p:sp>
        <p:nvSpPr>
          <p:cNvPr id="230" name="Google Shape;230;p3"/>
          <p:cNvSpPr txBox="1">
            <a:spLocks noGrp="1"/>
          </p:cNvSpPr>
          <p:nvPr>
            <p:ph type="body" idx="1"/>
          </p:nvPr>
        </p:nvSpPr>
        <p:spPr>
          <a:xfrm>
            <a:off x="3520733" y="4149451"/>
            <a:ext cx="219456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Ashley Gibson, B.A. L.L.B.  ​</a:t>
            </a:r>
            <a:endParaRPr/>
          </a:p>
        </p:txBody>
      </p:sp>
      <p:sp>
        <p:nvSpPr>
          <p:cNvPr id="231" name="Google Shape;231;p3"/>
          <p:cNvSpPr txBox="1">
            <a:spLocks noGrp="1"/>
          </p:cNvSpPr>
          <p:nvPr>
            <p:ph type="body" idx="3"/>
          </p:nvPr>
        </p:nvSpPr>
        <p:spPr>
          <a:xfrm>
            <a:off x="3220500" y="5293850"/>
            <a:ext cx="27432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Past-President,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Welland County Law Association</a:t>
            </a:r>
            <a:endParaRPr/>
          </a:p>
        </p:txBody>
      </p:sp>
      <p:sp>
        <p:nvSpPr>
          <p:cNvPr id="232" name="Google Shape;232;p3"/>
          <p:cNvSpPr txBox="1">
            <a:spLocks noGrp="1"/>
          </p:cNvSpPr>
          <p:nvPr>
            <p:ph type="body" idx="5"/>
          </p:nvPr>
        </p:nvSpPr>
        <p:spPr>
          <a:xfrm>
            <a:off x="7013448" y="4068171"/>
            <a:ext cx="2194560" cy="3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/>
              <a:t>Mary-Jo Petsche</a:t>
            </a:r>
            <a:endParaRPr/>
          </a:p>
        </p:txBody>
      </p:sp>
      <p:sp>
        <p:nvSpPr>
          <p:cNvPr id="233" name="Google Shape;233;p3"/>
          <p:cNvSpPr txBox="1">
            <a:spLocks noGrp="1"/>
          </p:cNvSpPr>
          <p:nvPr>
            <p:ph type="body" idx="6"/>
          </p:nvPr>
        </p:nvSpPr>
        <p:spPr>
          <a:xfrm>
            <a:off x="6619249" y="5045350"/>
            <a:ext cx="3182100" cy="6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Executive Director, 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/>
              <a:t>Welland County Law Association</a:t>
            </a:r>
            <a:endParaRPr/>
          </a:p>
        </p:txBody>
      </p:sp>
      <p:sp>
        <p:nvSpPr>
          <p:cNvPr id="234" name="Google Shape;234;p3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235" name="Google Shape;235;p3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36" name="Google Shape;236;p3" descr="A person sitting at a table&#10;&#10;Description automatically generated with low confidenc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6625" b="16625"/>
          <a:stretch/>
        </p:blipFill>
        <p:spPr>
          <a:xfrm>
            <a:off x="3520733" y="1749425"/>
            <a:ext cx="2057400" cy="2058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" descr="A person wearing glasses&#10;&#10;Description automatically generated with low confidence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t="24180" b="24180"/>
          <a:stretch/>
        </p:blipFill>
        <p:spPr>
          <a:xfrm>
            <a:off x="7081838" y="1749425"/>
            <a:ext cx="2057400" cy="2058988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3"/>
          <p:cNvSpPr txBox="1"/>
          <p:nvPr/>
        </p:nvSpPr>
        <p:spPr>
          <a:xfrm>
            <a:off x="3520733" y="4811052"/>
            <a:ext cx="2194560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292A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Gibson and Reitboeck LLP</a:t>
            </a:r>
            <a:endParaRPr/>
          </a:p>
        </p:txBody>
      </p:sp>
      <p:sp>
        <p:nvSpPr>
          <p:cNvPr id="239" name="Google Shape;239;p3"/>
          <p:cNvSpPr txBox="1"/>
          <p:nvPr/>
        </p:nvSpPr>
        <p:spPr>
          <a:xfrm>
            <a:off x="7013258" y="4714409"/>
            <a:ext cx="21945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292A"/>
              </a:buClr>
              <a:buSzPts val="1600"/>
              <a:buFont typeface="Arial"/>
              <a:buNone/>
            </a:pPr>
            <a:r>
              <a:rPr lang="en-US" sz="1600">
                <a:solidFill>
                  <a:schemeClr val="accent3"/>
                </a:solidFill>
                <a:latin typeface="Gill Sans"/>
                <a:ea typeface="Gill Sans"/>
                <a:cs typeface="Gill Sans"/>
                <a:sym typeface="Gill Sans"/>
              </a:rPr>
              <a:t>R. Boak Burns Law Library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"/>
          <p:cNvSpPr txBox="1"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Introduction</a:t>
            </a:r>
            <a:endParaRPr/>
          </a:p>
        </p:txBody>
      </p:sp>
      <p:sp>
        <p:nvSpPr>
          <p:cNvPr id="245" name="Google Shape;245;p4"/>
          <p:cNvSpPr txBox="1">
            <a:spLocks noGrp="1"/>
          </p:cNvSpPr>
          <p:nvPr>
            <p:ph type="body" idx="1"/>
          </p:nvPr>
        </p:nvSpPr>
        <p:spPr>
          <a:xfrm>
            <a:off x="2223516" y="2651760"/>
            <a:ext cx="7744968" cy="26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/>
              <a:t>Although there is no one correct way to manage an Association’s finances while maintaining the Board’s fiduciary relationship to its members, here are some insights from Welland County. </a:t>
            </a:r>
            <a:endParaRPr/>
          </a:p>
        </p:txBody>
      </p:sp>
      <p:sp>
        <p:nvSpPr>
          <p:cNvPr id="246" name="Google Shape;246;p4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247" name="Google Shape;247;p4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5"/>
          <p:cNvSpPr txBox="1">
            <a:spLocks noGrp="1"/>
          </p:cNvSpPr>
          <p:nvPr>
            <p:ph type="title"/>
          </p:nvPr>
        </p:nvSpPr>
        <p:spPr>
          <a:xfrm>
            <a:off x="1153668" y="3977640"/>
            <a:ext cx="9884664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 sz="4300"/>
              <a:t>She Said: A President’s Perspective</a:t>
            </a:r>
            <a:r>
              <a:rPr lang="en-US"/>
              <a:t> </a:t>
            </a:r>
            <a:endParaRPr/>
          </a:p>
        </p:txBody>
      </p:sp>
      <p:sp>
        <p:nvSpPr>
          <p:cNvPr id="253" name="Google Shape;253;p5"/>
          <p:cNvSpPr txBox="1">
            <a:spLocks noGrp="1"/>
          </p:cNvSpPr>
          <p:nvPr>
            <p:ph type="body" idx="1"/>
          </p:nvPr>
        </p:nvSpPr>
        <p:spPr>
          <a:xfrm>
            <a:off x="1153668" y="4700016"/>
            <a:ext cx="9884664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Ashley Gibson B.A., L.L.B., Past-President, Welland County Law Association</a:t>
            </a:r>
            <a:endParaRPr/>
          </a:p>
        </p:txBody>
      </p:sp>
      <p:sp>
        <p:nvSpPr>
          <p:cNvPr id="254" name="Google Shape;254;p5"/>
          <p:cNvSpPr txBox="1">
            <a:spLocks noGrp="1"/>
          </p:cNvSpPr>
          <p:nvPr>
            <p:ph type="body" idx="4294967295"/>
          </p:nvPr>
        </p:nvSpPr>
        <p:spPr>
          <a:xfrm>
            <a:off x="0" y="2136775"/>
            <a:ext cx="941388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“</a:t>
            </a:r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body" idx="4294967295"/>
          </p:nvPr>
        </p:nvSpPr>
        <p:spPr>
          <a:xfrm>
            <a:off x="11245850" y="3189288"/>
            <a:ext cx="946150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”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"/>
          <p:cNvSpPr txBox="1"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Maintaining Fiduciary Duty to Membership </a:t>
            </a:r>
            <a:endParaRPr/>
          </a:p>
        </p:txBody>
      </p:sp>
      <p:grpSp>
        <p:nvGrpSpPr>
          <p:cNvPr id="261" name="Google Shape;261;p6"/>
          <p:cNvGrpSpPr/>
          <p:nvPr/>
        </p:nvGrpSpPr>
        <p:grpSpPr>
          <a:xfrm>
            <a:off x="2226919" y="3405256"/>
            <a:ext cx="7738160" cy="1190486"/>
            <a:chOff x="3403" y="753496"/>
            <a:chExt cx="7738160" cy="1190486"/>
          </a:xfrm>
        </p:grpSpPr>
        <p:sp>
          <p:nvSpPr>
            <p:cNvPr id="262" name="Google Shape;262;p6"/>
            <p:cNvSpPr/>
            <p:nvPr/>
          </p:nvSpPr>
          <p:spPr>
            <a:xfrm>
              <a:off x="3403" y="753496"/>
              <a:ext cx="2976215" cy="1190486"/>
            </a:xfrm>
            <a:prstGeom prst="homePlate">
              <a:avLst>
                <a:gd name="adj" fmla="val 50000"/>
              </a:avLst>
            </a:prstGeom>
            <a:solidFill>
              <a:srgbClr val="9B76B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 txBox="1"/>
            <p:nvPr/>
          </p:nvSpPr>
          <p:spPr>
            <a:xfrm>
              <a:off x="3403" y="753496"/>
              <a:ext cx="2678594" cy="1190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r>
                <a:rPr lang="en-US" sz="18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1. Monthly Board Meetings </a:t>
              </a: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384376" y="753496"/>
              <a:ext cx="2976215" cy="1190486"/>
            </a:xfrm>
            <a:prstGeom prst="chevron">
              <a:avLst>
                <a:gd name="adj" fmla="val 50000"/>
              </a:avLst>
            </a:prstGeom>
            <a:solidFill>
              <a:srgbClr val="B293C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 txBox="1"/>
            <p:nvPr/>
          </p:nvSpPr>
          <p:spPr>
            <a:xfrm>
              <a:off x="2979619" y="753496"/>
              <a:ext cx="1785729" cy="1190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r>
                <a:rPr lang="en-US" sz="18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2. Communication with Staff and Members</a:t>
              </a: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4765348" y="753496"/>
              <a:ext cx="2976215" cy="1190486"/>
            </a:xfrm>
            <a:prstGeom prst="chevron">
              <a:avLst>
                <a:gd name="adj" fmla="val 50000"/>
              </a:avLst>
            </a:prstGeom>
            <a:solidFill>
              <a:srgbClr val="C8B2D7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 txBox="1"/>
            <p:nvPr/>
          </p:nvSpPr>
          <p:spPr>
            <a:xfrm>
              <a:off x="5360591" y="753496"/>
              <a:ext cx="1785729" cy="11904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00" tIns="48000" rIns="24000" bIns="48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Gill Sans"/>
                <a:buNone/>
              </a:pPr>
              <a:r>
                <a:rPr lang="en-US" sz="18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3. Expense Transparency </a:t>
              </a:r>
              <a:endParaRPr/>
            </a:p>
          </p:txBody>
        </p:sp>
      </p:grpSp>
      <p:sp>
        <p:nvSpPr>
          <p:cNvPr id="268" name="Google Shape;268;p6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269" name="Google Shape;269;p6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"/>
          <p:cNvSpPr txBox="1"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1. Monthly Board Meetings </a:t>
            </a:r>
            <a:endParaRPr/>
          </a:p>
        </p:txBody>
      </p:sp>
      <p:grpSp>
        <p:nvGrpSpPr>
          <p:cNvPr id="275" name="Google Shape;275;p7"/>
          <p:cNvGrpSpPr/>
          <p:nvPr/>
        </p:nvGrpSpPr>
        <p:grpSpPr>
          <a:xfrm>
            <a:off x="838200" y="2992476"/>
            <a:ext cx="10515598" cy="3469944"/>
            <a:chOff x="1" y="2387"/>
            <a:chExt cx="10515598" cy="3469944"/>
          </a:xfrm>
        </p:grpSpPr>
        <p:sp>
          <p:nvSpPr>
            <p:cNvPr id="276" name="Google Shape;276;p7"/>
            <p:cNvSpPr/>
            <p:nvPr/>
          </p:nvSpPr>
          <p:spPr>
            <a:xfrm rot="5400000">
              <a:off x="-281981" y="284369"/>
              <a:ext cx="1879877" cy="1315914"/>
            </a:xfrm>
            <a:prstGeom prst="chevron">
              <a:avLst>
                <a:gd name="adj" fmla="val 50000"/>
              </a:avLst>
            </a:prstGeom>
            <a:solidFill>
              <a:srgbClr val="7C5F8F"/>
            </a:solidFill>
            <a:ln w="12700" cap="flat" cmpd="sng">
              <a:solidFill>
                <a:srgbClr val="7C5F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 txBox="1"/>
            <p:nvPr/>
          </p:nvSpPr>
          <p:spPr>
            <a:xfrm>
              <a:off x="1" y="660344"/>
              <a:ext cx="1315914" cy="563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Monthly meetings with members</a:t>
              </a: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 rot="5400000">
              <a:off x="5304796" y="-3986494"/>
              <a:ext cx="1221920" cy="919968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7C5F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 txBox="1"/>
            <p:nvPr/>
          </p:nvSpPr>
          <p:spPr>
            <a:xfrm>
              <a:off x="1315914" y="62037"/>
              <a:ext cx="9140036" cy="1102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3325" rIns="13325" bIns="133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ill San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Summer Vacation: Break for the months of July and August 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ill San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Quorum: Seven members 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ill San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Attendance: Refreshments and networking opportunities </a:t>
              </a:r>
              <a:endParaRPr/>
            </a:p>
          </p:txBody>
        </p:sp>
        <p:sp>
          <p:nvSpPr>
            <p:cNvPr id="280" name="Google Shape;280;p7"/>
            <p:cNvSpPr/>
            <p:nvPr/>
          </p:nvSpPr>
          <p:spPr>
            <a:xfrm rot="5400000">
              <a:off x="-281981" y="1874436"/>
              <a:ext cx="1879877" cy="1315914"/>
            </a:xfrm>
            <a:prstGeom prst="chevron">
              <a:avLst>
                <a:gd name="adj" fmla="val 50000"/>
              </a:avLst>
            </a:prstGeom>
            <a:solidFill>
              <a:srgbClr val="D6C6E1"/>
            </a:solidFill>
            <a:ln w="12700" cap="flat" cmpd="sng">
              <a:solidFill>
                <a:srgbClr val="D6C6E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7"/>
            <p:cNvSpPr txBox="1"/>
            <p:nvPr/>
          </p:nvSpPr>
          <p:spPr>
            <a:xfrm>
              <a:off x="1" y="2250411"/>
              <a:ext cx="1315914" cy="5639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600" tIns="7600" rIns="7600" bIns="76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Gill Sans"/>
                <a:buNone/>
              </a:pPr>
              <a:r>
                <a:rPr lang="en-US" sz="1200">
                  <a:solidFill>
                    <a:schemeClr val="lt1"/>
                  </a:solidFill>
                  <a:latin typeface="Gill Sans"/>
                  <a:ea typeface="Gill Sans"/>
                  <a:cs typeface="Gill Sans"/>
                  <a:sym typeface="Gill Sans"/>
                </a:rPr>
                <a:t>Draft Statements prepared by Executive Director </a:t>
              </a: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 rot="5400000">
              <a:off x="5304796" y="-2396428"/>
              <a:ext cx="1221920" cy="919968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>
                <a:alpha val="89803"/>
              </a:schemeClr>
            </a:solidFill>
            <a:ln w="12700" cap="flat" cmpd="sng">
              <a:solidFill>
                <a:srgbClr val="D6C6E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 txBox="1"/>
            <p:nvPr/>
          </p:nvSpPr>
          <p:spPr>
            <a:xfrm>
              <a:off x="1315914" y="1652103"/>
              <a:ext cx="9140036" cy="11026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9350" tIns="13325" rIns="13325" bIns="13325" anchor="ctr" anchorCtr="0">
              <a:noAutofit/>
            </a:bodyPr>
            <a:lstStyle/>
            <a:p>
              <a:pPr marL="228600" marR="0" lvl="1" indent="-2286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ill San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Draft Statements are sent to the Treasurer for review 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ill San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Statements are presented to the board for review </a:t>
              </a:r>
              <a:endParaRPr/>
            </a:p>
            <a:p>
              <a:pPr marL="228600" marR="0" lvl="1" indent="-228600" algn="l" rtl="0">
                <a:lnSpc>
                  <a:spcPct val="90000"/>
                </a:lnSpc>
                <a:spcBef>
                  <a:spcPts val="315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Gill Sans"/>
                <a:buChar char="•"/>
              </a:pPr>
              <a:r>
                <a:rPr lang="en-US" sz="2100" b="0" i="0" u="none" strike="noStrike" cap="none">
                  <a:solidFill>
                    <a:schemeClr val="dk1"/>
                  </a:solidFill>
                  <a:latin typeface="Gill Sans"/>
                  <a:ea typeface="Gill Sans"/>
                  <a:cs typeface="Gill Sans"/>
                  <a:sym typeface="Gill Sans"/>
                </a:rPr>
                <a:t>Statements approval at monthly meetings </a:t>
              </a:r>
              <a:endParaRPr/>
            </a:p>
          </p:txBody>
        </p:sp>
      </p:grpSp>
      <p:sp>
        <p:nvSpPr>
          <p:cNvPr id="284" name="Google Shape;284;p7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285" name="Google Shape;285;p7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8"/>
          <p:cNvSpPr txBox="1"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2. Communication with Staff and Members  </a:t>
            </a:r>
            <a:endParaRPr/>
          </a:p>
        </p:txBody>
      </p:sp>
      <p:sp>
        <p:nvSpPr>
          <p:cNvPr id="291" name="Google Shape;291;p8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292" name="Google Shape;292;p8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293" name="Google Shape;293;p8"/>
          <p:cNvSpPr txBox="1">
            <a:spLocks noGrp="1"/>
          </p:cNvSpPr>
          <p:nvPr>
            <p:ph type="body" idx="1"/>
          </p:nvPr>
        </p:nvSpPr>
        <p:spPr>
          <a:xfrm>
            <a:off x="2223516" y="2903430"/>
            <a:ext cx="7744968" cy="26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Baskerville"/>
              <a:buAutoNum type="alphaUcPeriod"/>
            </a:pPr>
            <a:r>
              <a:rPr lang="en-US"/>
              <a:t>Constant communication with Executive Director </a:t>
            </a:r>
            <a:endParaRPr/>
          </a:p>
          <a:p>
            <a:pPr marL="11430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lang="en-US"/>
              <a:t>Daily written and/or verbal correspondence </a:t>
            </a:r>
            <a:endParaRPr/>
          </a:p>
          <a:p>
            <a:pPr marL="11430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lang="en-US"/>
              <a:t>Develop rapport to ensure clarity </a:t>
            </a:r>
            <a:endParaRPr/>
          </a:p>
          <a:p>
            <a:pPr marL="11430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lang="en-US"/>
              <a:t>Establish programming and incentives </a:t>
            </a:r>
            <a:endParaRPr/>
          </a:p>
          <a:p>
            <a:pPr marL="11430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lang="en-US"/>
              <a:t>Ensure comprehensive disclosure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9"/>
          <p:cNvSpPr txBox="1"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400"/>
              <a:buFont typeface="Libre Baskerville"/>
              <a:buNone/>
            </a:pPr>
            <a:r>
              <a:rPr lang="en-US"/>
              <a:t>2. Communication with Staff and Members  </a:t>
            </a:r>
            <a:endParaRPr/>
          </a:p>
        </p:txBody>
      </p:sp>
      <p:sp>
        <p:nvSpPr>
          <p:cNvPr id="299" name="Google Shape;299;p9"/>
          <p:cNvSpPr txBox="1">
            <a:spLocks noGrp="1"/>
          </p:cNvSpPr>
          <p:nvPr>
            <p:ph type="ftr" idx="11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She Said, She Said:  </a:t>
            </a:r>
            <a:br>
              <a:rPr lang="en-US" sz="1200"/>
            </a:br>
            <a:r>
              <a:rPr lang="en-US" sz="1200"/>
              <a:t>Maintaining A Board’s Fiduciary Relationship to Its Members </a:t>
            </a:r>
            <a:endParaRPr/>
          </a:p>
        </p:txBody>
      </p:sp>
      <p:sp>
        <p:nvSpPr>
          <p:cNvPr id="300" name="Google Shape;300;p9"/>
          <p:cNvSpPr txBox="1">
            <a:spLocks noGrp="1"/>
          </p:cNvSpPr>
          <p:nvPr>
            <p:ph type="sldNum" idx="12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01" name="Google Shape;301;p9"/>
          <p:cNvSpPr txBox="1">
            <a:spLocks noGrp="1"/>
          </p:cNvSpPr>
          <p:nvPr>
            <p:ph type="body" idx="1"/>
          </p:nvPr>
        </p:nvSpPr>
        <p:spPr>
          <a:xfrm>
            <a:off x="2223516" y="2651760"/>
            <a:ext cx="7744968" cy="2697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Libre Baskerville"/>
              <a:buAutoNum type="alphaUcPeriod" startAt="2"/>
            </a:pPr>
            <a:r>
              <a:rPr lang="en-US"/>
              <a:t>Regular Communication with Members </a:t>
            </a:r>
            <a:endParaRPr/>
          </a:p>
          <a:p>
            <a:pPr marL="11430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lang="en-US"/>
              <a:t>President provides updates regarding monthly meetings, upcoming agenda items and hot ticket items</a:t>
            </a:r>
            <a:endParaRPr/>
          </a:p>
          <a:p>
            <a:pPr marL="11430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lang="en-US"/>
              <a:t>Share information with Membership regarding financials</a:t>
            </a:r>
            <a:endParaRPr/>
          </a:p>
          <a:p>
            <a:pPr marL="1143000" lvl="1" indent="-4572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Font typeface="Noto Sans Symbols"/>
              <a:buChar char="❖"/>
            </a:pPr>
            <a:r>
              <a:rPr lang="en-US"/>
              <a:t>Canvas the membership’s opinion on larger incentives </a:t>
            </a:r>
            <a:endParaRPr/>
          </a:p>
          <a:p>
            <a:pPr marL="16002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❖"/>
            </a:pPr>
            <a:r>
              <a:rPr lang="en-US"/>
              <a:t>Paralegal involvement in family law </a:t>
            </a:r>
            <a:endParaRPr/>
          </a:p>
          <a:p>
            <a:pPr marL="16002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❖"/>
            </a:pPr>
            <a:r>
              <a:rPr lang="en-US"/>
              <a:t>Recent letter writing campaign regarding LiRN funding </a:t>
            </a:r>
            <a:endParaRPr/>
          </a:p>
          <a:p>
            <a:pPr marL="16002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❖"/>
            </a:pPr>
            <a:r>
              <a:rPr lang="en-US"/>
              <a:t>By-Law amendments </a:t>
            </a:r>
            <a:endParaRPr/>
          </a:p>
          <a:p>
            <a:pPr marL="1600200" lvl="2" indent="-457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Noto Sans Symbols"/>
              <a:buChar char="❖"/>
            </a:pPr>
            <a:r>
              <a:rPr lang="en-US"/>
              <a:t>Significant expenses</a:t>
            </a:r>
            <a:endParaRPr/>
          </a:p>
          <a:p>
            <a:pPr marL="114300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">
      <a:dk1>
        <a:srgbClr val="000000"/>
      </a:dk1>
      <a:lt1>
        <a:srgbClr val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961</Words>
  <Application>Microsoft Office PowerPoint</Application>
  <PresentationFormat>Widescreen</PresentationFormat>
  <Paragraphs>151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Calibri</vt:lpstr>
      <vt:lpstr>Arial</vt:lpstr>
      <vt:lpstr>YouTube Noto</vt:lpstr>
      <vt:lpstr>Gill Sans</vt:lpstr>
      <vt:lpstr>Noto Sans Symbols</vt:lpstr>
      <vt:lpstr>Libre Baskerville</vt:lpstr>
      <vt:lpstr>Office Theme</vt:lpstr>
      <vt:lpstr>She Said, She Said:   Maintaining A Board’s Fiduciary Relationship to Its Members  </vt:lpstr>
      <vt:lpstr>Agenda</vt:lpstr>
      <vt:lpstr>Meet Your Presenters  </vt:lpstr>
      <vt:lpstr>Introduction</vt:lpstr>
      <vt:lpstr>She Said: A President’s Perspective </vt:lpstr>
      <vt:lpstr>Maintaining Fiduciary Duty to Membership </vt:lpstr>
      <vt:lpstr>1. Monthly Board Meetings </vt:lpstr>
      <vt:lpstr>2. Communication with Staff and Members  </vt:lpstr>
      <vt:lpstr>2. Communication with Staff and Members  </vt:lpstr>
      <vt:lpstr>2. Communication with Staff and Members  </vt:lpstr>
      <vt:lpstr>She Said: An Executive Director’s Perspective</vt:lpstr>
      <vt:lpstr>Know Your Accounting: Scheduled Financial Tasks</vt:lpstr>
      <vt:lpstr>Monthly Financial Tasks </vt:lpstr>
      <vt:lpstr>Monthly Financial Tasks </vt:lpstr>
      <vt:lpstr>Quarterly Financial Tasks </vt:lpstr>
      <vt:lpstr>Year End Financial Tasks  </vt:lpstr>
      <vt:lpstr>Financial Transparency</vt:lpstr>
      <vt:lpstr>Collections </vt:lpstr>
      <vt:lpstr>Continuing Professional Development Lunch and Learns  </vt:lpstr>
      <vt:lpstr>Mentoring Programs </vt:lpstr>
      <vt:lpstr>Annual General Meeting  </vt:lpstr>
      <vt:lpstr>Spring Dinner   </vt:lpstr>
      <vt:lpstr>Pizza at Board Meetings </vt:lpstr>
      <vt:lpstr>Conclusion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 Said, She Said:   Maintaining A Board’s Fiduciary Relationship to Its Members  </dc:title>
  <dc:creator>Simone Waller</dc:creator>
  <cp:lastModifiedBy>Jacquie Fex</cp:lastModifiedBy>
  <cp:revision>5</cp:revision>
  <dcterms:created xsi:type="dcterms:W3CDTF">2022-11-02T16:20:56Z</dcterms:created>
  <dcterms:modified xsi:type="dcterms:W3CDTF">2023-04-04T16:17:14Z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