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9" r:id="rId4"/>
  </p:sldMasterIdLst>
  <p:sldIdLst>
    <p:sldId id="256" r:id="rId5"/>
    <p:sldId id="268" r:id="rId6"/>
    <p:sldId id="267" r:id="rId7"/>
    <p:sldId id="269" r:id="rId8"/>
    <p:sldId id="264" r:id="rId9"/>
    <p:sldId id="266" r:id="rId10"/>
    <p:sldId id="281" r:id="rId11"/>
    <p:sldId id="265" r:id="rId12"/>
    <p:sldId id="271" r:id="rId13"/>
    <p:sldId id="272" r:id="rId14"/>
    <p:sldId id="279" r:id="rId15"/>
    <p:sldId id="275" r:id="rId16"/>
    <p:sldId id="276" r:id="rId17"/>
    <p:sldId id="277" r:id="rId18"/>
    <p:sldId id="278" r:id="rId19"/>
    <p:sldId id="257" r:id="rId20"/>
    <p:sldId id="258" r:id="rId21"/>
    <p:sldId id="280" r:id="rId22"/>
    <p:sldId id="259" r:id="rId23"/>
    <p:sldId id="260" r:id="rId24"/>
    <p:sldId id="261" r:id="rId25"/>
    <p:sldId id="262" r:id="rId26"/>
    <p:sldId id="270" r:id="rId27"/>
    <p:sldId id="263" r:id="rId28"/>
    <p:sldId id="273" r:id="rId2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A8369F0-73DB-866C-227C-74CD62A54DBB}" name="Theresa Leitch" initials="TL" userId="S::TLeitch@lirn.ca::e8c38699-74ac-4b30-b5f5-7b1d52000cb3"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762" autoAdjust="0"/>
    <p:restoredTop sz="94660"/>
  </p:normalViewPr>
  <p:slideViewPr>
    <p:cSldViewPr snapToGrid="0">
      <p:cViewPr varScale="1">
        <p:scale>
          <a:sx n="67" d="100"/>
          <a:sy n="67" d="100"/>
        </p:scale>
        <p:origin x="728"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microsoft.com/office/2018/10/relationships/authors" Targe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userDrawn="1"/>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userDrawn="1"/>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userDrawn="1"/>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userDrawn="1"/>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userDrawn="1"/>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CA" dirty="0"/>
            </a:p>
          </p:txBody>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userDrawn="1"/>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A4B53A7-3209-46A6-9454-F38EAC8F11E7}" type="datetimeFigureOut">
              <a:rPr lang="en-US" smtClean="0"/>
              <a:t>11/22/2023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16839962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10836457"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4" y="4470400"/>
            <a:ext cx="10836457"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A4B53A7-3209-46A6-9454-F38EAC8F11E7}" type="datetimeFigureOut">
              <a:rPr lang="en-US" smtClean="0"/>
              <a:pPr/>
              <a:t>11/22/2023</a:t>
            </a:fld>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CE633F-9882-4A5C-83A2-1109D0C73261}" type="slidenum">
              <a:rPr lang="en-US" smtClean="0"/>
              <a:pPr/>
              <a:t>‹#›</a:t>
            </a:fld>
            <a:endParaRPr lang="en-US"/>
          </a:p>
        </p:txBody>
      </p:sp>
    </p:spTree>
    <p:extLst>
      <p:ext uri="{BB962C8B-B14F-4D97-AF65-F5344CB8AC3E}">
        <p14:creationId xmlns:p14="http://schemas.microsoft.com/office/powerpoint/2010/main" val="6077428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1020299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4" y="4470400"/>
            <a:ext cx="10836457"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A4B53A7-3209-46A6-9454-F38EAC8F11E7}" type="datetimeFigureOut">
              <a:rPr lang="en-US" smtClean="0"/>
              <a:pPr/>
              <a:t>11/22/2023</a:t>
            </a:fld>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CE633F-9882-4A5C-83A2-1109D0C73261}" type="slidenum">
              <a:rPr lang="en-US" smtClean="0"/>
              <a:pPr/>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42631653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4" y="1931988"/>
            <a:ext cx="10836457"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4" y="4527448"/>
            <a:ext cx="10836457"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A4B53A7-3209-46A6-9454-F38EAC8F11E7}" type="datetimeFigureOut">
              <a:rPr lang="en-US" smtClean="0"/>
              <a:pPr/>
              <a:t>11/22/2023</a:t>
            </a:fld>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CE633F-9882-4A5C-83A2-1109D0C73261}" type="slidenum">
              <a:rPr lang="en-US" smtClean="0"/>
              <a:pPr/>
              <a:t>‹#›</a:t>
            </a:fld>
            <a:endParaRPr lang="en-US"/>
          </a:p>
        </p:txBody>
      </p:sp>
    </p:spTree>
    <p:extLst>
      <p:ext uri="{BB962C8B-B14F-4D97-AF65-F5344CB8AC3E}">
        <p14:creationId xmlns:p14="http://schemas.microsoft.com/office/powerpoint/2010/main" val="42388681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1020299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10836458"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4" y="4527448"/>
            <a:ext cx="10836457"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A4B53A7-3209-46A6-9454-F38EAC8F11E7}" type="datetimeFigureOut">
              <a:rPr lang="en-US" smtClean="0"/>
              <a:pPr/>
              <a:t>11/22/2023</a:t>
            </a:fld>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CE633F-9882-4A5C-83A2-1109D0C73261}" type="slidenum">
              <a:rPr lang="en-US" smtClean="0"/>
              <a:pPr/>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281087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10825787"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10836458"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4" y="4527448"/>
            <a:ext cx="10836457"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A4B53A7-3209-46A6-9454-F38EAC8F11E7}" type="datetimeFigureOut">
              <a:rPr lang="en-US" smtClean="0"/>
              <a:pPr/>
              <a:t>11/22/2023</a:t>
            </a:fld>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CE633F-9882-4A5C-83A2-1109D0C73261}" type="slidenum">
              <a:rPr lang="en-US" smtClean="0"/>
              <a:pPr/>
              <a:t>‹#›</a:t>
            </a:fld>
            <a:endParaRPr lang="en-US"/>
          </a:p>
        </p:txBody>
      </p:sp>
    </p:spTree>
    <p:extLst>
      <p:ext uri="{BB962C8B-B14F-4D97-AF65-F5344CB8AC3E}">
        <p14:creationId xmlns:p14="http://schemas.microsoft.com/office/powerpoint/2010/main" val="407218437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A4B53A7-3209-46A6-9454-F38EAC8F11E7}" type="datetimeFigureOut">
              <a:rPr lang="en-US" smtClean="0"/>
              <a:t>11/22/2023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4127242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209049" y="833104"/>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4" y="609600"/>
            <a:ext cx="9152465"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A4B53A7-3209-46A6-9454-F38EAC8F11E7}" type="datetimeFigureOut">
              <a:rPr lang="en-US" smtClean="0"/>
              <a:t>11/22/2023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17108495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A4B53A7-3209-46A6-9454-F38EAC8F11E7}" type="datetimeFigureOut">
              <a:rPr lang="en-US" smtClean="0"/>
              <a:t>11/22/2023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29023686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4" y="2700867"/>
            <a:ext cx="10836457"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4" y="4527448"/>
            <a:ext cx="10836457"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A4B53A7-3209-46A6-9454-F38EAC8F11E7}" type="datetimeFigureOut">
              <a:rPr lang="en-US" smtClean="0"/>
              <a:t>11/22/2023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25438064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3" y="2160589"/>
            <a:ext cx="5220000"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93792" y="2160588"/>
            <a:ext cx="5220000"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A4B53A7-3209-46A6-9454-F38EAC8F11E7}" type="datetimeFigureOut">
              <a:rPr lang="en-US" smtClean="0"/>
              <a:t>11/22/2023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26497221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5220000"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5220000"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93789" y="2208368"/>
            <a:ext cx="5220000"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93792" y="2784630"/>
            <a:ext cx="5220000"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A4B53A7-3209-46A6-9454-F38EAC8F11E7}" type="datetimeFigureOut">
              <a:rPr lang="en-US" smtClean="0"/>
              <a:t>11/22/2023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22908453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A4B53A7-3209-46A6-9454-F38EAC8F11E7}" type="datetimeFigureOut">
              <a:rPr lang="en-US" smtClean="0"/>
              <a:t>11/22/2023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39503341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A4B53A7-3209-46A6-9454-F38EAC8F11E7}" type="datetimeFigureOut">
              <a:rPr lang="en-US" smtClean="0"/>
              <a:t>11/22/2023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38066093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675333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A4B53A7-3209-46A6-9454-F38EAC8F11E7}" type="datetimeFigureOut">
              <a:rPr lang="en-US" smtClean="0"/>
              <a:t>11/22/2023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2427188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108364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1083645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1083645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A4B53A7-3209-46A6-9454-F38EAC8F11E7}" type="datetimeFigureOut">
              <a:rPr lang="en-US" smtClean="0"/>
              <a:t>11/22/2023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26714684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77333" y="609600"/>
            <a:ext cx="9479985"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3" y="2160589"/>
            <a:ext cx="10837333"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A4B53A7-3209-46A6-9454-F38EAC8F11E7}" type="datetimeFigureOut">
              <a:rPr lang="en-US" smtClean="0"/>
              <a:pPr/>
              <a:t>11/22/2023</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0830453" y="6084555"/>
            <a:ext cx="683339" cy="365125"/>
          </a:xfrm>
          <a:prstGeom prst="rect">
            <a:avLst/>
          </a:prstGeom>
        </p:spPr>
        <p:txBody>
          <a:bodyPr vert="horz" lIns="91440" tIns="45720" rIns="91440" bIns="45720" rtlCol="0" anchor="ctr"/>
          <a:lstStyle>
            <a:lvl1pPr algn="r">
              <a:defRPr sz="900">
                <a:solidFill>
                  <a:schemeClr val="accent1"/>
                </a:solidFill>
              </a:defRPr>
            </a:lvl1pPr>
          </a:lstStyle>
          <a:p>
            <a:fld id="{27CE633F-9882-4A5C-83A2-1109D0C73261}" type="slidenum">
              <a:rPr lang="en-US" smtClean="0"/>
              <a:pPr/>
              <a:t>‹#›</a:t>
            </a:fld>
            <a:endParaRPr lang="en-US"/>
          </a:p>
        </p:txBody>
      </p:sp>
      <p:pic>
        <p:nvPicPr>
          <p:cNvPr id="11" name="Picture 10" descr="A black background with green letters&#10;&#10;Description automatically generated">
            <a:extLst>
              <a:ext uri="{FF2B5EF4-FFF2-40B4-BE49-F238E27FC236}">
                <a16:creationId xmlns:a16="http://schemas.microsoft.com/office/drawing/2014/main" id="{61B50EE6-1DB5-C9AC-52E6-06EB81227536}"/>
              </a:ext>
            </a:extLst>
          </p:cNvPr>
          <p:cNvPicPr>
            <a:picLocks noChangeAspect="1"/>
          </p:cNvPicPr>
          <p:nvPr/>
        </p:nvPicPr>
        <p:blipFill>
          <a:blip r:embed="rId18">
            <a:extLst>
              <a:ext uri="{28A0092B-C50C-407E-A947-70E740481C1C}">
                <a14:useLocalDpi xmlns:a14="http://schemas.microsoft.com/office/drawing/2010/main" val="0"/>
              </a:ext>
            </a:extLst>
          </a:blip>
          <a:stretch>
            <a:fillRect/>
          </a:stretch>
        </p:blipFill>
        <p:spPr>
          <a:xfrm>
            <a:off x="10157319" y="118107"/>
            <a:ext cx="1918724" cy="925502"/>
          </a:xfrm>
          <a:prstGeom prst="rect">
            <a:avLst/>
          </a:prstGeom>
        </p:spPr>
      </p:pic>
      <p:sp>
        <p:nvSpPr>
          <p:cNvPr id="16" name="Isosceles Triangle 15">
            <a:extLst>
              <a:ext uri="{FF2B5EF4-FFF2-40B4-BE49-F238E27FC236}">
                <a16:creationId xmlns:a16="http://schemas.microsoft.com/office/drawing/2014/main" id="{2B1A52FE-8293-C331-65CF-17F9A01BF037}"/>
              </a:ext>
            </a:extLst>
          </p:cNvPr>
          <p:cNvSpPr/>
          <p:nvPr/>
        </p:nvSpPr>
        <p:spPr>
          <a:xfrm rot="10800000">
            <a:off x="0" y="0"/>
            <a:ext cx="842596" cy="5666154"/>
          </a:xfrm>
          <a:prstGeom prst="triangle">
            <a:avLst>
              <a:gd name="adj" fmla="val 100000"/>
            </a:avLst>
          </a:prstGeom>
          <a:solidFill>
            <a:schemeClr val="accent6">
              <a:lumMod val="40000"/>
              <a:lumOff val="60000"/>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Isosceles Triangle 16">
            <a:extLst>
              <a:ext uri="{FF2B5EF4-FFF2-40B4-BE49-F238E27FC236}">
                <a16:creationId xmlns:a16="http://schemas.microsoft.com/office/drawing/2014/main" id="{5A67A579-695B-23D1-8F28-2A42E6E9C409}"/>
              </a:ext>
            </a:extLst>
          </p:cNvPr>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734490981"/>
      </p:ext>
    </p:extLst>
  </p:cSld>
  <p:clrMap bg1="lt1" tx1="dk1" bg2="lt2" tx2="dk2" accent1="accent1" accent2="accent2" accent3="accent3" accent4="accent4" accent5="accent5" accent6="accent6" hlink="hlink" folHlink="folHlink"/>
  <p:sldLayoutIdLst>
    <p:sldLayoutId id="2147483740" r:id="rId1"/>
    <p:sldLayoutId id="2147483741" r:id="rId2"/>
    <p:sldLayoutId id="2147483742" r:id="rId3"/>
    <p:sldLayoutId id="2147483743" r:id="rId4"/>
    <p:sldLayoutId id="2147483744" r:id="rId5"/>
    <p:sldLayoutId id="2147483745" r:id="rId6"/>
    <p:sldLayoutId id="2147483746" r:id="rId7"/>
    <p:sldLayoutId id="2147483747" r:id="rId8"/>
    <p:sldLayoutId id="2147483748" r:id="rId9"/>
    <p:sldLayoutId id="2147483749" r:id="rId10"/>
    <p:sldLayoutId id="2147483750" r:id="rId11"/>
    <p:sldLayoutId id="2147483751" r:id="rId12"/>
    <p:sldLayoutId id="2147483752" r:id="rId13"/>
    <p:sldLayoutId id="2147483753" r:id="rId14"/>
    <p:sldLayoutId id="2147483754" r:id="rId15"/>
    <p:sldLayoutId id="2147483755"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lirn.ca/wp-content/uploads/2022/02/Grant-Administration-Policy-Adopted-by-the-Board-Sept-3-2021.pdf"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fola.ca/"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elchllp.com/about/our-people/marta-klakov/" TargetMode="External"/><Relationship Id="rId2" Type="http://schemas.openxmlformats.org/officeDocument/2006/relationships/hyperlink" Target="https://welchllp.com/" TargetMode="External"/><Relationship Id="rId1" Type="http://schemas.openxmlformats.org/officeDocument/2006/relationships/slideLayout" Target="../slideLayouts/slideLayout2.xml"/><Relationship Id="rId4" Type="http://schemas.openxmlformats.org/officeDocument/2006/relationships/hyperlink" Target="https://welchllp.com/about/our-people/kathy-steffan/"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s://can01.safelinks.protection.outlook.com/?url=https%3A%2F%2Fyoutu.be%2FuhDdOmd5uGI&amp;data=05%7C01%7CJFex%40lirn.ca%7C029f416102a34758259608dbeacbeb21%7C0d315535b8504d44ba293ca761f7504e%7C1%7C0%7C638361933761772050%7CUnknown%7CTWFpbGZsb3d8eyJWIjoiMC4wLjAwMDAiLCJQIjoiV2luMzIiLCJBTiI6Ik1haWwiLCJXVCI6Mn0%3D%7C3000%7C%7C%7C&amp;sdata=pkSGgLju9%2FhkuiqrkbW4FcIj89ZU57gMc8U328Xvus8%3D&amp;reserved=0" TargetMode="External"/><Relationship Id="rId2" Type="http://schemas.openxmlformats.org/officeDocument/2006/relationships/hyperlink" Target="https://www.oclanet.com/publications/" TargetMode="External"/><Relationship Id="rId1" Type="http://schemas.openxmlformats.org/officeDocument/2006/relationships/slideLayout" Target="../slideLayouts/slideLayout2.xml"/><Relationship Id="rId4" Type="http://schemas.openxmlformats.org/officeDocument/2006/relationships/hyperlink" Target="mailto:admin@lirn.ca"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chrome-extension://efaidnbmnnnibpcajpcglclefindmkaj/https:/lirn.ca/wp-content/uploads/2022/02/Grant-Administration-Policy-Adopted-by-the-Board-Sept-3-2021.pdf"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lirn.ca/wp-content/uploads/2022/12/Additional-Library-Services-and-Responsibilities-Policy-as-adopted-by-the-Board-on-Dec-5-2022.pdf" TargetMode="External"/><Relationship Id="rId2" Type="http://schemas.openxmlformats.org/officeDocument/2006/relationships/hyperlink" Target="https://lirn.ca/wp-content/uploads/2022/12/Core-Library-Services-and-Management-Responsibilities-Policy-as-adopted-by-the-Board-on-Dec-5-2022.pdf"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783C067-F8BF-4755-B516-8A0CD74CF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6646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Isosceles Triangle 9">
            <a:extLst>
              <a:ext uri="{FF2B5EF4-FFF2-40B4-BE49-F238E27FC236}">
                <a16:creationId xmlns:a16="http://schemas.microsoft.com/office/drawing/2014/main" id="{2ED796EC-E7FF-46DB-B912-FB08BF12AA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Isosceles Triangle 11">
            <a:extLst>
              <a:ext uri="{FF2B5EF4-FFF2-40B4-BE49-F238E27FC236}">
                <a16:creationId xmlns:a16="http://schemas.microsoft.com/office/drawing/2014/main" id="{549A2DAB-B431-487D-95AD-BB0FECB49E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738534" y="3818467"/>
            <a:ext cx="4450292" cy="3039533"/>
          </a:xfrm>
          <a:prstGeom prst="triangle">
            <a:avLst>
              <a:gd name="adj" fmla="val 100000"/>
            </a:avLst>
          </a:prstGeom>
          <a:solidFill>
            <a:schemeClr val="accent1">
              <a:alpha val="88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Rectangle 27">
            <a:extLst>
              <a:ext uri="{FF2B5EF4-FFF2-40B4-BE49-F238E27FC236}">
                <a16:creationId xmlns:a16="http://schemas.microsoft.com/office/drawing/2014/main" id="{0819F787-32B4-46A8-BC57-C6571BCEE2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25641" y="0"/>
            <a:ext cx="1766359" cy="6858000"/>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cxnSp>
        <p:nvCxnSpPr>
          <p:cNvPr id="16" name="Straight Connector 15">
            <a:extLst>
              <a:ext uri="{FF2B5EF4-FFF2-40B4-BE49-F238E27FC236}">
                <a16:creationId xmlns:a16="http://schemas.microsoft.com/office/drawing/2014/main" id="{C5ECDEE1-7093-418F-9CF5-24EEB115C1C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134600" y="0"/>
            <a:ext cx="1727200" cy="6858000"/>
          </a:xfrm>
          <a:prstGeom prst="line">
            <a:avLst/>
          </a:prstGeom>
          <a:ln w="15875" cap="sq">
            <a:solidFill>
              <a:schemeClr val="accent2"/>
            </a:solidFill>
            <a:bevel/>
          </a:ln>
        </p:spPr>
        <p:style>
          <a:lnRef idx="2">
            <a:schemeClr val="accent1"/>
          </a:lnRef>
          <a:fillRef idx="0">
            <a:schemeClr val="accent1"/>
          </a:fillRef>
          <a:effectRef idx="1">
            <a:schemeClr val="accent1"/>
          </a:effectRef>
          <a:fontRef idx="minor">
            <a:schemeClr val="tx1"/>
          </a:fontRef>
        </p:style>
      </p:cxnSp>
      <p:cxnSp>
        <p:nvCxnSpPr>
          <p:cNvPr id="18" name="Straight Connector 17">
            <a:extLst>
              <a:ext uri="{FF2B5EF4-FFF2-40B4-BE49-F238E27FC236}">
                <a16:creationId xmlns:a16="http://schemas.microsoft.com/office/drawing/2014/main" id="{045062AF-EB11-4651-BC4A-4DA21768DE8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15875">
            <a:solidFill>
              <a:schemeClr val="accent1"/>
            </a:solidFill>
          </a:ln>
        </p:spPr>
        <p:style>
          <a:lnRef idx="2">
            <a:schemeClr val="accent1"/>
          </a:lnRef>
          <a:fillRef idx="0">
            <a:schemeClr val="accent1"/>
          </a:fillRef>
          <a:effectRef idx="1">
            <a:schemeClr val="accent1"/>
          </a:effectRef>
          <a:fontRef idx="minor">
            <a:schemeClr val="tx1"/>
          </a:fontRef>
        </p:style>
      </p:cxnSp>
      <p:sp>
        <p:nvSpPr>
          <p:cNvPr id="3" name="Subtitle 2">
            <a:extLst>
              <a:ext uri="{FF2B5EF4-FFF2-40B4-BE49-F238E27FC236}">
                <a16:creationId xmlns:a16="http://schemas.microsoft.com/office/drawing/2014/main" id="{729C3F2F-7D2A-22BA-4147-DC9B9450A47E}"/>
              </a:ext>
            </a:extLst>
          </p:cNvPr>
          <p:cNvSpPr>
            <a:spLocks noGrp="1"/>
          </p:cNvSpPr>
          <p:nvPr>
            <p:ph type="subTitle" idx="1"/>
          </p:nvPr>
        </p:nvSpPr>
        <p:spPr>
          <a:xfrm>
            <a:off x="1507067" y="4050833"/>
            <a:ext cx="7766936" cy="1096899"/>
          </a:xfrm>
        </p:spPr>
        <p:txBody>
          <a:bodyPr>
            <a:normAutofit/>
          </a:bodyPr>
          <a:lstStyle/>
          <a:p>
            <a:r>
              <a:rPr lang="en-US" dirty="0"/>
              <a:t>Nov. 20, 2023</a:t>
            </a:r>
            <a:endParaRPr lang="en-CA" dirty="0"/>
          </a:p>
        </p:txBody>
      </p:sp>
      <p:sp>
        <p:nvSpPr>
          <p:cNvPr id="2" name="Title 1">
            <a:extLst>
              <a:ext uri="{FF2B5EF4-FFF2-40B4-BE49-F238E27FC236}">
                <a16:creationId xmlns:a16="http://schemas.microsoft.com/office/drawing/2014/main" id="{A38541D5-0D1A-11A5-41CC-89BB02856DEC}"/>
              </a:ext>
            </a:extLst>
          </p:cNvPr>
          <p:cNvSpPr>
            <a:spLocks noGrp="1"/>
          </p:cNvSpPr>
          <p:nvPr>
            <p:ph type="ctrTitle"/>
          </p:nvPr>
        </p:nvSpPr>
        <p:spPr>
          <a:xfrm>
            <a:off x="1507067" y="1397000"/>
            <a:ext cx="7766936" cy="2653836"/>
          </a:xfrm>
        </p:spPr>
        <p:txBody>
          <a:bodyPr>
            <a:normAutofit fontScale="90000"/>
          </a:bodyPr>
          <a:lstStyle/>
          <a:p>
            <a:pPr>
              <a:lnSpc>
                <a:spcPct val="90000"/>
              </a:lnSpc>
            </a:pPr>
            <a:r>
              <a:rPr lang="en-US" sz="6700" dirty="0"/>
              <a:t>LiRN Accounting FAQs</a:t>
            </a:r>
            <a:br>
              <a:rPr lang="en-US" sz="3000" dirty="0"/>
            </a:br>
            <a:br>
              <a:rPr lang="en-US" sz="3000" dirty="0"/>
            </a:br>
            <a:r>
              <a:rPr lang="en-US" sz="3000" dirty="0">
                <a:solidFill>
                  <a:schemeClr val="tx2"/>
                </a:solidFill>
              </a:rPr>
              <a:t>Presented by:</a:t>
            </a:r>
            <a:br>
              <a:rPr lang="en-US" sz="3000" dirty="0">
                <a:solidFill>
                  <a:schemeClr val="tx2"/>
                </a:solidFill>
              </a:rPr>
            </a:br>
            <a:r>
              <a:rPr lang="en-US" sz="3000" dirty="0">
                <a:solidFill>
                  <a:schemeClr val="tx2"/>
                </a:solidFill>
              </a:rPr>
              <a:t>Marta </a:t>
            </a:r>
            <a:r>
              <a:rPr lang="en-US" sz="3000" dirty="0" err="1">
                <a:solidFill>
                  <a:schemeClr val="tx2"/>
                </a:solidFill>
              </a:rPr>
              <a:t>Klakov</a:t>
            </a:r>
            <a:r>
              <a:rPr lang="en-US" sz="3000" dirty="0">
                <a:solidFill>
                  <a:schemeClr val="tx2"/>
                </a:solidFill>
              </a:rPr>
              <a:t>, Senior Manager, Welch LLP</a:t>
            </a:r>
            <a:br>
              <a:rPr lang="en-US" sz="3000" dirty="0">
                <a:solidFill>
                  <a:schemeClr val="tx2"/>
                </a:solidFill>
              </a:rPr>
            </a:br>
            <a:r>
              <a:rPr lang="en-US" sz="3000" dirty="0">
                <a:solidFill>
                  <a:schemeClr val="tx2"/>
                </a:solidFill>
              </a:rPr>
              <a:t>Kathy </a:t>
            </a:r>
            <a:r>
              <a:rPr lang="en-US" sz="3000" dirty="0" err="1">
                <a:solidFill>
                  <a:schemeClr val="tx2"/>
                </a:solidFill>
              </a:rPr>
              <a:t>Steffan</a:t>
            </a:r>
            <a:r>
              <a:rPr lang="en-US" sz="3000" dirty="0">
                <a:solidFill>
                  <a:schemeClr val="tx2"/>
                </a:solidFill>
              </a:rPr>
              <a:t>, Partner, Welch LLP </a:t>
            </a:r>
            <a:br>
              <a:rPr lang="en-US" sz="3000" dirty="0">
                <a:solidFill>
                  <a:schemeClr val="tx2"/>
                </a:solidFill>
              </a:rPr>
            </a:br>
            <a:r>
              <a:rPr lang="en-US" sz="3000" dirty="0">
                <a:solidFill>
                  <a:schemeClr val="tx2"/>
                </a:solidFill>
              </a:rPr>
              <a:t>&amp; Theresa Leitch, Managing Director, LiRN</a:t>
            </a:r>
            <a:endParaRPr lang="en-CA" sz="3000" dirty="0">
              <a:solidFill>
                <a:schemeClr val="tx2"/>
              </a:solidFill>
            </a:endParaRPr>
          </a:p>
        </p:txBody>
      </p:sp>
    </p:spTree>
    <p:extLst>
      <p:ext uri="{BB962C8B-B14F-4D97-AF65-F5344CB8AC3E}">
        <p14:creationId xmlns:p14="http://schemas.microsoft.com/office/powerpoint/2010/main" val="24717862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657969-DC7C-F921-7037-1787FD4A3917}"/>
              </a:ext>
            </a:extLst>
          </p:cNvPr>
          <p:cNvSpPr>
            <a:spLocks noGrp="1"/>
          </p:cNvSpPr>
          <p:nvPr>
            <p:ph type="title"/>
          </p:nvPr>
        </p:nvSpPr>
        <p:spPr>
          <a:xfrm>
            <a:off x="1724025" y="609600"/>
            <a:ext cx="8433293" cy="1320800"/>
          </a:xfrm>
        </p:spPr>
        <p:txBody>
          <a:bodyPr/>
          <a:lstStyle/>
          <a:p>
            <a:r>
              <a:rPr lang="en-US" dirty="0"/>
              <a:t>Fund Balance Calculation</a:t>
            </a:r>
            <a:endParaRPr lang="en-CA" dirty="0"/>
          </a:p>
        </p:txBody>
      </p:sp>
      <p:sp>
        <p:nvSpPr>
          <p:cNvPr id="3" name="Content Placeholder 2">
            <a:extLst>
              <a:ext uri="{FF2B5EF4-FFF2-40B4-BE49-F238E27FC236}">
                <a16:creationId xmlns:a16="http://schemas.microsoft.com/office/drawing/2014/main" id="{7862DD60-8848-C32D-C6B7-46C75A71BB13}"/>
              </a:ext>
            </a:extLst>
          </p:cNvPr>
          <p:cNvSpPr>
            <a:spLocks noGrp="1"/>
          </p:cNvSpPr>
          <p:nvPr>
            <p:ph idx="1"/>
          </p:nvPr>
        </p:nvSpPr>
        <p:spPr>
          <a:xfrm>
            <a:off x="1354667" y="1629104"/>
            <a:ext cx="9103783" cy="4619296"/>
          </a:xfrm>
        </p:spPr>
        <p:txBody>
          <a:bodyPr>
            <a:normAutofit/>
          </a:bodyPr>
          <a:lstStyle/>
          <a:p>
            <a:pPr marL="0" algn="l" rtl="0" eaLnBrk="1" fontAlgn="t" latinLnBrk="0" hangingPunct="1">
              <a:lnSpc>
                <a:spcPct val="107000"/>
              </a:lnSpc>
              <a:spcBef>
                <a:spcPts val="0"/>
              </a:spcBef>
              <a:spcAft>
                <a:spcPts val="800"/>
              </a:spcAft>
            </a:pPr>
            <a:r>
              <a:rPr lang="en-US" sz="2400" kern="100" dirty="0">
                <a:solidFill>
                  <a:schemeClr val="tx1"/>
                </a:solidFill>
                <a:latin typeface="Calibri" panose="020F0502020204030204" pitchFamily="34" charset="0"/>
                <a:cs typeface="Calibri" panose="020F0502020204030204" pitchFamily="34" charset="0"/>
              </a:rPr>
              <a:t>Th</a:t>
            </a:r>
            <a:r>
              <a:rPr lang="en-US" sz="2400" i="0" u="none" strike="noStrike" kern="100" dirty="0">
                <a:solidFill>
                  <a:schemeClr val="tx1"/>
                </a:solidFill>
                <a:effectLst/>
                <a:latin typeface="Calibri" panose="020F0502020204030204" pitchFamily="34" charset="0"/>
                <a:cs typeface="Calibri" panose="020F0502020204030204" pitchFamily="34" charset="0"/>
              </a:rPr>
              <a:t>e Fund Balance is calculated by taking the Accumulated Surplus and adding the Surplus for the period.</a:t>
            </a:r>
          </a:p>
          <a:p>
            <a:pPr marL="0" fontAlgn="t">
              <a:lnSpc>
                <a:spcPct val="107000"/>
              </a:lnSpc>
              <a:spcBef>
                <a:spcPts val="0"/>
              </a:spcBef>
              <a:spcAft>
                <a:spcPts val="800"/>
              </a:spcAft>
            </a:pPr>
            <a:r>
              <a:rPr lang="en-US" sz="2400" kern="100" dirty="0">
                <a:effectLst/>
                <a:latin typeface="Calibri" panose="020F0502020204030204" pitchFamily="34" charset="0"/>
                <a:ea typeface="Calibri" panose="020F0502020204030204" pitchFamily="34" charset="0"/>
                <a:cs typeface="Calibri" panose="020F0502020204030204" pitchFamily="34" charset="0"/>
              </a:rPr>
              <a:t>Or, if there is a deficit, by subtracting the deficit from the Accumulated Surplus.</a:t>
            </a:r>
            <a:endParaRPr lang="en-CA" sz="2400" kern="100" dirty="0">
              <a:effectLst/>
              <a:latin typeface="Calibri" panose="020F0502020204030204" pitchFamily="34" charset="0"/>
              <a:ea typeface="Calibri" panose="020F0502020204030204" pitchFamily="34" charset="0"/>
              <a:cs typeface="Calibri" panose="020F0502020204030204" pitchFamily="34" charset="0"/>
            </a:endParaRPr>
          </a:p>
          <a:p>
            <a:pPr marL="0" algn="l" rtl="0" eaLnBrk="1" fontAlgn="t" latinLnBrk="0" hangingPunct="1">
              <a:lnSpc>
                <a:spcPct val="107000"/>
              </a:lnSpc>
              <a:spcBef>
                <a:spcPts val="0"/>
              </a:spcBef>
              <a:spcAft>
                <a:spcPts val="800"/>
              </a:spcAft>
            </a:pPr>
            <a:endParaRPr lang="en-US" sz="2400" i="0" u="none" strike="noStrike" kern="100" dirty="0">
              <a:solidFill>
                <a:schemeClr val="tx1"/>
              </a:solidFill>
              <a:effectLst/>
              <a:highlight>
                <a:srgbClr val="00FFFF"/>
              </a:highlight>
              <a:latin typeface="Calibri" panose="020F0502020204030204" pitchFamily="34" charset="0"/>
              <a:cs typeface="Calibri" panose="020F0502020204030204" pitchFamily="34" charset="0"/>
            </a:endParaRPr>
          </a:p>
          <a:p>
            <a:pPr marL="0" algn="l" rtl="0" eaLnBrk="1" fontAlgn="t" latinLnBrk="0" hangingPunct="1">
              <a:lnSpc>
                <a:spcPct val="107000"/>
              </a:lnSpc>
              <a:spcBef>
                <a:spcPts val="0"/>
              </a:spcBef>
              <a:spcAft>
                <a:spcPts val="800"/>
              </a:spcAft>
            </a:pPr>
            <a:r>
              <a:rPr lang="en-US" sz="2400" i="0" u="none" strike="noStrike" kern="100" dirty="0">
                <a:solidFill>
                  <a:schemeClr val="tx1"/>
                </a:solidFill>
                <a:effectLst/>
                <a:latin typeface="Calibri" panose="020F0502020204030204" pitchFamily="34" charset="0"/>
                <a:cs typeface="Calibri" panose="020F0502020204030204" pitchFamily="34" charset="0"/>
              </a:rPr>
              <a:t>An </a:t>
            </a:r>
            <a:r>
              <a:rPr lang="en-US" sz="2400" b="1" i="0" u="none" strike="noStrike" kern="100" dirty="0">
                <a:solidFill>
                  <a:schemeClr val="tx1"/>
                </a:solidFill>
                <a:effectLst/>
                <a:latin typeface="Calibri" panose="020F0502020204030204" pitchFamily="34" charset="0"/>
                <a:cs typeface="Calibri" panose="020F0502020204030204" pitchFamily="34" charset="0"/>
              </a:rPr>
              <a:t>Excess Fund Balance </a:t>
            </a:r>
            <a:r>
              <a:rPr lang="en-US" sz="2400" i="0" u="none" strike="noStrike" kern="100" dirty="0">
                <a:solidFill>
                  <a:schemeClr val="tx1"/>
                </a:solidFill>
                <a:effectLst/>
                <a:latin typeface="Calibri" panose="020F0502020204030204" pitchFamily="34" charset="0"/>
                <a:cs typeface="Calibri" panose="020F0502020204030204" pitchFamily="34" charset="0"/>
              </a:rPr>
              <a:t>exists where the </a:t>
            </a:r>
            <a:r>
              <a:rPr lang="en-US" sz="2400" kern="100" dirty="0">
                <a:solidFill>
                  <a:schemeClr val="tx1"/>
                </a:solidFill>
                <a:latin typeface="Calibri" panose="020F0502020204030204" pitchFamily="34" charset="0"/>
                <a:cs typeface="Calibri" panose="020F0502020204030204" pitchFamily="34" charset="0"/>
              </a:rPr>
              <a:t>Fund Balance is in excess of the amount allowed by </a:t>
            </a:r>
            <a:r>
              <a:rPr lang="en-US" sz="2400" kern="100" dirty="0">
                <a:solidFill>
                  <a:schemeClr val="tx1"/>
                </a:solidFill>
                <a:latin typeface="Calibri" panose="020F0502020204030204" pitchFamily="34" charset="0"/>
                <a:cs typeface="Calibri" panose="020F0502020204030204" pitchFamily="34" charset="0"/>
                <a:hlinkClick r:id="rId2"/>
              </a:rPr>
              <a:t>LiRN’s Grant Administration Policy</a:t>
            </a:r>
            <a:r>
              <a:rPr lang="en-US" sz="2400" kern="100" dirty="0">
                <a:solidFill>
                  <a:schemeClr val="tx1"/>
                </a:solidFill>
                <a:latin typeface="Calibri" panose="020F0502020204030204" pitchFamily="34" charset="0"/>
                <a:cs typeface="Calibri" panose="020F0502020204030204" pitchFamily="34" charset="0"/>
              </a:rPr>
              <a:t>.  The Policy</a:t>
            </a:r>
            <a:r>
              <a:rPr lang="en-US" sz="2400" i="0" u="none" strike="noStrike" kern="100" dirty="0">
                <a:solidFill>
                  <a:schemeClr val="tx1"/>
                </a:solidFill>
                <a:effectLst/>
                <a:latin typeface="Calibri" panose="020F0502020204030204" pitchFamily="34" charset="0"/>
                <a:cs typeface="Calibri" panose="020F0502020204030204" pitchFamily="34" charset="0"/>
              </a:rPr>
              <a:t> allows up to 10% fund balance to be carried over into the following year. </a:t>
            </a:r>
            <a:endParaRPr lang="en-CA" sz="2400" i="0" u="none" strike="noStrike" dirty="0">
              <a:solidFill>
                <a:schemeClr val="tx1"/>
              </a:solidFill>
              <a:effectLst/>
              <a:latin typeface="Calibri" panose="020F0502020204030204" pitchFamily="34" charset="0"/>
              <a:cs typeface="Calibri" panose="020F0502020204030204" pitchFamily="34" charset="0"/>
            </a:endParaRPr>
          </a:p>
          <a:p>
            <a:pPr marL="0" indent="0" algn="l" rtl="0" eaLnBrk="1" fontAlgn="t" latinLnBrk="0" hangingPunct="1">
              <a:lnSpc>
                <a:spcPct val="107000"/>
              </a:lnSpc>
              <a:spcBef>
                <a:spcPts val="0"/>
              </a:spcBef>
              <a:spcAft>
                <a:spcPts val="800"/>
              </a:spcAft>
              <a:buNone/>
            </a:pPr>
            <a:endParaRPr lang="en-CA" sz="1800" b="0" i="0" u="none" strike="noStrike" dirty="0">
              <a:solidFill>
                <a:schemeClr val="tx1"/>
              </a:solidFill>
              <a:effectLst/>
              <a:latin typeface="Arial" panose="020B0604020202020204" pitchFamily="34" charset="0"/>
            </a:endParaRPr>
          </a:p>
          <a:p>
            <a:endParaRPr lang="en-CA" dirty="0"/>
          </a:p>
        </p:txBody>
      </p:sp>
    </p:spTree>
    <p:extLst>
      <p:ext uri="{BB962C8B-B14F-4D97-AF65-F5344CB8AC3E}">
        <p14:creationId xmlns:p14="http://schemas.microsoft.com/office/powerpoint/2010/main" val="18199143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378FAD-6DD2-1039-E3EB-78A2301DD76A}"/>
              </a:ext>
            </a:extLst>
          </p:cNvPr>
          <p:cNvSpPr>
            <a:spLocks noGrp="1"/>
          </p:cNvSpPr>
          <p:nvPr>
            <p:ph type="title"/>
          </p:nvPr>
        </p:nvSpPr>
        <p:spPr>
          <a:xfrm>
            <a:off x="1303283" y="451944"/>
            <a:ext cx="9211387" cy="1145628"/>
          </a:xfrm>
        </p:spPr>
        <p:txBody>
          <a:bodyPr>
            <a:normAutofit fontScale="90000"/>
          </a:bodyPr>
          <a:lstStyle/>
          <a:p>
            <a:r>
              <a:rPr lang="en-CA" sz="3600" dirty="0">
                <a:effectLst/>
                <a:ea typeface="Times New Roman" panose="02020603050405020304" pitchFamily="18" charset="0"/>
                <a:cs typeface="Calibri" panose="020F0502020204030204" pitchFamily="34" charset="0"/>
              </a:rPr>
              <a:t>Separation of Association and Library Books </a:t>
            </a:r>
            <a:br>
              <a:rPr lang="en-CA" sz="3600" b="1" dirty="0">
                <a:effectLst/>
                <a:latin typeface="Calibri" panose="020F0502020204030204" pitchFamily="34" charset="0"/>
                <a:ea typeface="Times New Roman" panose="02020603050405020304" pitchFamily="18" charset="0"/>
                <a:cs typeface="Calibri" panose="020F0502020204030204" pitchFamily="34" charset="0"/>
              </a:rPr>
            </a:br>
            <a:endParaRPr lang="en-CA" dirty="0"/>
          </a:p>
        </p:txBody>
      </p:sp>
      <p:sp>
        <p:nvSpPr>
          <p:cNvPr id="3" name="Content Placeholder 2">
            <a:extLst>
              <a:ext uri="{FF2B5EF4-FFF2-40B4-BE49-F238E27FC236}">
                <a16:creationId xmlns:a16="http://schemas.microsoft.com/office/drawing/2014/main" id="{AFCB6C95-E89B-B1E9-5E22-A448E75221AE}"/>
              </a:ext>
            </a:extLst>
          </p:cNvPr>
          <p:cNvSpPr>
            <a:spLocks noGrp="1"/>
          </p:cNvSpPr>
          <p:nvPr>
            <p:ph idx="1"/>
          </p:nvPr>
        </p:nvSpPr>
        <p:spPr>
          <a:xfrm>
            <a:off x="677333" y="1524000"/>
            <a:ext cx="10837333" cy="4724400"/>
          </a:xfrm>
        </p:spPr>
        <p:txBody>
          <a:bodyPr>
            <a:normAutofit/>
          </a:bodyPr>
          <a:lstStyle/>
          <a:p>
            <a:pPr lvl="1" algn="just">
              <a:lnSpc>
                <a:spcPct val="107000"/>
              </a:lnSpc>
              <a:spcAft>
                <a:spcPts val="800"/>
              </a:spcAft>
            </a:pPr>
            <a:r>
              <a:rPr lang="en-CA" sz="2400" kern="100" dirty="0">
                <a:effectLst/>
                <a:latin typeface="Calibri" panose="020F0502020204030204" pitchFamily="34" charset="0"/>
                <a:ea typeface="Calibri" panose="020F0502020204030204" pitchFamily="34" charset="0"/>
                <a:cs typeface="Times New Roman" panose="02020603050405020304" pitchFamily="18" charset="0"/>
              </a:rPr>
              <a:t>Law Associations </a:t>
            </a:r>
            <a:r>
              <a:rPr lang="en-CA" sz="2400" b="1" kern="100" dirty="0">
                <a:effectLst/>
                <a:latin typeface="Calibri" panose="020F0502020204030204" pitchFamily="34" charset="0"/>
                <a:ea typeface="Calibri" panose="020F0502020204030204" pitchFamily="34" charset="0"/>
                <a:cs typeface="Times New Roman" panose="02020603050405020304" pitchFamily="18" charset="0"/>
              </a:rPr>
              <a:t>must identify and separate association operations from Library operations </a:t>
            </a:r>
            <a:r>
              <a:rPr lang="en-CA" sz="2400" kern="100" dirty="0">
                <a:effectLst/>
                <a:latin typeface="Calibri" panose="020F0502020204030204" pitchFamily="34" charset="0"/>
                <a:ea typeface="Calibri" panose="020F0502020204030204" pitchFamily="34" charset="0"/>
                <a:cs typeface="Times New Roman" panose="02020603050405020304" pitchFamily="18" charset="0"/>
              </a:rPr>
              <a:t>in order to be able to report on the Library operational stream separately. </a:t>
            </a:r>
          </a:p>
          <a:p>
            <a:pPr lvl="1" algn="just">
              <a:lnSpc>
                <a:spcPct val="107000"/>
              </a:lnSpc>
              <a:spcAft>
                <a:spcPts val="800"/>
              </a:spcAft>
            </a:pPr>
            <a:r>
              <a:rPr lang="en-CA" sz="2400" kern="100" dirty="0">
                <a:effectLst/>
                <a:latin typeface="Calibri" panose="020F0502020204030204" pitchFamily="34" charset="0"/>
                <a:ea typeface="Calibri" panose="020F0502020204030204" pitchFamily="34" charset="0"/>
                <a:cs typeface="Times New Roman" panose="02020603050405020304" pitchFamily="18" charset="0"/>
              </a:rPr>
              <a:t>LiRN grants should be accounted for as restricted for library purposes. </a:t>
            </a:r>
          </a:p>
          <a:p>
            <a:pPr lvl="1" algn="just">
              <a:lnSpc>
                <a:spcPct val="107000"/>
              </a:lnSpc>
              <a:spcAft>
                <a:spcPts val="800"/>
              </a:spcAft>
            </a:pPr>
            <a:r>
              <a:rPr lang="en-CA" sz="2400" kern="100" dirty="0">
                <a:effectLst/>
                <a:latin typeface="Calibri" panose="020F0502020204030204" pitchFamily="34" charset="0"/>
                <a:ea typeface="Calibri" panose="020F0502020204030204" pitchFamily="34" charset="0"/>
                <a:cs typeface="Times New Roman" panose="02020603050405020304" pitchFamily="18" charset="0"/>
              </a:rPr>
              <a:t>Law Association support of their Library should be through interfund transfers to a library operations fund. </a:t>
            </a:r>
          </a:p>
          <a:p>
            <a:pPr lvl="1" algn="just">
              <a:lnSpc>
                <a:spcPct val="107000"/>
              </a:lnSpc>
              <a:spcAft>
                <a:spcPts val="800"/>
              </a:spcAft>
            </a:pPr>
            <a:r>
              <a:rPr lang="en-CA" sz="2400" kern="100" dirty="0">
                <a:effectLst/>
                <a:latin typeface="Calibri" panose="020F0502020204030204" pitchFamily="34" charset="0"/>
                <a:ea typeface="Calibri" panose="020F0502020204030204" pitchFamily="34" charset="0"/>
                <a:cs typeface="Times New Roman" panose="02020603050405020304" pitchFamily="18" charset="0"/>
              </a:rPr>
              <a:t>This accounting treatment will track utilization of the LiRN grant separately from association activities and ensure that the grant is used solely for the operation of Libraries and facilitate reporting on use of the grant to LiRN. </a:t>
            </a:r>
            <a:endParaRPr lang="en-US" sz="2400" dirty="0">
              <a:latin typeface="Calibri" panose="020F0502020204030204" pitchFamily="34" charset="0"/>
              <a:cs typeface="Calibri" panose="020F0502020204030204" pitchFamily="34" charset="0"/>
            </a:endParaRPr>
          </a:p>
          <a:p>
            <a:endParaRPr lang="en-CA" dirty="0"/>
          </a:p>
        </p:txBody>
      </p:sp>
    </p:spTree>
    <p:extLst>
      <p:ext uri="{BB962C8B-B14F-4D97-AF65-F5344CB8AC3E}">
        <p14:creationId xmlns:p14="http://schemas.microsoft.com/office/powerpoint/2010/main" val="1858994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3708DE-E9D3-695C-3719-3022EADD5824}"/>
              </a:ext>
            </a:extLst>
          </p:cNvPr>
          <p:cNvSpPr>
            <a:spLocks noGrp="1"/>
          </p:cNvSpPr>
          <p:nvPr>
            <p:ph type="title"/>
          </p:nvPr>
        </p:nvSpPr>
        <p:spPr>
          <a:xfrm>
            <a:off x="1534510" y="609600"/>
            <a:ext cx="8622808" cy="1320800"/>
          </a:xfrm>
        </p:spPr>
        <p:txBody>
          <a:bodyPr/>
          <a:lstStyle/>
          <a:p>
            <a:r>
              <a:rPr lang="en-US" dirty="0"/>
              <a:t>Preparation of Reports for Association</a:t>
            </a:r>
            <a:endParaRPr lang="en-CA" dirty="0"/>
          </a:p>
        </p:txBody>
      </p:sp>
      <p:sp>
        <p:nvSpPr>
          <p:cNvPr id="3" name="Content Placeholder 2">
            <a:extLst>
              <a:ext uri="{FF2B5EF4-FFF2-40B4-BE49-F238E27FC236}">
                <a16:creationId xmlns:a16="http://schemas.microsoft.com/office/drawing/2014/main" id="{E7128B06-DE64-0DB7-1F4C-C778BB391175}"/>
              </a:ext>
            </a:extLst>
          </p:cNvPr>
          <p:cNvSpPr>
            <a:spLocks noGrp="1"/>
          </p:cNvSpPr>
          <p:nvPr>
            <p:ph idx="1"/>
          </p:nvPr>
        </p:nvSpPr>
        <p:spPr/>
        <p:txBody>
          <a:bodyPr/>
          <a:lstStyle/>
          <a:p>
            <a:pPr>
              <a:lnSpc>
                <a:spcPct val="105000"/>
              </a:lnSpc>
              <a:spcAft>
                <a:spcPts val="800"/>
              </a:spcAft>
            </a:pPr>
            <a:r>
              <a:rPr lang="en-US" sz="2400" b="1" kern="100" dirty="0">
                <a:effectLst/>
                <a:latin typeface="Calibri" panose="020F0502020204030204" pitchFamily="34" charset="0"/>
                <a:ea typeface="Times New Roman" panose="02020603050405020304" pitchFamily="18" charset="0"/>
                <a:cs typeface="Calibri" panose="020F0502020204030204" pitchFamily="34" charset="0"/>
              </a:rPr>
              <a:t>Preparation of reports for monthly meetings, annual general meeting, corporate filing with Ontario government</a:t>
            </a:r>
            <a:endParaRPr lang="en-CA" sz="2400" kern="100" dirty="0">
              <a:effectLst/>
              <a:latin typeface="Calibri" panose="020F0502020204030204" pitchFamily="34" charset="0"/>
              <a:ea typeface="Calibri" panose="020F0502020204030204" pitchFamily="34" charset="0"/>
              <a:cs typeface="Calibri" panose="020F0502020204030204" pitchFamily="34" charset="0"/>
            </a:endParaRPr>
          </a:p>
          <a:p>
            <a:pPr>
              <a:lnSpc>
                <a:spcPct val="107000"/>
              </a:lnSpc>
              <a:spcAft>
                <a:spcPts val="800"/>
              </a:spcAft>
            </a:pPr>
            <a:r>
              <a:rPr lang="en-US" sz="2400" kern="100" dirty="0">
                <a:effectLst/>
                <a:latin typeface="Calibri" panose="020F0502020204030204" pitchFamily="34" charset="0"/>
                <a:ea typeface="Calibri" panose="020F0502020204030204" pitchFamily="34" charset="0"/>
                <a:cs typeface="Calibri" panose="020F0502020204030204" pitchFamily="34" charset="0"/>
              </a:rPr>
              <a:t>This topic should be addressed with your Law Association Board and/or FOLA. </a:t>
            </a:r>
          </a:p>
          <a:p>
            <a:pPr>
              <a:lnSpc>
                <a:spcPct val="107000"/>
              </a:lnSpc>
              <a:spcAft>
                <a:spcPts val="800"/>
              </a:spcAft>
            </a:pPr>
            <a:r>
              <a:rPr lang="en-US" sz="2400" kern="100" dirty="0">
                <a:effectLst/>
                <a:latin typeface="Calibri" panose="020F0502020204030204" pitchFamily="34" charset="0"/>
                <a:ea typeface="Calibri" panose="020F0502020204030204" pitchFamily="34" charset="0"/>
                <a:cs typeface="Calibri" panose="020F0502020204030204" pitchFamily="34" charset="0"/>
              </a:rPr>
              <a:t>LiRN does not have knowledge regarding how the individual associations are run and the specific filing requirements so are unable to provide this guidance.</a:t>
            </a:r>
            <a:endParaRPr lang="en-CA" sz="2400" kern="100" dirty="0">
              <a:effectLst/>
              <a:latin typeface="Calibri" panose="020F0502020204030204" pitchFamily="34" charset="0"/>
              <a:ea typeface="Calibri" panose="020F0502020204030204" pitchFamily="34" charset="0"/>
              <a:cs typeface="Calibri" panose="020F0502020204030204" pitchFamily="34" charset="0"/>
            </a:endParaRPr>
          </a:p>
          <a:p>
            <a:endParaRPr lang="en-CA" dirty="0"/>
          </a:p>
        </p:txBody>
      </p:sp>
    </p:spTree>
    <p:extLst>
      <p:ext uri="{BB962C8B-B14F-4D97-AF65-F5344CB8AC3E}">
        <p14:creationId xmlns:p14="http://schemas.microsoft.com/office/powerpoint/2010/main" val="28605404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9B55D9-6142-FE74-9B7F-864D5350BE7B}"/>
              </a:ext>
            </a:extLst>
          </p:cNvPr>
          <p:cNvSpPr>
            <a:spLocks noGrp="1"/>
          </p:cNvSpPr>
          <p:nvPr>
            <p:ph type="title"/>
          </p:nvPr>
        </p:nvSpPr>
        <p:spPr/>
        <p:txBody>
          <a:bodyPr>
            <a:normAutofit fontScale="90000"/>
          </a:bodyPr>
          <a:lstStyle/>
          <a:p>
            <a:pPr algn="ctr"/>
            <a:r>
              <a:rPr lang="en-US" sz="3600" kern="100" dirty="0">
                <a:effectLst/>
                <a:ea typeface="Times New Roman" panose="02020603050405020304" pitchFamily="18" charset="0"/>
                <a:cs typeface="Times New Roman" panose="02020603050405020304" pitchFamily="18" charset="0"/>
              </a:rPr>
              <a:t>Not for Profit Corporations Act 2010 </a:t>
            </a:r>
            <a:br>
              <a:rPr lang="en-US" sz="3600" kern="100" dirty="0">
                <a:effectLst/>
                <a:ea typeface="Times New Roman" panose="02020603050405020304" pitchFamily="18" charset="0"/>
                <a:cs typeface="Times New Roman" panose="02020603050405020304" pitchFamily="18" charset="0"/>
              </a:rPr>
            </a:br>
            <a:r>
              <a:rPr lang="en-US" sz="3600" kern="100" dirty="0">
                <a:effectLst/>
                <a:ea typeface="Times New Roman" panose="02020603050405020304" pitchFamily="18" charset="0"/>
                <a:cs typeface="Times New Roman" panose="02020603050405020304" pitchFamily="18" charset="0"/>
              </a:rPr>
              <a:t>changes</a:t>
            </a:r>
            <a:br>
              <a:rPr lang="en-CA" sz="3600" kern="100" dirty="0">
                <a:effectLst/>
                <a:latin typeface="Calibri" panose="020F0502020204030204" pitchFamily="34" charset="0"/>
                <a:ea typeface="Calibri" panose="020F0502020204030204" pitchFamily="34" charset="0"/>
                <a:cs typeface="Times New Roman" panose="02020603050405020304" pitchFamily="18" charset="0"/>
              </a:rPr>
            </a:br>
            <a:endParaRPr lang="en-CA" dirty="0"/>
          </a:p>
        </p:txBody>
      </p:sp>
      <p:sp>
        <p:nvSpPr>
          <p:cNvPr id="3" name="Content Placeholder 2">
            <a:extLst>
              <a:ext uri="{FF2B5EF4-FFF2-40B4-BE49-F238E27FC236}">
                <a16:creationId xmlns:a16="http://schemas.microsoft.com/office/drawing/2014/main" id="{08E48C9D-352F-3E93-6FCF-E8E18B0824AC}"/>
              </a:ext>
            </a:extLst>
          </p:cNvPr>
          <p:cNvSpPr>
            <a:spLocks noGrp="1"/>
          </p:cNvSpPr>
          <p:nvPr>
            <p:ph idx="1"/>
          </p:nvPr>
        </p:nvSpPr>
        <p:spPr/>
        <p:txBody>
          <a:bodyPr/>
          <a:lstStyle/>
          <a:p>
            <a:pPr>
              <a:lnSpc>
                <a:spcPct val="107000"/>
              </a:lnSpc>
              <a:spcAft>
                <a:spcPts val="800"/>
              </a:spcAft>
            </a:pPr>
            <a:r>
              <a:rPr lang="en-US" sz="2400" kern="100" dirty="0">
                <a:effectLst/>
                <a:latin typeface="Calibri" panose="020F0502020204030204" pitchFamily="34" charset="0"/>
                <a:ea typeface="Calibri" panose="020F0502020204030204" pitchFamily="34" charset="0"/>
                <a:cs typeface="Calibri" panose="020F0502020204030204" pitchFamily="34" charset="0"/>
              </a:rPr>
              <a:t>This is guidance that should come from the Law Association Board or FOLA. </a:t>
            </a:r>
          </a:p>
          <a:p>
            <a:pPr>
              <a:lnSpc>
                <a:spcPct val="107000"/>
              </a:lnSpc>
              <a:spcAft>
                <a:spcPts val="800"/>
              </a:spcAft>
            </a:pPr>
            <a:r>
              <a:rPr lang="en-US" sz="2400" kern="100" dirty="0">
                <a:effectLst/>
                <a:latin typeface="Calibri" panose="020F0502020204030204" pitchFamily="34" charset="0"/>
                <a:ea typeface="Calibri" panose="020F0502020204030204" pitchFamily="34" charset="0"/>
                <a:cs typeface="Calibri" panose="020F0502020204030204" pitchFamily="34" charset="0"/>
              </a:rPr>
              <a:t>LiRN does not oversee the implementation of these changes. </a:t>
            </a:r>
          </a:p>
          <a:p>
            <a:pPr>
              <a:lnSpc>
                <a:spcPct val="107000"/>
              </a:lnSpc>
              <a:spcAft>
                <a:spcPts val="800"/>
              </a:spcAft>
            </a:pPr>
            <a:r>
              <a:rPr lang="en-US" sz="2400" kern="100" dirty="0">
                <a:latin typeface="Calibri" panose="020F0502020204030204" pitchFamily="34" charset="0"/>
                <a:ea typeface="Calibri" panose="020F0502020204030204" pitchFamily="34" charset="0"/>
                <a:cs typeface="Calibri" panose="020F0502020204030204" pitchFamily="34" charset="0"/>
                <a:hlinkClick r:id="rId2"/>
              </a:rPr>
              <a:t>FOLA</a:t>
            </a:r>
            <a:r>
              <a:rPr lang="en-US" sz="2400" kern="100" dirty="0">
                <a:latin typeface="Calibri" panose="020F0502020204030204" pitchFamily="34" charset="0"/>
                <a:ea typeface="Calibri" panose="020F0502020204030204" pitchFamily="34" charset="0"/>
                <a:cs typeface="Calibri" panose="020F0502020204030204" pitchFamily="34" charset="0"/>
              </a:rPr>
              <a:t> did a presentation about this at the Fall 2023 Plenary.</a:t>
            </a:r>
          </a:p>
          <a:p>
            <a:endParaRPr lang="en-CA" dirty="0"/>
          </a:p>
        </p:txBody>
      </p:sp>
    </p:spTree>
    <p:extLst>
      <p:ext uri="{BB962C8B-B14F-4D97-AF65-F5344CB8AC3E}">
        <p14:creationId xmlns:p14="http://schemas.microsoft.com/office/powerpoint/2010/main" val="32797271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88C1D4-8BF6-0C0F-EE30-8115B581F558}"/>
              </a:ext>
            </a:extLst>
          </p:cNvPr>
          <p:cNvSpPr>
            <a:spLocks noGrp="1"/>
          </p:cNvSpPr>
          <p:nvPr>
            <p:ph type="title"/>
          </p:nvPr>
        </p:nvSpPr>
        <p:spPr>
          <a:xfrm>
            <a:off x="1597572" y="609600"/>
            <a:ext cx="8559746" cy="1320800"/>
          </a:xfrm>
        </p:spPr>
        <p:txBody>
          <a:bodyPr/>
          <a:lstStyle/>
          <a:p>
            <a:r>
              <a:rPr lang="en-US" dirty="0"/>
              <a:t>Do we need an accountant?</a:t>
            </a:r>
            <a:endParaRPr lang="en-CA" dirty="0"/>
          </a:p>
        </p:txBody>
      </p:sp>
      <p:sp>
        <p:nvSpPr>
          <p:cNvPr id="3" name="Content Placeholder 2">
            <a:extLst>
              <a:ext uri="{FF2B5EF4-FFF2-40B4-BE49-F238E27FC236}">
                <a16:creationId xmlns:a16="http://schemas.microsoft.com/office/drawing/2014/main" id="{BA594021-8DFC-1836-9D79-10F307FD5C22}"/>
              </a:ext>
            </a:extLst>
          </p:cNvPr>
          <p:cNvSpPr>
            <a:spLocks noGrp="1"/>
          </p:cNvSpPr>
          <p:nvPr>
            <p:ph idx="1"/>
          </p:nvPr>
        </p:nvSpPr>
        <p:spPr/>
        <p:txBody>
          <a:bodyPr/>
          <a:lstStyle/>
          <a:p>
            <a:pPr>
              <a:lnSpc>
                <a:spcPct val="105000"/>
              </a:lnSpc>
              <a:spcAft>
                <a:spcPts val="800"/>
              </a:spcAft>
            </a:pPr>
            <a:r>
              <a:rPr lang="en-US" sz="2400" b="1" kern="100" dirty="0">
                <a:effectLst/>
                <a:latin typeface="Calibri" panose="020F0502020204030204" pitchFamily="34" charset="0"/>
                <a:ea typeface="Times New Roman" panose="02020603050405020304" pitchFamily="18" charset="0"/>
                <a:cs typeface="Calibri" panose="020F0502020204030204" pitchFamily="34" charset="0"/>
              </a:rPr>
              <a:t>Can the corporate filing be done by staff without having to use an accountant?</a:t>
            </a:r>
            <a:endParaRPr lang="en-CA" sz="2400" kern="100" dirty="0">
              <a:effectLst/>
              <a:latin typeface="Calibri" panose="020F0502020204030204" pitchFamily="34" charset="0"/>
              <a:ea typeface="Calibri" panose="020F0502020204030204" pitchFamily="34" charset="0"/>
              <a:cs typeface="Calibri" panose="020F0502020204030204" pitchFamily="34" charset="0"/>
            </a:endParaRPr>
          </a:p>
          <a:p>
            <a:pPr>
              <a:lnSpc>
                <a:spcPct val="107000"/>
              </a:lnSpc>
              <a:spcAft>
                <a:spcPts val="800"/>
              </a:spcAft>
            </a:pPr>
            <a:r>
              <a:rPr lang="en-US" sz="2400" kern="100" dirty="0">
                <a:effectLst/>
                <a:latin typeface="Calibri" panose="020F0502020204030204" pitchFamily="34" charset="0"/>
                <a:ea typeface="Calibri" panose="020F0502020204030204" pitchFamily="34" charset="0"/>
                <a:cs typeface="Calibri" panose="020F0502020204030204" pitchFamily="34" charset="0"/>
              </a:rPr>
              <a:t>This is guidance that should come from the Law Association Board or FOLA. </a:t>
            </a:r>
          </a:p>
          <a:p>
            <a:pPr>
              <a:lnSpc>
                <a:spcPct val="107000"/>
              </a:lnSpc>
              <a:spcAft>
                <a:spcPts val="800"/>
              </a:spcAft>
            </a:pPr>
            <a:r>
              <a:rPr lang="en-US" sz="2400" kern="100" dirty="0">
                <a:effectLst/>
                <a:latin typeface="Calibri" panose="020F0502020204030204" pitchFamily="34" charset="0"/>
                <a:ea typeface="Calibri" panose="020F0502020204030204" pitchFamily="34" charset="0"/>
                <a:cs typeface="Calibri" panose="020F0502020204030204" pitchFamily="34" charset="0"/>
              </a:rPr>
              <a:t>However, in practice, Corporate tax return filings are prepared by an external accountant. </a:t>
            </a:r>
          </a:p>
          <a:p>
            <a:pPr>
              <a:lnSpc>
                <a:spcPct val="107000"/>
              </a:lnSpc>
              <a:spcAft>
                <a:spcPts val="800"/>
              </a:spcAft>
            </a:pPr>
            <a:r>
              <a:rPr lang="en-US" sz="2400" kern="100" dirty="0">
                <a:effectLst/>
                <a:latin typeface="Calibri" panose="020F0502020204030204" pitchFamily="34" charset="0"/>
                <a:ea typeface="Calibri" panose="020F0502020204030204" pitchFamily="34" charset="0"/>
                <a:cs typeface="Calibri" panose="020F0502020204030204" pitchFamily="34" charset="0"/>
              </a:rPr>
              <a:t>HST returns are frequently prepared by staff but can also be outsourced to the external accountant.</a:t>
            </a:r>
            <a:endParaRPr lang="en-CA" sz="2400" kern="100" dirty="0">
              <a:effectLst/>
              <a:latin typeface="Calibri" panose="020F0502020204030204" pitchFamily="34" charset="0"/>
              <a:ea typeface="Calibri" panose="020F0502020204030204" pitchFamily="34" charset="0"/>
              <a:cs typeface="Calibri" panose="020F0502020204030204" pitchFamily="34" charset="0"/>
            </a:endParaRPr>
          </a:p>
          <a:p>
            <a:endParaRPr lang="en-CA" dirty="0"/>
          </a:p>
        </p:txBody>
      </p:sp>
    </p:spTree>
    <p:extLst>
      <p:ext uri="{BB962C8B-B14F-4D97-AF65-F5344CB8AC3E}">
        <p14:creationId xmlns:p14="http://schemas.microsoft.com/office/powerpoint/2010/main" val="24833066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2EAA79-B0E6-F388-8802-525F3E1E5606}"/>
              </a:ext>
            </a:extLst>
          </p:cNvPr>
          <p:cNvSpPr>
            <a:spLocks noGrp="1"/>
          </p:cNvSpPr>
          <p:nvPr>
            <p:ph type="title"/>
          </p:nvPr>
        </p:nvSpPr>
        <p:spPr>
          <a:xfrm>
            <a:off x="1040524" y="609600"/>
            <a:ext cx="9116794" cy="1320800"/>
          </a:xfrm>
        </p:spPr>
        <p:txBody>
          <a:bodyPr>
            <a:normAutofit fontScale="90000"/>
          </a:bodyPr>
          <a:lstStyle/>
          <a:p>
            <a:pPr algn="ctr"/>
            <a:r>
              <a:rPr lang="en-US" sz="3600" kern="100" dirty="0">
                <a:effectLst/>
                <a:ea typeface="Times New Roman" panose="02020603050405020304" pitchFamily="18" charset="0"/>
                <a:cs typeface="Times New Roman" panose="02020603050405020304" pitchFamily="18" charset="0"/>
              </a:rPr>
              <a:t>Information about corporate filing </a:t>
            </a:r>
            <a:br>
              <a:rPr lang="en-US" sz="3600" kern="100" dirty="0">
                <a:effectLst/>
                <a:ea typeface="Times New Roman" panose="02020603050405020304" pitchFamily="18" charset="0"/>
                <a:cs typeface="Times New Roman" panose="02020603050405020304" pitchFamily="18" charset="0"/>
              </a:rPr>
            </a:br>
            <a:r>
              <a:rPr lang="en-US" sz="3600" kern="100" dirty="0">
                <a:effectLst/>
                <a:ea typeface="Times New Roman" panose="02020603050405020304" pitchFamily="18" charset="0"/>
                <a:cs typeface="Times New Roman" panose="02020603050405020304" pitchFamily="18" charset="0"/>
              </a:rPr>
              <a:t>vs audits</a:t>
            </a:r>
            <a:br>
              <a:rPr lang="en-CA" sz="3600" kern="100" dirty="0">
                <a:effectLst/>
                <a:latin typeface="Calibri" panose="020F0502020204030204" pitchFamily="34" charset="0"/>
                <a:ea typeface="Calibri" panose="020F0502020204030204" pitchFamily="34" charset="0"/>
                <a:cs typeface="Times New Roman" panose="02020603050405020304" pitchFamily="18" charset="0"/>
              </a:rPr>
            </a:br>
            <a:endParaRPr lang="en-CA" dirty="0"/>
          </a:p>
        </p:txBody>
      </p:sp>
      <p:sp>
        <p:nvSpPr>
          <p:cNvPr id="3" name="Content Placeholder 2">
            <a:extLst>
              <a:ext uri="{FF2B5EF4-FFF2-40B4-BE49-F238E27FC236}">
                <a16:creationId xmlns:a16="http://schemas.microsoft.com/office/drawing/2014/main" id="{AC288473-292D-11C7-CCF7-875F8193A642}"/>
              </a:ext>
            </a:extLst>
          </p:cNvPr>
          <p:cNvSpPr>
            <a:spLocks noGrp="1"/>
          </p:cNvSpPr>
          <p:nvPr>
            <p:ph idx="1"/>
          </p:nvPr>
        </p:nvSpPr>
        <p:spPr/>
        <p:txBody>
          <a:bodyPr/>
          <a:lstStyle/>
          <a:p>
            <a:pPr>
              <a:lnSpc>
                <a:spcPct val="107000"/>
              </a:lnSpc>
              <a:spcAft>
                <a:spcPts val="800"/>
              </a:spcAft>
            </a:pPr>
            <a:r>
              <a:rPr lang="en-US" sz="2400" kern="100" dirty="0">
                <a:effectLst/>
                <a:latin typeface="Calibri" panose="020F0502020204030204" pitchFamily="34" charset="0"/>
                <a:ea typeface="Calibri" panose="020F0502020204030204" pitchFamily="34" charset="0"/>
                <a:cs typeface="Calibri" panose="020F0502020204030204" pitchFamily="34" charset="0"/>
              </a:rPr>
              <a:t>Again, this is guidance that should come from the Law Association Board or FOLA. </a:t>
            </a:r>
          </a:p>
          <a:p>
            <a:pPr>
              <a:lnSpc>
                <a:spcPct val="107000"/>
              </a:lnSpc>
              <a:spcAft>
                <a:spcPts val="800"/>
              </a:spcAft>
            </a:pPr>
            <a:r>
              <a:rPr lang="en-US" sz="2400" kern="100" dirty="0">
                <a:effectLst/>
                <a:latin typeface="Calibri" panose="020F0502020204030204" pitchFamily="34" charset="0"/>
                <a:ea typeface="Calibri" panose="020F0502020204030204" pitchFamily="34" charset="0"/>
                <a:cs typeface="Calibri" panose="020F0502020204030204" pitchFamily="34" charset="0"/>
              </a:rPr>
              <a:t>LiRN doesn’t have the background on each of the associations to provide this.</a:t>
            </a:r>
            <a:endParaRPr lang="en-CA" sz="2400" kern="100" dirty="0">
              <a:effectLst/>
              <a:latin typeface="Calibri" panose="020F0502020204030204" pitchFamily="34" charset="0"/>
              <a:ea typeface="Calibri" panose="020F0502020204030204" pitchFamily="34" charset="0"/>
              <a:cs typeface="Calibri" panose="020F0502020204030204" pitchFamily="34" charset="0"/>
            </a:endParaRPr>
          </a:p>
          <a:p>
            <a:endParaRPr lang="en-CA" dirty="0"/>
          </a:p>
        </p:txBody>
      </p:sp>
    </p:spTree>
    <p:extLst>
      <p:ext uri="{BB962C8B-B14F-4D97-AF65-F5344CB8AC3E}">
        <p14:creationId xmlns:p14="http://schemas.microsoft.com/office/powerpoint/2010/main" val="18071018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5AD7E9-B187-3A22-85BE-67EE163239E1}"/>
              </a:ext>
            </a:extLst>
          </p:cNvPr>
          <p:cNvSpPr>
            <a:spLocks noGrp="1"/>
          </p:cNvSpPr>
          <p:nvPr>
            <p:ph type="title"/>
          </p:nvPr>
        </p:nvSpPr>
        <p:spPr>
          <a:xfrm>
            <a:off x="677333" y="693684"/>
            <a:ext cx="10515600" cy="1466906"/>
          </a:xfrm>
        </p:spPr>
        <p:txBody>
          <a:bodyPr>
            <a:normAutofit fontScale="90000"/>
          </a:bodyPr>
          <a:lstStyle/>
          <a:p>
            <a:pPr algn="ctr"/>
            <a:r>
              <a:rPr lang="en-US" kern="100" dirty="0">
                <a:effectLst/>
                <a:ea typeface="Times New Roman" panose="02020603050405020304" pitchFamily="18" charset="0"/>
                <a:cs typeface="Times New Roman" panose="02020603050405020304" pitchFamily="18" charset="0"/>
              </a:rPr>
              <a:t>What is the difference between </a:t>
            </a:r>
            <a:br>
              <a:rPr lang="en-US" kern="100" dirty="0">
                <a:effectLst/>
                <a:ea typeface="Times New Roman" panose="02020603050405020304" pitchFamily="18" charset="0"/>
                <a:cs typeface="Times New Roman" panose="02020603050405020304" pitchFamily="18" charset="0"/>
              </a:rPr>
            </a:br>
            <a:r>
              <a:rPr lang="en-US" kern="100" dirty="0">
                <a:effectLst/>
                <a:ea typeface="Times New Roman" panose="02020603050405020304" pitchFamily="18" charset="0"/>
                <a:cs typeface="Times New Roman" panose="02020603050405020304" pitchFamily="18" charset="0"/>
              </a:rPr>
              <a:t>accounts payable and accounts receivable?</a:t>
            </a:r>
            <a:br>
              <a:rPr lang="en-CA"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en-CA" dirty="0"/>
          </a:p>
        </p:txBody>
      </p:sp>
      <p:sp>
        <p:nvSpPr>
          <p:cNvPr id="3" name="Content Placeholder 2">
            <a:extLst>
              <a:ext uri="{FF2B5EF4-FFF2-40B4-BE49-F238E27FC236}">
                <a16:creationId xmlns:a16="http://schemas.microsoft.com/office/drawing/2014/main" id="{CF1D25DF-F4B2-92C1-7427-E25E0B45BDA3}"/>
              </a:ext>
            </a:extLst>
          </p:cNvPr>
          <p:cNvSpPr>
            <a:spLocks noGrp="1"/>
          </p:cNvSpPr>
          <p:nvPr>
            <p:ph idx="1"/>
          </p:nvPr>
        </p:nvSpPr>
        <p:spPr>
          <a:xfrm>
            <a:off x="1190625" y="2160589"/>
            <a:ext cx="9439275" cy="3880773"/>
          </a:xfrm>
        </p:spPr>
        <p:txBody>
          <a:bodyPr>
            <a:normAutofit/>
          </a:bodyPr>
          <a:lstStyle/>
          <a:p>
            <a:pPr algn="just">
              <a:lnSpc>
                <a:spcPct val="107000"/>
              </a:lnSpc>
              <a:spcAft>
                <a:spcPts val="800"/>
              </a:spcAft>
            </a:pPr>
            <a:r>
              <a:rPr lang="en-US" sz="2500" b="1" kern="100" dirty="0">
                <a:effectLst/>
                <a:latin typeface="Calibri" panose="020F0502020204030204" pitchFamily="34" charset="0"/>
                <a:ea typeface="Times New Roman" panose="02020603050405020304" pitchFamily="18" charset="0"/>
                <a:cs typeface="Calibri" panose="020F0502020204030204" pitchFamily="34" charset="0"/>
              </a:rPr>
              <a:t>Accounts Payable (AP) </a:t>
            </a:r>
            <a:r>
              <a:rPr lang="en-US" sz="2500" kern="100" dirty="0">
                <a:effectLst/>
                <a:latin typeface="Calibri" panose="020F0502020204030204" pitchFamily="34" charset="0"/>
                <a:ea typeface="Times New Roman" panose="02020603050405020304" pitchFamily="18" charset="0"/>
                <a:cs typeface="Calibri" panose="020F0502020204030204" pitchFamily="34" charset="0"/>
              </a:rPr>
              <a:t>is money you owe for goods and/or services that have been provided to you and for which the supplier provided you with the bill.</a:t>
            </a:r>
            <a:endParaRPr lang="en-CA" sz="2500" kern="100" dirty="0">
              <a:effectLst/>
              <a:latin typeface="Calibri" panose="020F0502020204030204" pitchFamily="34" charset="0"/>
              <a:ea typeface="Calibri" panose="020F0502020204030204" pitchFamily="34" charset="0"/>
              <a:cs typeface="Calibri" panose="020F0502020204030204" pitchFamily="34" charset="0"/>
            </a:endParaRPr>
          </a:p>
          <a:p>
            <a:pPr algn="just">
              <a:lnSpc>
                <a:spcPct val="107000"/>
              </a:lnSpc>
              <a:spcAft>
                <a:spcPts val="800"/>
              </a:spcAft>
            </a:pPr>
            <a:r>
              <a:rPr lang="en-US" sz="2500" b="1" kern="100" dirty="0">
                <a:effectLst/>
                <a:latin typeface="Calibri" panose="020F0502020204030204" pitchFamily="34" charset="0"/>
                <a:ea typeface="Times New Roman" panose="02020603050405020304" pitchFamily="18" charset="0"/>
                <a:cs typeface="Calibri" panose="020F0502020204030204" pitchFamily="34" charset="0"/>
              </a:rPr>
              <a:t>Accounts Receivable (AR) </a:t>
            </a:r>
            <a:r>
              <a:rPr lang="en-US" sz="2500" kern="100" dirty="0">
                <a:effectLst/>
                <a:latin typeface="Calibri" panose="020F0502020204030204" pitchFamily="34" charset="0"/>
                <a:ea typeface="Times New Roman" panose="02020603050405020304" pitchFamily="18" charset="0"/>
                <a:cs typeface="Calibri" panose="020F0502020204030204" pitchFamily="34" charset="0"/>
              </a:rPr>
              <a:t>refers to money that is owed to you for services provided but payment was not received yet by you.</a:t>
            </a:r>
            <a:endParaRPr lang="en-CA" sz="2500" kern="100" dirty="0">
              <a:effectLst/>
              <a:latin typeface="Calibri" panose="020F0502020204030204" pitchFamily="34" charset="0"/>
              <a:ea typeface="Calibri" panose="020F0502020204030204" pitchFamily="34" charset="0"/>
              <a:cs typeface="Calibri" panose="020F0502020204030204" pitchFamily="34" charset="0"/>
            </a:endParaRPr>
          </a:p>
          <a:p>
            <a:endParaRPr lang="en-CA" dirty="0"/>
          </a:p>
        </p:txBody>
      </p:sp>
    </p:spTree>
    <p:extLst>
      <p:ext uri="{BB962C8B-B14F-4D97-AF65-F5344CB8AC3E}">
        <p14:creationId xmlns:p14="http://schemas.microsoft.com/office/powerpoint/2010/main" val="29678507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5141DC-9356-16FA-148F-BF2858E73F1F}"/>
              </a:ext>
            </a:extLst>
          </p:cNvPr>
          <p:cNvSpPr>
            <a:spLocks noGrp="1"/>
          </p:cNvSpPr>
          <p:nvPr>
            <p:ph type="title"/>
          </p:nvPr>
        </p:nvSpPr>
        <p:spPr>
          <a:xfrm>
            <a:off x="1172633" y="462455"/>
            <a:ext cx="9479985" cy="1334814"/>
          </a:xfrm>
        </p:spPr>
        <p:txBody>
          <a:bodyPr>
            <a:noAutofit/>
          </a:bodyPr>
          <a:lstStyle/>
          <a:p>
            <a:pPr algn="ctr"/>
            <a:r>
              <a:rPr lang="en-US" sz="3200" kern="100" dirty="0">
                <a:effectLst/>
                <a:ea typeface="Times New Roman" panose="02020603050405020304" pitchFamily="18" charset="0"/>
                <a:cs typeface="Times New Roman" panose="02020603050405020304" pitchFamily="18" charset="0"/>
              </a:rPr>
              <a:t>Amortization formerly known as</a:t>
            </a:r>
            <a:br>
              <a:rPr lang="en-US" sz="3200" kern="100" dirty="0">
                <a:effectLst/>
                <a:ea typeface="Times New Roman" panose="02020603050405020304" pitchFamily="18" charset="0"/>
                <a:cs typeface="Times New Roman" panose="02020603050405020304" pitchFamily="18" charset="0"/>
              </a:rPr>
            </a:br>
            <a:r>
              <a:rPr lang="en-US" sz="3200" kern="100" dirty="0">
                <a:effectLst/>
                <a:ea typeface="Times New Roman" panose="02020603050405020304" pitchFamily="18" charset="0"/>
                <a:cs typeface="Times New Roman" panose="02020603050405020304" pitchFamily="18" charset="0"/>
              </a:rPr>
              <a:t>Depreciation</a:t>
            </a:r>
            <a:br>
              <a:rPr lang="en-US" sz="3200" b="1" kern="100" dirty="0">
                <a:effectLst/>
                <a:latin typeface="Calibri Light" panose="020F0302020204030204" pitchFamily="34" charset="0"/>
                <a:ea typeface="Times New Roman" panose="02020603050405020304" pitchFamily="18" charset="0"/>
                <a:cs typeface="Times New Roman" panose="02020603050405020304" pitchFamily="18" charset="0"/>
              </a:rPr>
            </a:br>
            <a:br>
              <a:rPr lang="en-CA" sz="4000" kern="100" dirty="0">
                <a:effectLst/>
                <a:latin typeface="Calibri" panose="020F0502020204030204" pitchFamily="34" charset="0"/>
                <a:ea typeface="Calibri" panose="020F0502020204030204" pitchFamily="34" charset="0"/>
                <a:cs typeface="Times New Roman" panose="02020603050405020304" pitchFamily="18" charset="0"/>
              </a:rPr>
            </a:br>
            <a:endParaRPr lang="en-CA" sz="4000" dirty="0"/>
          </a:p>
        </p:txBody>
      </p:sp>
      <p:sp>
        <p:nvSpPr>
          <p:cNvPr id="3" name="Content Placeholder 2">
            <a:extLst>
              <a:ext uri="{FF2B5EF4-FFF2-40B4-BE49-F238E27FC236}">
                <a16:creationId xmlns:a16="http://schemas.microsoft.com/office/drawing/2014/main" id="{74816C8C-0CFA-528F-1BE8-4998684D8572}"/>
              </a:ext>
            </a:extLst>
          </p:cNvPr>
          <p:cNvSpPr>
            <a:spLocks noGrp="1"/>
          </p:cNvSpPr>
          <p:nvPr>
            <p:ph idx="1"/>
          </p:nvPr>
        </p:nvSpPr>
        <p:spPr>
          <a:xfrm>
            <a:off x="677333" y="1870841"/>
            <a:ext cx="10837333" cy="4189571"/>
          </a:xfrm>
        </p:spPr>
        <p:txBody>
          <a:bodyPr>
            <a:noAutofit/>
          </a:bodyPr>
          <a:lstStyle/>
          <a:p>
            <a:pPr algn="just">
              <a:lnSpc>
                <a:spcPct val="107000"/>
              </a:lnSpc>
              <a:spcAft>
                <a:spcPts val="800"/>
              </a:spcAft>
            </a:pPr>
            <a:r>
              <a:rPr lang="en-US" sz="2500" b="1" kern="100" dirty="0">
                <a:effectLst/>
                <a:latin typeface="Calibri" panose="020F0502020204030204" pitchFamily="34" charset="0"/>
                <a:ea typeface="Times New Roman" panose="02020603050405020304" pitchFamily="18" charset="0"/>
                <a:cs typeface="Calibri" panose="020F0502020204030204" pitchFamily="34" charset="0"/>
              </a:rPr>
              <a:t>Depreciation</a:t>
            </a:r>
            <a:r>
              <a:rPr lang="en-US" sz="2500" kern="100" dirty="0">
                <a:effectLst/>
                <a:latin typeface="Calibri" panose="020F0502020204030204" pitchFamily="34" charset="0"/>
                <a:ea typeface="Times New Roman" panose="02020603050405020304" pitchFamily="18" charset="0"/>
                <a:cs typeface="Calibri" panose="020F0502020204030204" pitchFamily="34" charset="0"/>
              </a:rPr>
              <a:t> represents the estimated reduction in value of a fixed asset, such as a computer, photocopier, etc. within a fiscal year. </a:t>
            </a:r>
          </a:p>
          <a:p>
            <a:pPr algn="just">
              <a:lnSpc>
                <a:spcPct val="107000"/>
              </a:lnSpc>
              <a:spcAft>
                <a:spcPts val="800"/>
              </a:spcAft>
            </a:pPr>
            <a:r>
              <a:rPr lang="en-US" sz="2500" kern="100" dirty="0">
                <a:effectLst/>
                <a:latin typeface="Calibri" panose="020F0502020204030204" pitchFamily="34" charset="0"/>
                <a:ea typeface="Times New Roman" panose="02020603050405020304" pitchFamily="18" charset="0"/>
                <a:cs typeface="Calibri" panose="020F0502020204030204" pitchFamily="34" charset="0"/>
              </a:rPr>
              <a:t>Recently changed to being referred to as AMORTIZATION instead of Depreciation</a:t>
            </a:r>
          </a:p>
          <a:p>
            <a:pPr algn="just">
              <a:lnSpc>
                <a:spcPct val="107000"/>
              </a:lnSpc>
              <a:spcAft>
                <a:spcPts val="800"/>
              </a:spcAft>
            </a:pPr>
            <a:r>
              <a:rPr lang="en-US" sz="2500" kern="100" dirty="0">
                <a:effectLst/>
                <a:latin typeface="Calibri" panose="020F0502020204030204" pitchFamily="34" charset="0"/>
                <a:ea typeface="Times New Roman" panose="02020603050405020304" pitchFamily="18" charset="0"/>
                <a:cs typeface="Calibri" panose="020F0502020204030204" pitchFamily="34" charset="0"/>
              </a:rPr>
              <a:t>Depreciation should be posted every year but if you are presenting monthly or quarterly reports and would like your statements to be more accurate, you can post it monthly or quarterly. The entry should credit accumulated amortization for each asset group and debit depreciation expense. </a:t>
            </a:r>
            <a:endParaRPr lang="en-CA" sz="2500" kern="100" dirty="0">
              <a:effectLst/>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7425490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3D2922-812C-BE51-08DA-86450911C5FB}"/>
              </a:ext>
            </a:extLst>
          </p:cNvPr>
          <p:cNvSpPr>
            <a:spLocks noGrp="1"/>
          </p:cNvSpPr>
          <p:nvPr>
            <p:ph type="title"/>
          </p:nvPr>
        </p:nvSpPr>
        <p:spPr>
          <a:xfrm>
            <a:off x="1660634" y="336331"/>
            <a:ext cx="8496684" cy="1594069"/>
          </a:xfrm>
        </p:spPr>
        <p:txBody>
          <a:bodyPr/>
          <a:lstStyle/>
          <a:p>
            <a:pPr algn="ctr"/>
            <a:r>
              <a:rPr lang="en-US" sz="3600" kern="100" dirty="0">
                <a:effectLst/>
                <a:ea typeface="Times New Roman" panose="02020603050405020304" pitchFamily="18" charset="0"/>
                <a:cs typeface="Times New Roman" panose="02020603050405020304" pitchFamily="18" charset="0"/>
              </a:rPr>
              <a:t>How to process depreciation each year </a:t>
            </a:r>
            <a:br>
              <a:rPr lang="en-US" sz="3600" kern="100" dirty="0">
                <a:effectLst/>
                <a:ea typeface="Times New Roman" panose="02020603050405020304" pitchFamily="18" charset="0"/>
                <a:cs typeface="Times New Roman" panose="02020603050405020304" pitchFamily="18" charset="0"/>
              </a:rPr>
            </a:br>
            <a:r>
              <a:rPr lang="en-US" sz="3600" kern="100" dirty="0">
                <a:effectLst/>
                <a:ea typeface="Times New Roman" panose="02020603050405020304" pitchFamily="18" charset="0"/>
                <a:cs typeface="Times New Roman" panose="02020603050405020304" pitchFamily="18" charset="0"/>
              </a:rPr>
              <a:t>for any capital purchases</a:t>
            </a:r>
            <a:endParaRPr lang="en-CA" dirty="0"/>
          </a:p>
        </p:txBody>
      </p:sp>
      <p:sp>
        <p:nvSpPr>
          <p:cNvPr id="3" name="Content Placeholder 2">
            <a:extLst>
              <a:ext uri="{FF2B5EF4-FFF2-40B4-BE49-F238E27FC236}">
                <a16:creationId xmlns:a16="http://schemas.microsoft.com/office/drawing/2014/main" id="{C59F595B-2100-D06B-929C-E0135AC70F29}"/>
              </a:ext>
            </a:extLst>
          </p:cNvPr>
          <p:cNvSpPr>
            <a:spLocks noGrp="1"/>
          </p:cNvSpPr>
          <p:nvPr>
            <p:ph idx="1"/>
          </p:nvPr>
        </p:nvSpPr>
        <p:spPr>
          <a:xfrm>
            <a:off x="677333" y="1765737"/>
            <a:ext cx="10837333" cy="4477407"/>
          </a:xfrm>
        </p:spPr>
        <p:txBody>
          <a:bodyPr>
            <a:normAutofit lnSpcReduction="10000"/>
          </a:bodyPr>
          <a:lstStyle/>
          <a:p>
            <a:pPr algn="just">
              <a:lnSpc>
                <a:spcPct val="107000"/>
              </a:lnSpc>
              <a:spcAft>
                <a:spcPts val="800"/>
              </a:spcAft>
            </a:pPr>
            <a:r>
              <a:rPr lang="en-US" sz="2500" kern="100" dirty="0">
                <a:effectLst/>
                <a:latin typeface="Calibri" panose="020F0502020204030204" pitchFamily="34" charset="0"/>
                <a:ea typeface="Times New Roman" panose="02020603050405020304" pitchFamily="18" charset="0"/>
                <a:cs typeface="Calibri" panose="020F0502020204030204" pitchFamily="34" charset="0"/>
              </a:rPr>
              <a:t>You can use straight line depreciation method. </a:t>
            </a:r>
          </a:p>
          <a:p>
            <a:pPr algn="just">
              <a:lnSpc>
                <a:spcPct val="107000"/>
              </a:lnSpc>
              <a:spcAft>
                <a:spcPts val="800"/>
              </a:spcAft>
            </a:pPr>
            <a:r>
              <a:rPr lang="en-US" sz="2500" kern="100" dirty="0">
                <a:effectLst/>
                <a:latin typeface="Calibri" panose="020F0502020204030204" pitchFamily="34" charset="0"/>
                <a:ea typeface="Times New Roman" panose="02020603050405020304" pitchFamily="18" charset="0"/>
                <a:cs typeface="Calibri" panose="020F0502020204030204" pitchFamily="34" charset="0"/>
              </a:rPr>
              <a:t>Generally, it is 3 or 5 years useful life of assets. It is the most used and most straightforward method. </a:t>
            </a:r>
          </a:p>
          <a:p>
            <a:pPr algn="just">
              <a:lnSpc>
                <a:spcPct val="107000"/>
              </a:lnSpc>
              <a:spcAft>
                <a:spcPts val="800"/>
              </a:spcAft>
            </a:pPr>
            <a:r>
              <a:rPr lang="en-US" sz="2500" kern="100" dirty="0">
                <a:effectLst/>
                <a:latin typeface="Calibri" panose="020F0502020204030204" pitchFamily="34" charset="0"/>
                <a:ea typeface="Times New Roman" panose="02020603050405020304" pitchFamily="18" charset="0"/>
                <a:cs typeface="Calibri" panose="020F0502020204030204" pitchFamily="34" charset="0"/>
              </a:rPr>
              <a:t>It is calculated by dividing the cost of the asset by the useful life of the asset. </a:t>
            </a:r>
          </a:p>
          <a:p>
            <a:pPr algn="just">
              <a:lnSpc>
                <a:spcPct val="107000"/>
              </a:lnSpc>
              <a:spcAft>
                <a:spcPts val="800"/>
              </a:spcAft>
            </a:pPr>
            <a:r>
              <a:rPr lang="en-US" sz="2500" kern="100" dirty="0">
                <a:effectLst/>
                <a:latin typeface="Calibri" panose="020F0502020204030204" pitchFamily="34" charset="0"/>
                <a:ea typeface="Times New Roman" panose="02020603050405020304" pitchFamily="18" charset="0"/>
                <a:cs typeface="Calibri" panose="020F0502020204030204" pitchFamily="34" charset="0"/>
              </a:rPr>
              <a:t>You can also use the declining balance method where amortization is being calculated by multiplying prescribed CCA rate (Capital Cost Allowance rate) by net book value of the asset. </a:t>
            </a:r>
          </a:p>
          <a:p>
            <a:pPr algn="just">
              <a:lnSpc>
                <a:spcPct val="107000"/>
              </a:lnSpc>
              <a:spcAft>
                <a:spcPts val="800"/>
              </a:spcAft>
            </a:pPr>
            <a:r>
              <a:rPr lang="en-US" sz="2500" kern="100" dirty="0">
                <a:effectLst/>
                <a:latin typeface="Calibri" panose="020F0502020204030204" pitchFamily="34" charset="0"/>
                <a:ea typeface="Times New Roman" panose="02020603050405020304" pitchFamily="18" charset="0"/>
                <a:cs typeface="Calibri" panose="020F0502020204030204" pitchFamily="34" charset="0"/>
              </a:rPr>
              <a:t>The half-year rule should apply to the first year amortization meaning that you are allowed to claim only 50% amortization in the first year.</a:t>
            </a:r>
            <a:endParaRPr lang="en-CA" sz="25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CA" dirty="0"/>
          </a:p>
        </p:txBody>
      </p:sp>
    </p:spTree>
    <p:extLst>
      <p:ext uri="{BB962C8B-B14F-4D97-AF65-F5344CB8AC3E}">
        <p14:creationId xmlns:p14="http://schemas.microsoft.com/office/powerpoint/2010/main" val="22016144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06FCBC-5A70-2010-988C-FD3937F5A249}"/>
              </a:ext>
            </a:extLst>
          </p:cNvPr>
          <p:cNvSpPr>
            <a:spLocks noGrp="1"/>
          </p:cNvSpPr>
          <p:nvPr>
            <p:ph type="title"/>
          </p:nvPr>
        </p:nvSpPr>
        <p:spPr>
          <a:xfrm>
            <a:off x="1356006" y="430924"/>
            <a:ext cx="9479985" cy="1197851"/>
          </a:xfrm>
        </p:spPr>
        <p:txBody>
          <a:bodyPr>
            <a:normAutofit fontScale="90000"/>
          </a:bodyPr>
          <a:lstStyle/>
          <a:p>
            <a:pPr algn="ctr"/>
            <a:r>
              <a:rPr lang="en-US" kern="100" dirty="0">
                <a:effectLst/>
                <a:ea typeface="Times New Roman" panose="02020603050405020304" pitchFamily="18" charset="0"/>
                <a:cs typeface="Times New Roman" panose="02020603050405020304" pitchFamily="18" charset="0"/>
              </a:rPr>
              <a:t>Accrual Basis vs </a:t>
            </a:r>
            <a:br>
              <a:rPr lang="en-US" kern="100" dirty="0">
                <a:effectLst/>
                <a:ea typeface="Times New Roman" panose="02020603050405020304" pitchFamily="18" charset="0"/>
                <a:cs typeface="Times New Roman" panose="02020603050405020304" pitchFamily="18" charset="0"/>
              </a:rPr>
            </a:br>
            <a:r>
              <a:rPr lang="en-US" kern="100" dirty="0">
                <a:effectLst/>
                <a:ea typeface="Times New Roman" panose="02020603050405020304" pitchFamily="18" charset="0"/>
                <a:cs typeface="Times New Roman" panose="02020603050405020304" pitchFamily="18" charset="0"/>
              </a:rPr>
              <a:t>Cash Basis Accounting</a:t>
            </a:r>
            <a:br>
              <a:rPr lang="en-CA"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en-CA" dirty="0"/>
          </a:p>
        </p:txBody>
      </p:sp>
      <p:sp>
        <p:nvSpPr>
          <p:cNvPr id="3" name="Content Placeholder 2">
            <a:extLst>
              <a:ext uri="{FF2B5EF4-FFF2-40B4-BE49-F238E27FC236}">
                <a16:creationId xmlns:a16="http://schemas.microsoft.com/office/drawing/2014/main" id="{63FDB7FD-D9A2-5DF8-F8EF-4C6738C8833F}"/>
              </a:ext>
            </a:extLst>
          </p:cNvPr>
          <p:cNvSpPr>
            <a:spLocks noGrp="1"/>
          </p:cNvSpPr>
          <p:nvPr>
            <p:ph idx="1"/>
          </p:nvPr>
        </p:nvSpPr>
        <p:spPr>
          <a:xfrm>
            <a:off x="677333" y="1876425"/>
            <a:ext cx="10505017" cy="4429125"/>
          </a:xfrm>
        </p:spPr>
        <p:txBody>
          <a:bodyPr>
            <a:normAutofit fontScale="47500" lnSpcReduction="20000"/>
          </a:bodyPr>
          <a:lstStyle/>
          <a:p>
            <a:pPr algn="just">
              <a:lnSpc>
                <a:spcPct val="107000"/>
              </a:lnSpc>
              <a:spcAft>
                <a:spcPts val="800"/>
              </a:spcAft>
            </a:pPr>
            <a:r>
              <a:rPr lang="en-US" sz="53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Cash basis accounting </a:t>
            </a:r>
            <a:r>
              <a:rPr lang="en-US" sz="5300"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records revenue and expenses when actual payments are received, and payments are made. </a:t>
            </a:r>
          </a:p>
          <a:p>
            <a:pPr algn="just">
              <a:lnSpc>
                <a:spcPct val="107000"/>
              </a:lnSpc>
              <a:spcAft>
                <a:spcPts val="800"/>
              </a:spcAft>
            </a:pPr>
            <a:r>
              <a:rPr lang="en-US" sz="5300" b="1"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Accrual accounting </a:t>
            </a:r>
            <a:r>
              <a:rPr lang="en-US" sz="5300"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records revenue and expenses when those transactions occur and before any money is received and paid out. Accrual accounting gives a better indication of a business performance because it shows when income and expenses occur.</a:t>
            </a:r>
            <a:endParaRPr lang="en-CA" sz="5300" kern="100" dirty="0">
              <a:effectLst/>
              <a:latin typeface="Calibri" panose="020F0502020204030204" pitchFamily="34" charset="0"/>
              <a:ea typeface="Calibri" panose="020F0502020204030204" pitchFamily="34" charset="0"/>
              <a:cs typeface="Calibri" panose="020F0502020204030204" pitchFamily="34" charset="0"/>
            </a:endParaRPr>
          </a:p>
          <a:p>
            <a:pPr algn="just">
              <a:lnSpc>
                <a:spcPct val="107000"/>
              </a:lnSpc>
              <a:spcAft>
                <a:spcPts val="800"/>
              </a:spcAft>
            </a:pPr>
            <a:r>
              <a:rPr lang="en-US" sz="5300"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In order to change from cash to accrual basis accounting, you should start posting bills based on the bill date and not when the payment went through your bank account. </a:t>
            </a:r>
          </a:p>
          <a:p>
            <a:pPr algn="just">
              <a:lnSpc>
                <a:spcPct val="107000"/>
              </a:lnSpc>
              <a:spcAft>
                <a:spcPts val="800"/>
              </a:spcAft>
            </a:pPr>
            <a:r>
              <a:rPr lang="en-US" sz="5300"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You should post your revenue in the month when it occurred as Accounts Receivable rather than in the month you received the payment. </a:t>
            </a:r>
            <a:endParaRPr lang="en-CA" dirty="0"/>
          </a:p>
        </p:txBody>
      </p:sp>
    </p:spTree>
    <p:extLst>
      <p:ext uri="{BB962C8B-B14F-4D97-AF65-F5344CB8AC3E}">
        <p14:creationId xmlns:p14="http://schemas.microsoft.com/office/powerpoint/2010/main" val="41929525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9EB568-5BFD-CF1B-EFF8-433E78970D22}"/>
              </a:ext>
            </a:extLst>
          </p:cNvPr>
          <p:cNvSpPr>
            <a:spLocks noGrp="1"/>
          </p:cNvSpPr>
          <p:nvPr>
            <p:ph type="title"/>
          </p:nvPr>
        </p:nvSpPr>
        <p:spPr>
          <a:xfrm>
            <a:off x="1975945" y="609600"/>
            <a:ext cx="8181373" cy="1320800"/>
          </a:xfrm>
        </p:spPr>
        <p:txBody>
          <a:bodyPr/>
          <a:lstStyle/>
          <a:p>
            <a:pPr algn="ctr"/>
            <a:r>
              <a:rPr lang="en-US" dirty="0"/>
              <a:t>Presenters</a:t>
            </a:r>
            <a:endParaRPr lang="en-CA" dirty="0"/>
          </a:p>
        </p:txBody>
      </p:sp>
      <p:sp>
        <p:nvSpPr>
          <p:cNvPr id="3" name="Content Placeholder 2">
            <a:extLst>
              <a:ext uri="{FF2B5EF4-FFF2-40B4-BE49-F238E27FC236}">
                <a16:creationId xmlns:a16="http://schemas.microsoft.com/office/drawing/2014/main" id="{652836C9-F185-E044-9750-1DDC0DDC65C2}"/>
              </a:ext>
            </a:extLst>
          </p:cNvPr>
          <p:cNvSpPr>
            <a:spLocks noGrp="1"/>
          </p:cNvSpPr>
          <p:nvPr>
            <p:ph idx="1"/>
          </p:nvPr>
        </p:nvSpPr>
        <p:spPr>
          <a:xfrm>
            <a:off x="1870841" y="1752601"/>
            <a:ext cx="9643826" cy="4288762"/>
          </a:xfrm>
        </p:spPr>
        <p:txBody>
          <a:bodyPr>
            <a:normAutofit/>
          </a:bodyPr>
          <a:lstStyle/>
          <a:p>
            <a:r>
              <a:rPr lang="en-US" sz="2400" dirty="0"/>
              <a:t>LiRN’s Chartered Professional Accountants are here to answer your questions </a:t>
            </a: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r>
              <a:rPr lang="en-US" sz="2400" dirty="0"/>
              <a:t>basic and complex </a:t>
            </a: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r>
              <a:rPr lang="en-US" sz="2400" dirty="0"/>
              <a:t>to help you better understand accounting procedures for your financial reporting to LiRN </a:t>
            </a:r>
            <a:br>
              <a:rPr lang="en-US" sz="2400" dirty="0"/>
            </a:br>
            <a:r>
              <a:rPr lang="en-US" sz="2400" dirty="0"/>
              <a:t>about the use of your grant funds for library-related work.</a:t>
            </a:r>
          </a:p>
          <a:p>
            <a:endParaRPr lang="en-US" sz="2400" dirty="0"/>
          </a:p>
          <a:p>
            <a:r>
              <a:rPr lang="en-US" sz="2400" dirty="0">
                <a:hlinkClick r:id="rId2"/>
              </a:rPr>
              <a:t>Welch LLP </a:t>
            </a:r>
            <a:r>
              <a:rPr lang="en-US" sz="2400" dirty="0"/>
              <a:t>– Chartered Professional Accountants</a:t>
            </a:r>
          </a:p>
          <a:p>
            <a:pPr lvl="1" algn="just"/>
            <a:r>
              <a:rPr lang="en-US" sz="2200" dirty="0">
                <a:hlinkClick r:id="rId3"/>
              </a:rPr>
              <a:t>Marta </a:t>
            </a:r>
            <a:r>
              <a:rPr lang="en-US" sz="2200" dirty="0" err="1">
                <a:hlinkClick r:id="rId3"/>
              </a:rPr>
              <a:t>Klakov</a:t>
            </a:r>
            <a:r>
              <a:rPr lang="en-US" sz="2200" dirty="0">
                <a:hlinkClick r:id="rId3"/>
              </a:rPr>
              <a:t>, </a:t>
            </a:r>
            <a:r>
              <a:rPr lang="en-US" sz="2200" dirty="0"/>
              <a:t>CPA, CGA, Senior Manager</a:t>
            </a:r>
          </a:p>
          <a:p>
            <a:pPr lvl="1"/>
            <a:r>
              <a:rPr lang="en-US" sz="2200" dirty="0">
                <a:hlinkClick r:id="rId4"/>
              </a:rPr>
              <a:t>Kathy </a:t>
            </a:r>
            <a:r>
              <a:rPr lang="en-US" sz="2200" dirty="0" err="1">
                <a:hlinkClick r:id="rId4"/>
              </a:rPr>
              <a:t>Steffan</a:t>
            </a:r>
            <a:r>
              <a:rPr lang="en-US" sz="2200" dirty="0"/>
              <a:t>, CPA, CA,  Partner</a:t>
            </a:r>
            <a:endParaRPr lang="en-CA" sz="2200" dirty="0"/>
          </a:p>
        </p:txBody>
      </p:sp>
    </p:spTree>
    <p:extLst>
      <p:ext uri="{BB962C8B-B14F-4D97-AF65-F5344CB8AC3E}">
        <p14:creationId xmlns:p14="http://schemas.microsoft.com/office/powerpoint/2010/main" val="14290947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137546-172E-5F51-A02D-326C16A2FBE7}"/>
              </a:ext>
            </a:extLst>
          </p:cNvPr>
          <p:cNvSpPr>
            <a:spLocks noGrp="1"/>
          </p:cNvSpPr>
          <p:nvPr>
            <p:ph type="title"/>
          </p:nvPr>
        </p:nvSpPr>
        <p:spPr>
          <a:xfrm>
            <a:off x="1096433" y="1019175"/>
            <a:ext cx="9479985" cy="1320800"/>
          </a:xfrm>
        </p:spPr>
        <p:txBody>
          <a:bodyPr>
            <a:normAutofit fontScale="90000"/>
          </a:bodyPr>
          <a:lstStyle/>
          <a:p>
            <a:pPr algn="ctr"/>
            <a:r>
              <a:rPr lang="en-US" kern="100" dirty="0">
                <a:effectLst/>
                <a:ea typeface="Times New Roman" panose="02020603050405020304" pitchFamily="18" charset="0"/>
                <a:cs typeface="Times New Roman" panose="02020603050405020304" pitchFamily="18" charset="0"/>
              </a:rPr>
              <a:t>Should I set up Quick Books Online </a:t>
            </a:r>
            <a:br>
              <a:rPr lang="en-US" kern="100" dirty="0">
                <a:effectLst/>
                <a:ea typeface="Times New Roman" panose="02020603050405020304" pitchFamily="18" charset="0"/>
                <a:cs typeface="Times New Roman" panose="02020603050405020304" pitchFamily="18" charset="0"/>
              </a:rPr>
            </a:br>
            <a:r>
              <a:rPr lang="en-US" kern="100" dirty="0">
                <a:effectLst/>
                <a:ea typeface="Times New Roman" panose="02020603050405020304" pitchFamily="18" charset="0"/>
                <a:cs typeface="Times New Roman" panose="02020603050405020304" pitchFamily="18" charset="0"/>
              </a:rPr>
              <a:t>to connect directly with our bank account?</a:t>
            </a:r>
            <a:br>
              <a:rPr lang="en-CA"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en-CA" dirty="0"/>
          </a:p>
        </p:txBody>
      </p:sp>
      <p:sp>
        <p:nvSpPr>
          <p:cNvPr id="3" name="Content Placeholder 2">
            <a:extLst>
              <a:ext uri="{FF2B5EF4-FFF2-40B4-BE49-F238E27FC236}">
                <a16:creationId xmlns:a16="http://schemas.microsoft.com/office/drawing/2014/main" id="{6091DE8B-368F-B10C-B157-471533EAF212}"/>
              </a:ext>
            </a:extLst>
          </p:cNvPr>
          <p:cNvSpPr>
            <a:spLocks noGrp="1"/>
          </p:cNvSpPr>
          <p:nvPr>
            <p:ph idx="1"/>
          </p:nvPr>
        </p:nvSpPr>
        <p:spPr>
          <a:xfrm>
            <a:off x="677333" y="2339975"/>
            <a:ext cx="10837333" cy="3701387"/>
          </a:xfrm>
        </p:spPr>
        <p:txBody>
          <a:bodyPr/>
          <a:lstStyle/>
          <a:p>
            <a:r>
              <a:rPr lang="en-US" sz="2500" kern="100" dirty="0">
                <a:solidFill>
                  <a:srgbClr val="000000"/>
                </a:solidFill>
                <a:effectLst/>
                <a:latin typeface="Calibri "/>
                <a:ea typeface="Times New Roman" panose="02020603050405020304" pitchFamily="18" charset="0"/>
                <a:cs typeface="Times New Roman" panose="02020603050405020304" pitchFamily="18" charset="0"/>
              </a:rPr>
              <a:t>Yes</a:t>
            </a:r>
          </a:p>
          <a:p>
            <a:r>
              <a:rPr lang="en-US" sz="2500" kern="100" dirty="0">
                <a:solidFill>
                  <a:srgbClr val="000000"/>
                </a:solidFill>
                <a:effectLst/>
                <a:latin typeface="Calibri "/>
                <a:ea typeface="Times New Roman" panose="02020603050405020304" pitchFamily="18" charset="0"/>
                <a:cs typeface="Times New Roman" panose="02020603050405020304" pitchFamily="18" charset="0"/>
              </a:rPr>
              <a:t>Whenever you can, you should take advantage of technology to help you improve efficiency and effectiveness. </a:t>
            </a:r>
          </a:p>
          <a:p>
            <a:r>
              <a:rPr lang="en-US" sz="2500" kern="100" dirty="0">
                <a:solidFill>
                  <a:srgbClr val="000000"/>
                </a:solidFill>
                <a:effectLst/>
                <a:latin typeface="Calibri "/>
                <a:ea typeface="Times New Roman" panose="02020603050405020304" pitchFamily="18" charset="0"/>
                <a:cs typeface="Times New Roman" panose="02020603050405020304" pitchFamily="18" charset="0"/>
              </a:rPr>
              <a:t>Bank link will automatically download and categorize your bank and credit card transactions. </a:t>
            </a:r>
          </a:p>
          <a:p>
            <a:r>
              <a:rPr lang="en-US" sz="2500" kern="100" dirty="0">
                <a:solidFill>
                  <a:srgbClr val="000000"/>
                </a:solidFill>
                <a:effectLst/>
                <a:latin typeface="Calibri "/>
                <a:ea typeface="Times New Roman" panose="02020603050405020304" pitchFamily="18" charset="0"/>
                <a:cs typeface="Times New Roman" panose="02020603050405020304" pitchFamily="18" charset="0"/>
              </a:rPr>
              <a:t>This will also prevent any data entry errors.</a:t>
            </a:r>
            <a:endParaRPr lang="en-CA" sz="2500" kern="100" dirty="0">
              <a:effectLst/>
              <a:latin typeface="Calibri "/>
              <a:ea typeface="Calibri" panose="020F0502020204030204" pitchFamily="34" charset="0"/>
              <a:cs typeface="Times New Roman" panose="02020603050405020304" pitchFamily="18" charset="0"/>
            </a:endParaRPr>
          </a:p>
          <a:p>
            <a:endParaRPr lang="en-CA" dirty="0"/>
          </a:p>
        </p:txBody>
      </p:sp>
    </p:spTree>
    <p:extLst>
      <p:ext uri="{BB962C8B-B14F-4D97-AF65-F5344CB8AC3E}">
        <p14:creationId xmlns:p14="http://schemas.microsoft.com/office/powerpoint/2010/main" val="40449530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369EE6-E6FE-64D1-79EC-3DBF4E8E5CC5}"/>
              </a:ext>
            </a:extLst>
          </p:cNvPr>
          <p:cNvSpPr>
            <a:spLocks noGrp="1"/>
          </p:cNvSpPr>
          <p:nvPr>
            <p:ph type="title"/>
          </p:nvPr>
        </p:nvSpPr>
        <p:spPr>
          <a:xfrm>
            <a:off x="877358" y="428626"/>
            <a:ext cx="9479985" cy="1892300"/>
          </a:xfrm>
        </p:spPr>
        <p:txBody>
          <a:bodyPr>
            <a:normAutofit/>
          </a:bodyPr>
          <a:lstStyle/>
          <a:p>
            <a:pPr algn="ctr"/>
            <a:r>
              <a:rPr lang="en-US" kern="100" dirty="0">
                <a:effectLst/>
                <a:ea typeface="Times New Roman" panose="02020603050405020304" pitchFamily="18" charset="0"/>
                <a:cs typeface="Times New Roman" panose="02020603050405020304" pitchFamily="18" charset="0"/>
              </a:rPr>
              <a:t>How to setup Sage to </a:t>
            </a:r>
            <a:br>
              <a:rPr lang="en-US" kern="100" dirty="0">
                <a:effectLst/>
                <a:ea typeface="Times New Roman" panose="02020603050405020304" pitchFamily="18" charset="0"/>
                <a:cs typeface="Times New Roman" panose="02020603050405020304" pitchFamily="18" charset="0"/>
              </a:rPr>
            </a:br>
            <a:r>
              <a:rPr lang="en-US" kern="100" dirty="0">
                <a:effectLst/>
                <a:ea typeface="Times New Roman" panose="02020603050405020304" pitchFamily="18" charset="0"/>
                <a:cs typeface="Times New Roman" panose="02020603050405020304" pitchFamily="18" charset="0"/>
              </a:rPr>
              <a:t>record different methods of payment</a:t>
            </a:r>
            <a:br>
              <a:rPr lang="en-CA"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en-CA" dirty="0"/>
          </a:p>
        </p:txBody>
      </p:sp>
      <p:sp>
        <p:nvSpPr>
          <p:cNvPr id="3" name="Content Placeholder 2">
            <a:extLst>
              <a:ext uri="{FF2B5EF4-FFF2-40B4-BE49-F238E27FC236}">
                <a16:creationId xmlns:a16="http://schemas.microsoft.com/office/drawing/2014/main" id="{953AE1E9-6A01-5090-AB54-E21BB254425E}"/>
              </a:ext>
            </a:extLst>
          </p:cNvPr>
          <p:cNvSpPr>
            <a:spLocks noGrp="1"/>
          </p:cNvSpPr>
          <p:nvPr>
            <p:ph idx="1"/>
          </p:nvPr>
        </p:nvSpPr>
        <p:spPr>
          <a:xfrm>
            <a:off x="677333" y="1752600"/>
            <a:ext cx="10837333" cy="4676773"/>
          </a:xfrm>
        </p:spPr>
        <p:txBody>
          <a:bodyPr>
            <a:normAutofit fontScale="70000" lnSpcReduction="20000"/>
          </a:bodyPr>
          <a:lstStyle/>
          <a:p>
            <a:pPr>
              <a:lnSpc>
                <a:spcPct val="107000"/>
              </a:lnSpc>
              <a:spcAft>
                <a:spcPts val="800"/>
              </a:spcAft>
            </a:pPr>
            <a:r>
              <a:rPr lang="en-US" sz="3600" kern="100" dirty="0">
                <a:latin typeface="Calibri" panose="020F0502020204030204" pitchFamily="34" charset="0"/>
                <a:ea typeface="Times New Roman" panose="02020603050405020304" pitchFamily="18" charset="0"/>
                <a:cs typeface="Calibri" panose="020F0502020204030204" pitchFamily="34" charset="0"/>
              </a:rPr>
              <a:t>F</a:t>
            </a:r>
            <a:r>
              <a:rPr lang="en-US" sz="3600" kern="100" dirty="0">
                <a:effectLst/>
                <a:latin typeface="Calibri" panose="020F0502020204030204" pitchFamily="34" charset="0"/>
                <a:ea typeface="Times New Roman" panose="02020603050405020304" pitchFamily="18" charset="0"/>
                <a:cs typeface="Calibri" panose="020F0502020204030204" pitchFamily="34" charset="0"/>
              </a:rPr>
              <a:t>ollow these steps: </a:t>
            </a:r>
          </a:p>
          <a:p>
            <a:pPr lvl="1">
              <a:lnSpc>
                <a:spcPct val="107000"/>
              </a:lnSpc>
              <a:spcAft>
                <a:spcPts val="800"/>
              </a:spcAft>
            </a:pPr>
            <a:r>
              <a:rPr lang="en-US" sz="3400" kern="100" dirty="0">
                <a:effectLst/>
                <a:latin typeface="Calibri" panose="020F0502020204030204" pitchFamily="34" charset="0"/>
                <a:ea typeface="Times New Roman" panose="02020603050405020304" pitchFamily="18" charset="0"/>
                <a:cs typeface="Calibri" panose="020F0502020204030204" pitchFamily="34" charset="0"/>
              </a:rPr>
              <a:t>Setup / Settings / Company / Credit Cards / Used. </a:t>
            </a:r>
            <a:endParaRPr lang="en-CA" sz="3400" kern="100" dirty="0">
              <a:effectLst/>
              <a:latin typeface="Calibri" panose="020F0502020204030204" pitchFamily="34" charset="0"/>
              <a:ea typeface="Calibri" panose="020F0502020204030204" pitchFamily="34" charset="0"/>
              <a:cs typeface="Calibri" panose="020F0502020204030204" pitchFamily="34" charset="0"/>
            </a:endParaRPr>
          </a:p>
          <a:p>
            <a:pPr>
              <a:lnSpc>
                <a:spcPct val="107000"/>
              </a:lnSpc>
              <a:spcAft>
                <a:spcPts val="800"/>
              </a:spcAft>
            </a:pPr>
            <a:r>
              <a:rPr lang="en-US" sz="3600" kern="100" dirty="0">
                <a:effectLst/>
                <a:latin typeface="Calibri" panose="020F0502020204030204" pitchFamily="34" charset="0"/>
                <a:ea typeface="Times New Roman" panose="02020603050405020304" pitchFamily="18" charset="0"/>
                <a:cs typeface="Calibri" panose="020F0502020204030204" pitchFamily="34" charset="0"/>
              </a:rPr>
              <a:t>Three column table will appear, under credit card name, you can add any method of payment, for example e-transfer. </a:t>
            </a:r>
          </a:p>
          <a:p>
            <a:pPr>
              <a:lnSpc>
                <a:spcPct val="107000"/>
              </a:lnSpc>
              <a:spcAft>
                <a:spcPts val="800"/>
              </a:spcAft>
            </a:pPr>
            <a:r>
              <a:rPr lang="en-US" sz="3600" kern="100" dirty="0">
                <a:effectLst/>
                <a:latin typeface="Calibri" panose="020F0502020204030204" pitchFamily="34" charset="0"/>
                <a:ea typeface="Times New Roman" panose="02020603050405020304" pitchFamily="18" charset="0"/>
                <a:cs typeface="Calibri" panose="020F0502020204030204" pitchFamily="34" charset="0"/>
              </a:rPr>
              <a:t>Under Payable account, please choose bank account</a:t>
            </a:r>
          </a:p>
          <a:p>
            <a:pPr>
              <a:lnSpc>
                <a:spcPct val="107000"/>
              </a:lnSpc>
              <a:spcAft>
                <a:spcPts val="800"/>
              </a:spcAft>
            </a:pPr>
            <a:r>
              <a:rPr lang="en-US" sz="3600" kern="100" dirty="0">
                <a:effectLst/>
                <a:latin typeface="Calibri" panose="020F0502020204030204" pitchFamily="34" charset="0"/>
                <a:ea typeface="Times New Roman" panose="02020603050405020304" pitchFamily="18" charset="0"/>
                <a:cs typeface="Calibri" panose="020F0502020204030204" pitchFamily="34" charset="0"/>
              </a:rPr>
              <a:t> </a:t>
            </a:r>
            <a:r>
              <a:rPr lang="en-US" sz="3600" kern="100" dirty="0">
                <a:latin typeface="Calibri" panose="020F0502020204030204" pitchFamily="34" charset="0"/>
                <a:ea typeface="Times New Roman" panose="02020603050405020304" pitchFamily="18" charset="0"/>
                <a:cs typeface="Calibri" panose="020F0502020204030204" pitchFamily="34" charset="0"/>
              </a:rPr>
              <a:t>U</a:t>
            </a:r>
            <a:r>
              <a:rPr lang="en-US" sz="3600" kern="100" dirty="0">
                <a:effectLst/>
                <a:latin typeface="Calibri" panose="020F0502020204030204" pitchFamily="34" charset="0"/>
                <a:ea typeface="Times New Roman" panose="02020603050405020304" pitchFamily="18" charset="0"/>
                <a:cs typeface="Calibri" panose="020F0502020204030204" pitchFamily="34" charset="0"/>
              </a:rPr>
              <a:t>nder Expense account, please choose office expenses. </a:t>
            </a:r>
          </a:p>
          <a:p>
            <a:pPr>
              <a:lnSpc>
                <a:spcPct val="107000"/>
              </a:lnSpc>
              <a:spcAft>
                <a:spcPts val="800"/>
              </a:spcAft>
            </a:pPr>
            <a:r>
              <a:rPr lang="en-US" sz="3600" kern="100" dirty="0">
                <a:effectLst/>
                <a:latin typeface="Calibri" panose="020F0502020204030204" pitchFamily="34" charset="0"/>
                <a:ea typeface="Times New Roman" panose="02020603050405020304" pitchFamily="18" charset="0"/>
                <a:cs typeface="Calibri" panose="020F0502020204030204" pitchFamily="34" charset="0"/>
              </a:rPr>
              <a:t>After these steps are completed, please choose OK. </a:t>
            </a:r>
          </a:p>
          <a:p>
            <a:pPr>
              <a:lnSpc>
                <a:spcPct val="107000"/>
              </a:lnSpc>
              <a:spcAft>
                <a:spcPts val="800"/>
              </a:spcAft>
            </a:pPr>
            <a:r>
              <a:rPr lang="en-US" sz="3600" kern="100" dirty="0">
                <a:effectLst/>
                <a:latin typeface="Calibri" panose="020F0502020204030204" pitchFamily="34" charset="0"/>
                <a:ea typeface="Times New Roman" panose="02020603050405020304" pitchFamily="18" charset="0"/>
                <a:cs typeface="Calibri" panose="020F0502020204030204" pitchFamily="34" charset="0"/>
              </a:rPr>
              <a:t>Now, when you will be making or receiving a payment, you will see added method under paid by drop down list.</a:t>
            </a:r>
            <a:endParaRPr lang="en-CA" sz="3600" kern="100" dirty="0">
              <a:effectLst/>
              <a:latin typeface="Calibri" panose="020F0502020204030204" pitchFamily="34" charset="0"/>
              <a:ea typeface="Calibri" panose="020F0502020204030204" pitchFamily="34" charset="0"/>
              <a:cs typeface="Calibri" panose="020F0502020204030204" pitchFamily="34" charset="0"/>
            </a:endParaRPr>
          </a:p>
          <a:p>
            <a:endParaRPr lang="en-CA" dirty="0"/>
          </a:p>
        </p:txBody>
      </p:sp>
    </p:spTree>
    <p:extLst>
      <p:ext uri="{BB962C8B-B14F-4D97-AF65-F5344CB8AC3E}">
        <p14:creationId xmlns:p14="http://schemas.microsoft.com/office/powerpoint/2010/main" val="299385804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E82D15-BC75-43F4-9E41-CF90D19E6245}"/>
              </a:ext>
            </a:extLst>
          </p:cNvPr>
          <p:cNvSpPr>
            <a:spLocks noGrp="1"/>
          </p:cNvSpPr>
          <p:nvPr>
            <p:ph type="title"/>
          </p:nvPr>
        </p:nvSpPr>
        <p:spPr>
          <a:xfrm>
            <a:off x="1356006" y="1209675"/>
            <a:ext cx="9479985" cy="1320800"/>
          </a:xfrm>
        </p:spPr>
        <p:txBody>
          <a:bodyPr>
            <a:normAutofit/>
          </a:bodyPr>
          <a:lstStyle/>
          <a:p>
            <a:pPr algn="ctr"/>
            <a:r>
              <a:rPr lang="en-US" kern="100" dirty="0">
                <a:effectLst/>
                <a:ea typeface="Times New Roman" panose="02020603050405020304" pitchFamily="18" charset="0"/>
                <a:cs typeface="Calibri Light" panose="020F0302020204030204" pitchFamily="34" charset="0"/>
              </a:rPr>
              <a:t>How to correct Journal Entries</a:t>
            </a:r>
            <a:br>
              <a:rPr lang="en-CA" sz="3200" kern="100" dirty="0">
                <a:effectLst/>
                <a:latin typeface="Calibri Light" panose="020F0302020204030204" pitchFamily="34" charset="0"/>
                <a:ea typeface="Calibri" panose="020F0502020204030204" pitchFamily="34" charset="0"/>
                <a:cs typeface="Calibri Light" panose="020F0302020204030204" pitchFamily="34" charset="0"/>
              </a:rPr>
            </a:br>
            <a:endParaRPr lang="en-CA" sz="3200" dirty="0">
              <a:latin typeface="Calibri Light" panose="020F0302020204030204" pitchFamily="34" charset="0"/>
              <a:cs typeface="Calibri Light" panose="020F0302020204030204" pitchFamily="34" charset="0"/>
            </a:endParaRPr>
          </a:p>
        </p:txBody>
      </p:sp>
      <p:sp>
        <p:nvSpPr>
          <p:cNvPr id="3" name="Content Placeholder 2">
            <a:extLst>
              <a:ext uri="{FF2B5EF4-FFF2-40B4-BE49-F238E27FC236}">
                <a16:creationId xmlns:a16="http://schemas.microsoft.com/office/drawing/2014/main" id="{6B5C2433-6A88-5084-1642-C4D7C9334840}"/>
              </a:ext>
            </a:extLst>
          </p:cNvPr>
          <p:cNvSpPr>
            <a:spLocks noGrp="1"/>
          </p:cNvSpPr>
          <p:nvPr>
            <p:ph idx="1"/>
          </p:nvPr>
        </p:nvSpPr>
        <p:spPr>
          <a:xfrm>
            <a:off x="686859" y="2132014"/>
            <a:ext cx="10066866" cy="3880773"/>
          </a:xfrm>
        </p:spPr>
        <p:txBody>
          <a:bodyPr>
            <a:normAutofit/>
          </a:bodyPr>
          <a:lstStyle/>
          <a:p>
            <a:pPr marL="0" lvl="0" indent="0" algn="just">
              <a:lnSpc>
                <a:spcPct val="107000"/>
              </a:lnSpc>
              <a:buNone/>
            </a:pPr>
            <a:r>
              <a:rPr lang="en-CA" sz="2500" b="1" dirty="0">
                <a:effectLst/>
                <a:latin typeface="Calibri "/>
                <a:ea typeface="Times New Roman" panose="02020603050405020304" pitchFamily="18" charset="0"/>
                <a:cs typeface="Calibri Light" panose="020F0302020204030204" pitchFamily="34" charset="0"/>
              </a:rPr>
              <a:t>How to correct entries</a:t>
            </a:r>
          </a:p>
          <a:p>
            <a:pPr marL="457200" algn="just">
              <a:lnSpc>
                <a:spcPct val="107000"/>
              </a:lnSpc>
            </a:pPr>
            <a:r>
              <a:rPr lang="en-CA" sz="2400" dirty="0">
                <a:effectLst/>
                <a:latin typeface="Calibri" panose="020F0502020204030204" pitchFamily="34" charset="0"/>
                <a:ea typeface="Times New Roman" panose="02020603050405020304" pitchFamily="18" charset="0"/>
                <a:cs typeface="Calibri" panose="020F0502020204030204" pitchFamily="34" charset="0"/>
              </a:rPr>
              <a:t>If the entry is posted in the </a:t>
            </a:r>
            <a:r>
              <a:rPr lang="en-CA" sz="2400" b="1" dirty="0">
                <a:effectLst/>
                <a:latin typeface="Calibri" panose="020F0502020204030204" pitchFamily="34" charset="0"/>
                <a:ea typeface="Times New Roman" panose="02020603050405020304" pitchFamily="18" charset="0"/>
                <a:cs typeface="Calibri" panose="020F0502020204030204" pitchFamily="34" charset="0"/>
              </a:rPr>
              <a:t>current period</a:t>
            </a:r>
            <a:r>
              <a:rPr lang="en-CA" sz="2400" dirty="0">
                <a:effectLst/>
                <a:latin typeface="Calibri" panose="020F0502020204030204" pitchFamily="34" charset="0"/>
                <a:ea typeface="Times New Roman" panose="02020603050405020304" pitchFamily="18" charset="0"/>
                <a:cs typeface="Calibri" panose="020F0502020204030204" pitchFamily="34" charset="0"/>
              </a:rPr>
              <a:t>, you can enter the entry and make all necessary adjustments and save it as a new, corrected entry.</a:t>
            </a:r>
            <a:endParaRPr lang="en-CA" sz="2400" dirty="0">
              <a:effectLst/>
              <a:latin typeface="Calibri" panose="020F0502020204030204" pitchFamily="34" charset="0"/>
              <a:ea typeface="Calibri" panose="020F0502020204030204" pitchFamily="34" charset="0"/>
              <a:cs typeface="Calibri" panose="020F0502020204030204" pitchFamily="34" charset="0"/>
            </a:endParaRPr>
          </a:p>
          <a:p>
            <a:pPr marL="457200" algn="just">
              <a:lnSpc>
                <a:spcPct val="107000"/>
              </a:lnSpc>
            </a:pPr>
            <a:r>
              <a:rPr lang="en-CA" sz="2400" dirty="0">
                <a:effectLst/>
                <a:latin typeface="Calibri" panose="020F0502020204030204" pitchFamily="34" charset="0"/>
                <a:ea typeface="Times New Roman" panose="02020603050405020304" pitchFamily="18" charset="0"/>
                <a:cs typeface="Calibri" panose="020F0502020204030204" pitchFamily="34" charset="0"/>
              </a:rPr>
              <a:t>If the entry was posted in the </a:t>
            </a:r>
            <a:r>
              <a:rPr lang="en-CA" sz="2400" b="1" dirty="0">
                <a:effectLst/>
                <a:latin typeface="Calibri" panose="020F0502020204030204" pitchFamily="34" charset="0"/>
                <a:ea typeface="Times New Roman" panose="02020603050405020304" pitchFamily="18" charset="0"/>
                <a:cs typeface="Calibri" panose="020F0502020204030204" pitchFamily="34" charset="0"/>
              </a:rPr>
              <a:t>closed period</a:t>
            </a:r>
            <a:r>
              <a:rPr lang="en-CA" sz="2400" dirty="0">
                <a:effectLst/>
                <a:latin typeface="Calibri" panose="020F0502020204030204" pitchFamily="34" charset="0"/>
                <a:ea typeface="Times New Roman" panose="02020603050405020304" pitchFamily="18" charset="0"/>
                <a:cs typeface="Calibri" panose="020F0502020204030204" pitchFamily="34" charset="0"/>
              </a:rPr>
              <a:t>, you should reverse the entry with the current period date and post new, correct entry with the same date.</a:t>
            </a:r>
            <a:endParaRPr lang="en-CA" sz="2400" dirty="0">
              <a:effectLst/>
              <a:latin typeface="Calibri" panose="020F0502020204030204" pitchFamily="34" charset="0"/>
              <a:ea typeface="Calibri" panose="020F0502020204030204" pitchFamily="34" charset="0"/>
              <a:cs typeface="Calibri" panose="020F0502020204030204" pitchFamily="34" charset="0"/>
            </a:endParaRPr>
          </a:p>
          <a:p>
            <a:endParaRPr lang="en-CA" dirty="0"/>
          </a:p>
        </p:txBody>
      </p:sp>
    </p:spTree>
    <p:extLst>
      <p:ext uri="{BB962C8B-B14F-4D97-AF65-F5344CB8AC3E}">
        <p14:creationId xmlns:p14="http://schemas.microsoft.com/office/powerpoint/2010/main" val="9082588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FCF73F-4DC8-23C7-EBC4-6800284A884B}"/>
              </a:ext>
            </a:extLst>
          </p:cNvPr>
          <p:cNvSpPr>
            <a:spLocks noGrp="1"/>
          </p:cNvSpPr>
          <p:nvPr>
            <p:ph type="title"/>
          </p:nvPr>
        </p:nvSpPr>
        <p:spPr>
          <a:xfrm>
            <a:off x="1657350" y="609600"/>
            <a:ext cx="7791450" cy="1320800"/>
          </a:xfrm>
        </p:spPr>
        <p:txBody>
          <a:bodyPr/>
          <a:lstStyle/>
          <a:p>
            <a:pPr algn="ctr"/>
            <a:r>
              <a:rPr lang="en-US" dirty="0"/>
              <a:t>Journal Entries Corrections</a:t>
            </a:r>
            <a:br>
              <a:rPr lang="en-US" dirty="0"/>
            </a:br>
            <a:r>
              <a:rPr lang="en-US" dirty="0"/>
              <a:t> – Old Entries</a:t>
            </a:r>
            <a:endParaRPr lang="en-CA" dirty="0"/>
          </a:p>
        </p:txBody>
      </p:sp>
      <p:sp>
        <p:nvSpPr>
          <p:cNvPr id="3" name="Content Placeholder 2">
            <a:extLst>
              <a:ext uri="{FF2B5EF4-FFF2-40B4-BE49-F238E27FC236}">
                <a16:creationId xmlns:a16="http://schemas.microsoft.com/office/drawing/2014/main" id="{1756A448-FD0A-0A25-A8B2-85D5E1AA668E}"/>
              </a:ext>
            </a:extLst>
          </p:cNvPr>
          <p:cNvSpPr>
            <a:spLocks noGrp="1"/>
          </p:cNvSpPr>
          <p:nvPr>
            <p:ph idx="1"/>
          </p:nvPr>
        </p:nvSpPr>
        <p:spPr/>
        <p:txBody>
          <a:bodyPr/>
          <a:lstStyle/>
          <a:p>
            <a:pPr marL="0" lvl="0" indent="0" algn="just">
              <a:lnSpc>
                <a:spcPct val="107000"/>
              </a:lnSpc>
              <a:buNone/>
            </a:pPr>
            <a:r>
              <a:rPr lang="en-CA" sz="2800" b="1" dirty="0">
                <a:effectLst/>
                <a:latin typeface="Calibri" panose="020F0502020204030204" pitchFamily="34" charset="0"/>
                <a:ea typeface="Times New Roman" panose="02020603050405020304" pitchFamily="18" charset="0"/>
                <a:cs typeface="Calibri" panose="020F0502020204030204" pitchFamily="34" charset="0"/>
              </a:rPr>
              <a:t>How to delete old entries</a:t>
            </a:r>
          </a:p>
          <a:p>
            <a:pPr marL="457200" algn="just">
              <a:lnSpc>
                <a:spcPct val="107000"/>
              </a:lnSpc>
              <a:spcAft>
                <a:spcPts val="800"/>
              </a:spcAft>
            </a:pPr>
            <a:r>
              <a:rPr lang="en-CA" sz="2400" dirty="0">
                <a:effectLst/>
                <a:latin typeface="Calibri" panose="020F0502020204030204" pitchFamily="34" charset="0"/>
                <a:ea typeface="Times New Roman" panose="02020603050405020304" pitchFamily="18" charset="0"/>
                <a:cs typeface="Calibri" panose="020F0502020204030204" pitchFamily="34" charset="0"/>
              </a:rPr>
              <a:t>Most likely old entries are posted in the periods and years already closed, so you </a:t>
            </a:r>
            <a:r>
              <a:rPr lang="en-CA" sz="2400" b="1" dirty="0">
                <a:effectLst/>
                <a:latin typeface="Calibri" panose="020F0502020204030204" pitchFamily="34" charset="0"/>
                <a:ea typeface="Times New Roman" panose="02020603050405020304" pitchFamily="18" charset="0"/>
                <a:cs typeface="Calibri" panose="020F0502020204030204" pitchFamily="34" charset="0"/>
              </a:rPr>
              <a:t>can’t delete these entries. </a:t>
            </a:r>
          </a:p>
          <a:p>
            <a:pPr marL="457200" algn="just">
              <a:lnSpc>
                <a:spcPct val="107000"/>
              </a:lnSpc>
              <a:spcAft>
                <a:spcPts val="800"/>
              </a:spcAft>
            </a:pPr>
            <a:r>
              <a:rPr lang="en-CA" sz="2400" dirty="0">
                <a:effectLst/>
                <a:latin typeface="Calibri" panose="020F0502020204030204" pitchFamily="34" charset="0"/>
                <a:ea typeface="Times New Roman" panose="02020603050405020304" pitchFamily="18" charset="0"/>
                <a:cs typeface="Calibri" panose="020F0502020204030204" pitchFamily="34" charset="0"/>
              </a:rPr>
              <a:t>You can reverse them in the current period using the same accounts they were originally posted to.</a:t>
            </a:r>
            <a:endParaRPr lang="en-CA" sz="2400" dirty="0">
              <a:effectLst/>
              <a:latin typeface="Calibri" panose="020F0502020204030204" pitchFamily="34" charset="0"/>
              <a:ea typeface="Calibri" panose="020F0502020204030204" pitchFamily="34" charset="0"/>
              <a:cs typeface="Calibri" panose="020F0502020204030204" pitchFamily="34" charset="0"/>
            </a:endParaRPr>
          </a:p>
          <a:p>
            <a:endParaRPr lang="en-CA" dirty="0"/>
          </a:p>
        </p:txBody>
      </p:sp>
    </p:spTree>
    <p:extLst>
      <p:ext uri="{BB962C8B-B14F-4D97-AF65-F5344CB8AC3E}">
        <p14:creationId xmlns:p14="http://schemas.microsoft.com/office/powerpoint/2010/main" val="278613514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F8E304-4210-BCE8-0119-A78A7E2252A1}"/>
              </a:ext>
            </a:extLst>
          </p:cNvPr>
          <p:cNvSpPr>
            <a:spLocks noGrp="1"/>
          </p:cNvSpPr>
          <p:nvPr>
            <p:ph type="title"/>
          </p:nvPr>
        </p:nvSpPr>
        <p:spPr>
          <a:xfrm>
            <a:off x="1125008" y="683172"/>
            <a:ext cx="9479985" cy="1856828"/>
          </a:xfrm>
        </p:spPr>
        <p:txBody>
          <a:bodyPr>
            <a:normAutofit/>
          </a:bodyPr>
          <a:lstStyle/>
          <a:p>
            <a:pPr algn="ctr"/>
            <a:r>
              <a:rPr lang="en-US" kern="100" dirty="0">
                <a:effectLst/>
                <a:ea typeface="Times New Roman" panose="02020603050405020304" pitchFamily="18" charset="0"/>
                <a:cs typeface="Times New Roman" panose="02020603050405020304" pitchFamily="18" charset="0"/>
              </a:rPr>
              <a:t>Which account should we file </a:t>
            </a:r>
            <a:br>
              <a:rPr lang="en-US" kern="100" dirty="0">
                <a:effectLst/>
                <a:ea typeface="Times New Roman" panose="02020603050405020304" pitchFamily="18" charset="0"/>
                <a:cs typeface="Times New Roman" panose="02020603050405020304" pitchFamily="18" charset="0"/>
              </a:rPr>
            </a:br>
            <a:r>
              <a:rPr lang="en-US" kern="100" dirty="0">
                <a:effectLst/>
                <a:ea typeface="Times New Roman" panose="02020603050405020304" pitchFamily="18" charset="0"/>
                <a:cs typeface="Times New Roman" panose="02020603050405020304" pitchFamily="18" charset="0"/>
              </a:rPr>
              <a:t>our surplus spending in?</a:t>
            </a:r>
            <a:br>
              <a:rPr lang="en-CA"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en-CA" dirty="0"/>
          </a:p>
        </p:txBody>
      </p:sp>
      <p:sp>
        <p:nvSpPr>
          <p:cNvPr id="3" name="Content Placeholder 2">
            <a:extLst>
              <a:ext uri="{FF2B5EF4-FFF2-40B4-BE49-F238E27FC236}">
                <a16:creationId xmlns:a16="http://schemas.microsoft.com/office/drawing/2014/main" id="{B5245C33-6B2A-6C39-6470-54EB94EBBB11}"/>
              </a:ext>
            </a:extLst>
          </p:cNvPr>
          <p:cNvSpPr>
            <a:spLocks noGrp="1"/>
          </p:cNvSpPr>
          <p:nvPr>
            <p:ph idx="1"/>
          </p:nvPr>
        </p:nvSpPr>
        <p:spPr/>
        <p:txBody>
          <a:bodyPr/>
          <a:lstStyle/>
          <a:p>
            <a:r>
              <a:rPr lang="en-US" sz="2800"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You should post your expenditures to the cost accounts they belong to</a:t>
            </a:r>
          </a:p>
          <a:p>
            <a:pPr lvl="1"/>
            <a:r>
              <a:rPr lang="en-US" sz="2600" kern="100" dirty="0">
                <a:solidFill>
                  <a:srgbClr val="000000"/>
                </a:solidFill>
                <a:latin typeface="Calibri" panose="020F0502020204030204" pitchFamily="34" charset="0"/>
                <a:ea typeface="Times New Roman" panose="02020603050405020304" pitchFamily="18" charset="0"/>
                <a:cs typeface="Calibri" panose="020F0502020204030204" pitchFamily="34" charset="0"/>
              </a:rPr>
              <a:t>F</a:t>
            </a:r>
            <a:r>
              <a:rPr lang="en-US" sz="2600"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or example, office expenses should be posted to office cost, etc. </a:t>
            </a:r>
          </a:p>
          <a:p>
            <a:pPr lvl="1"/>
            <a:r>
              <a:rPr lang="en-US" sz="2600"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If you are overspending in the current period because you have surplus accumulated from the previous years, current period deficit will be added to your accumulated surplus decreasing it.</a:t>
            </a:r>
            <a:endParaRPr lang="en-CA" sz="2600" kern="100" dirty="0">
              <a:effectLst/>
              <a:latin typeface="Calibri" panose="020F0502020204030204" pitchFamily="34" charset="0"/>
              <a:ea typeface="Calibri" panose="020F0502020204030204" pitchFamily="34" charset="0"/>
              <a:cs typeface="Calibri" panose="020F0502020204030204" pitchFamily="34" charset="0"/>
            </a:endParaRPr>
          </a:p>
          <a:p>
            <a:endParaRPr lang="en-CA" dirty="0"/>
          </a:p>
        </p:txBody>
      </p:sp>
    </p:spTree>
    <p:extLst>
      <p:ext uri="{BB962C8B-B14F-4D97-AF65-F5344CB8AC3E}">
        <p14:creationId xmlns:p14="http://schemas.microsoft.com/office/powerpoint/2010/main" val="124136059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B8209-EA63-5C1C-F7FF-A7DF7B973B7D}"/>
              </a:ext>
            </a:extLst>
          </p:cNvPr>
          <p:cNvSpPr>
            <a:spLocks noGrp="1"/>
          </p:cNvSpPr>
          <p:nvPr>
            <p:ph type="title"/>
          </p:nvPr>
        </p:nvSpPr>
        <p:spPr>
          <a:xfrm>
            <a:off x="1466850" y="609600"/>
            <a:ext cx="8096250" cy="1320800"/>
          </a:xfrm>
        </p:spPr>
        <p:txBody>
          <a:bodyPr/>
          <a:lstStyle/>
          <a:p>
            <a:r>
              <a:rPr lang="en-US" dirty="0"/>
              <a:t>Accounting Questions - Resources</a:t>
            </a:r>
            <a:endParaRPr lang="en-CA" dirty="0"/>
          </a:p>
        </p:txBody>
      </p:sp>
      <p:sp>
        <p:nvSpPr>
          <p:cNvPr id="3" name="Content Placeholder 2">
            <a:extLst>
              <a:ext uri="{FF2B5EF4-FFF2-40B4-BE49-F238E27FC236}">
                <a16:creationId xmlns:a16="http://schemas.microsoft.com/office/drawing/2014/main" id="{CB22CE30-8AB6-A466-6971-CD6E5EBE5700}"/>
              </a:ext>
            </a:extLst>
          </p:cNvPr>
          <p:cNvSpPr>
            <a:spLocks noGrp="1"/>
          </p:cNvSpPr>
          <p:nvPr>
            <p:ph idx="1"/>
          </p:nvPr>
        </p:nvSpPr>
        <p:spPr>
          <a:xfrm>
            <a:off x="1924050" y="1849821"/>
            <a:ext cx="8982075" cy="4398579"/>
          </a:xfrm>
        </p:spPr>
        <p:txBody>
          <a:bodyPr>
            <a:normAutofit fontScale="77500" lnSpcReduction="20000"/>
          </a:bodyPr>
          <a:lstStyle/>
          <a:p>
            <a:pPr>
              <a:lnSpc>
                <a:spcPct val="120000"/>
              </a:lnSpc>
            </a:pPr>
            <a:r>
              <a:rPr lang="en-US" sz="2800" i="1" dirty="0">
                <a:latin typeface="Calibri" panose="020F0502020204030204" pitchFamily="34" charset="0"/>
                <a:cs typeface="Calibri" panose="020F0502020204030204" pitchFamily="34" charset="0"/>
                <a:hlinkClick r:id="rId2"/>
              </a:rPr>
              <a:t>Accounting Manual </a:t>
            </a:r>
            <a:r>
              <a:rPr lang="en-US" sz="2800" dirty="0">
                <a:latin typeface="Calibri" panose="020F0502020204030204" pitchFamily="34" charset="0"/>
                <a:cs typeface="Calibri" panose="020F0502020204030204" pitchFamily="34" charset="0"/>
              </a:rPr>
              <a:t>prepared by OCLA, is a useful resource and has been reviewed by Welch LLP.</a:t>
            </a:r>
          </a:p>
          <a:p>
            <a:endParaRPr lang="en-US" sz="2800" dirty="0">
              <a:latin typeface="Calibri" panose="020F0502020204030204" pitchFamily="34" charset="0"/>
              <a:cs typeface="Calibri" panose="020F0502020204030204" pitchFamily="34" charset="0"/>
            </a:endParaRPr>
          </a:p>
          <a:p>
            <a:r>
              <a:rPr lang="en-US" sz="2800" dirty="0">
                <a:latin typeface="Calibri" panose="020F0502020204030204" pitchFamily="34" charset="0"/>
                <a:cs typeface="Calibri" panose="020F0502020204030204" pitchFamily="34" charset="0"/>
              </a:rPr>
              <a:t>Recording of this session: </a:t>
            </a:r>
            <a:r>
              <a:rPr lang="en-CA" sz="2800" u="sng" dirty="0">
                <a:solidFill>
                  <a:srgbClr val="0563C1"/>
                </a:solidFill>
                <a:effectLst/>
                <a:latin typeface="Calibri" panose="020F0502020204030204" pitchFamily="34" charset="0"/>
                <a:ea typeface="Calibri" panose="020F0502020204030204" pitchFamily="34" charset="0"/>
                <a:hlinkClick r:id="rId3"/>
              </a:rPr>
              <a:t>https://youtu.be/uhDdOmd5uGI</a:t>
            </a:r>
            <a:endParaRPr lang="en-CA" sz="2800" dirty="0">
              <a:effectLst/>
              <a:latin typeface="Calibri" panose="020F0502020204030204" pitchFamily="34" charset="0"/>
              <a:ea typeface="Calibri" panose="020F0502020204030204" pitchFamily="34" charset="0"/>
            </a:endParaRPr>
          </a:p>
          <a:p>
            <a:pPr marL="0" indent="0">
              <a:buNone/>
            </a:pPr>
            <a:endParaRPr lang="en-US" sz="2800" dirty="0">
              <a:latin typeface="Calibri" panose="020F0502020204030204" pitchFamily="34" charset="0"/>
              <a:cs typeface="Calibri" panose="020F0502020204030204" pitchFamily="34" charset="0"/>
            </a:endParaRPr>
          </a:p>
          <a:p>
            <a:r>
              <a:rPr lang="en-US" sz="2800" dirty="0">
                <a:latin typeface="Calibri" panose="020F0502020204030204" pitchFamily="34" charset="0"/>
                <a:cs typeface="Calibri" panose="020F0502020204030204" pitchFamily="34" charset="0"/>
              </a:rPr>
              <a:t>Please send any follow-up Questions after you have reviewed this PP to </a:t>
            </a:r>
            <a:r>
              <a:rPr lang="en-US" sz="2800" dirty="0">
                <a:latin typeface="Calibri" panose="020F0502020204030204" pitchFamily="34" charset="0"/>
                <a:cs typeface="Calibri" panose="020F0502020204030204" pitchFamily="34" charset="0"/>
                <a:hlinkClick r:id="rId4"/>
              </a:rPr>
              <a:t>admin@lirn.ca</a:t>
            </a:r>
            <a:endParaRPr lang="en-US" sz="2800" dirty="0">
              <a:latin typeface="Calibri" panose="020F0502020204030204" pitchFamily="34" charset="0"/>
              <a:cs typeface="Calibri" panose="020F0502020204030204" pitchFamily="34" charset="0"/>
            </a:endParaRPr>
          </a:p>
          <a:p>
            <a:pPr marL="0" indent="0">
              <a:buNone/>
            </a:pPr>
            <a:endParaRPr lang="en-US" sz="2800" dirty="0">
              <a:latin typeface="Calibri" panose="020F0502020204030204" pitchFamily="34" charset="0"/>
              <a:cs typeface="Calibri" panose="020F0502020204030204" pitchFamily="34" charset="0"/>
            </a:endParaRPr>
          </a:p>
          <a:p>
            <a:r>
              <a:rPr lang="en-US" sz="2800" b="1" dirty="0">
                <a:latin typeface="Calibri" panose="020F0502020204030204" pitchFamily="34" charset="0"/>
                <a:cs typeface="Calibri" panose="020F0502020204030204" pitchFamily="34" charset="0"/>
              </a:rPr>
              <a:t>Next Accounting Webinar Topic:</a:t>
            </a:r>
          </a:p>
          <a:p>
            <a:pPr lvl="1"/>
            <a:r>
              <a:rPr lang="en-US" sz="2800" dirty="0">
                <a:latin typeface="Calibri" panose="020F0502020204030204" pitchFamily="34" charset="0"/>
                <a:cs typeface="Calibri" panose="020F0502020204030204" pitchFamily="34" charset="0"/>
              </a:rPr>
              <a:t>Payroll, CRA deductions, Vacation time, COLA annual increases.</a:t>
            </a:r>
          </a:p>
          <a:p>
            <a:pPr lvl="1"/>
            <a:r>
              <a:rPr lang="en-US" sz="2800" b="1" dirty="0">
                <a:latin typeface="Calibri" panose="020F0502020204030204" pitchFamily="34" charset="0"/>
                <a:cs typeface="Calibri" panose="020F0502020204030204" pitchFamily="34" charset="0"/>
              </a:rPr>
              <a:t>Tuesday, January 23 @ 11 am EST</a:t>
            </a:r>
            <a:endParaRPr lang="en-CA" sz="28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7113083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16E8FA-D7CD-1ED9-72ED-D72636E9CEEC}"/>
              </a:ext>
            </a:extLst>
          </p:cNvPr>
          <p:cNvSpPr>
            <a:spLocks noGrp="1"/>
          </p:cNvSpPr>
          <p:nvPr>
            <p:ph type="title"/>
          </p:nvPr>
        </p:nvSpPr>
        <p:spPr>
          <a:xfrm>
            <a:off x="1866900" y="428625"/>
            <a:ext cx="8290418" cy="1085850"/>
          </a:xfrm>
        </p:spPr>
        <p:txBody>
          <a:bodyPr/>
          <a:lstStyle/>
          <a:p>
            <a:r>
              <a:rPr lang="en-US" dirty="0"/>
              <a:t>Accounting FAQs Origin</a:t>
            </a:r>
            <a:endParaRPr lang="en-CA" dirty="0"/>
          </a:p>
        </p:txBody>
      </p:sp>
      <p:sp>
        <p:nvSpPr>
          <p:cNvPr id="3" name="Content Placeholder 2">
            <a:extLst>
              <a:ext uri="{FF2B5EF4-FFF2-40B4-BE49-F238E27FC236}">
                <a16:creationId xmlns:a16="http://schemas.microsoft.com/office/drawing/2014/main" id="{CCFF0B34-5B21-830F-092A-B4400CA27956}"/>
              </a:ext>
            </a:extLst>
          </p:cNvPr>
          <p:cNvSpPr>
            <a:spLocks noGrp="1"/>
          </p:cNvSpPr>
          <p:nvPr>
            <p:ph idx="1"/>
          </p:nvPr>
        </p:nvSpPr>
        <p:spPr>
          <a:xfrm>
            <a:off x="677333" y="1343025"/>
            <a:ext cx="10837333" cy="4972050"/>
          </a:xfrm>
        </p:spPr>
        <p:txBody>
          <a:bodyPr>
            <a:noAutofit/>
          </a:bodyPr>
          <a:lstStyle/>
          <a:p>
            <a:r>
              <a:rPr lang="en-US" sz="2400" dirty="0"/>
              <a:t>Library staff are tasked with accounting for the Library and often their association (note the accounts should be kept separate).  Some associations have bookkeepers or accountants but many do not.</a:t>
            </a:r>
          </a:p>
          <a:p>
            <a:r>
              <a:rPr lang="en-US" sz="2400" dirty="0"/>
              <a:t>Library staff have varying levels of training and experience in accounting tasks.  </a:t>
            </a:r>
          </a:p>
          <a:p>
            <a:r>
              <a:rPr lang="en-US" sz="2400" dirty="0"/>
              <a:t>Library staff completed an anonymous survey to submit accounting questions</a:t>
            </a:r>
          </a:p>
          <a:p>
            <a:r>
              <a:rPr lang="en-US" sz="2400" dirty="0"/>
              <a:t>Welch LLP, LiRN’s Accountants, have assembled answers into two sessions </a:t>
            </a:r>
            <a:r>
              <a:rPr lang="en-US" sz="1800" dirty="0">
                <a:effectLst/>
                <a:latin typeface="Calibri" panose="020F0502020204030204" pitchFamily="34" charset="0"/>
                <a:ea typeface="Calibri" panose="020F0502020204030204" pitchFamily="34" charset="0"/>
                <a:cs typeface="Times New Roman" panose="02020603050405020304" pitchFamily="18" charset="0"/>
              </a:rPr>
              <a:t>—</a:t>
            </a:r>
            <a:r>
              <a:rPr lang="en-CA" dirty="0">
                <a:latin typeface="Calibri" panose="020F0502020204030204" pitchFamily="34" charset="0"/>
                <a:ea typeface="Calibri" panose="020F0502020204030204" pitchFamily="34" charset="0"/>
                <a:cs typeface="Times New Roman" panose="02020603050405020304" pitchFamily="18" charset="0"/>
              </a:rPr>
              <a:t> </a:t>
            </a:r>
            <a:r>
              <a:rPr lang="en-US" sz="2400" dirty="0"/>
              <a:t>Today we are covering Accounting Basics and FAQs. On January 23 there will be a session on Payroll, CRA submissions, etc. with Welch’s Payroll specialist.</a:t>
            </a:r>
          </a:p>
          <a:p>
            <a:r>
              <a:rPr lang="en-US" sz="2400" dirty="0"/>
              <a:t>An FAQ document will be shared after this presentation.</a:t>
            </a:r>
            <a:endParaRPr lang="en-CA" sz="2400" dirty="0"/>
          </a:p>
        </p:txBody>
      </p:sp>
    </p:spTree>
    <p:extLst>
      <p:ext uri="{BB962C8B-B14F-4D97-AF65-F5344CB8AC3E}">
        <p14:creationId xmlns:p14="http://schemas.microsoft.com/office/powerpoint/2010/main" val="36382100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FD2DD3-36C6-12B4-851E-4FEFC342CE9C}"/>
              </a:ext>
            </a:extLst>
          </p:cNvPr>
          <p:cNvSpPr>
            <a:spLocks noGrp="1"/>
          </p:cNvSpPr>
          <p:nvPr>
            <p:ph type="title"/>
          </p:nvPr>
        </p:nvSpPr>
        <p:spPr>
          <a:xfrm>
            <a:off x="677333" y="323851"/>
            <a:ext cx="9479985" cy="1047750"/>
          </a:xfrm>
        </p:spPr>
        <p:txBody>
          <a:bodyPr>
            <a:normAutofit fontScale="90000"/>
          </a:bodyPr>
          <a:lstStyle/>
          <a:p>
            <a:pPr algn="ctr"/>
            <a:r>
              <a:rPr lang="en-US" dirty="0"/>
              <a:t>Agenda:</a:t>
            </a:r>
            <a:br>
              <a:rPr lang="en-US" dirty="0"/>
            </a:br>
            <a:endParaRPr lang="en-CA" dirty="0"/>
          </a:p>
        </p:txBody>
      </p:sp>
      <p:sp>
        <p:nvSpPr>
          <p:cNvPr id="3" name="Content Placeholder 2">
            <a:extLst>
              <a:ext uri="{FF2B5EF4-FFF2-40B4-BE49-F238E27FC236}">
                <a16:creationId xmlns:a16="http://schemas.microsoft.com/office/drawing/2014/main" id="{4C0CD52F-F398-8FFB-68F0-3A7ACBA9368F}"/>
              </a:ext>
            </a:extLst>
          </p:cNvPr>
          <p:cNvSpPr>
            <a:spLocks noGrp="1"/>
          </p:cNvSpPr>
          <p:nvPr>
            <p:ph idx="1"/>
          </p:nvPr>
        </p:nvSpPr>
        <p:spPr>
          <a:xfrm>
            <a:off x="677333" y="1057275"/>
            <a:ext cx="10837333" cy="5476876"/>
          </a:xfrm>
        </p:spPr>
        <p:txBody>
          <a:bodyPr>
            <a:normAutofit/>
          </a:bodyPr>
          <a:lstStyle/>
          <a:p>
            <a:r>
              <a:rPr lang="en-CA" sz="2800" dirty="0">
                <a:effectLst/>
                <a:latin typeface="Calibri "/>
                <a:ea typeface="Calibri" panose="020F0502020204030204" pitchFamily="34" charset="0"/>
              </a:rPr>
              <a:t>What is a fund balance / fund balance accounting</a:t>
            </a:r>
          </a:p>
          <a:p>
            <a:r>
              <a:rPr lang="en-CA" sz="2800" dirty="0">
                <a:effectLst/>
                <a:latin typeface="Calibri "/>
                <a:ea typeface="Times New Roman" panose="02020603050405020304" pitchFamily="18" charset="0"/>
              </a:rPr>
              <a:t>Separation of Association and Library Books </a:t>
            </a:r>
          </a:p>
          <a:p>
            <a:r>
              <a:rPr lang="en-US" sz="2800" dirty="0">
                <a:latin typeface="Calibri "/>
                <a:cs typeface="Calibri" panose="020F0502020204030204" pitchFamily="34" charset="0"/>
              </a:rPr>
              <a:t>Accounting Questions from Survey</a:t>
            </a:r>
          </a:p>
          <a:p>
            <a:pPr lvl="1"/>
            <a:r>
              <a:rPr lang="en-US" sz="2800" dirty="0">
                <a:latin typeface="Calibri "/>
              </a:rPr>
              <a:t>Accounts Payable (AP) / Accounts Receivable (AR)</a:t>
            </a:r>
          </a:p>
          <a:p>
            <a:pPr lvl="1"/>
            <a:r>
              <a:rPr lang="en-US" sz="2800" dirty="0">
                <a:latin typeface="Calibri "/>
              </a:rPr>
              <a:t>Depreciation/ Amortization</a:t>
            </a:r>
          </a:p>
          <a:p>
            <a:pPr lvl="1"/>
            <a:r>
              <a:rPr lang="en-US" sz="2800" dirty="0" err="1">
                <a:latin typeface="Calibri "/>
              </a:rPr>
              <a:t>Accural</a:t>
            </a:r>
            <a:r>
              <a:rPr lang="en-US" sz="2800" dirty="0">
                <a:latin typeface="Calibri "/>
              </a:rPr>
              <a:t> v. Cash Basis accounting</a:t>
            </a:r>
          </a:p>
          <a:p>
            <a:pPr lvl="1"/>
            <a:r>
              <a:rPr lang="en-US" sz="2800" dirty="0">
                <a:latin typeface="Calibri "/>
              </a:rPr>
              <a:t>Connecting </a:t>
            </a:r>
            <a:r>
              <a:rPr lang="en-US" sz="2800" dirty="0" err="1">
                <a:latin typeface="Calibri "/>
              </a:rPr>
              <a:t>Quickbooks</a:t>
            </a:r>
            <a:r>
              <a:rPr lang="en-US" sz="2800" dirty="0">
                <a:latin typeface="Calibri "/>
              </a:rPr>
              <a:t>/Sage to bank account</a:t>
            </a:r>
          </a:p>
          <a:p>
            <a:pPr lvl="1"/>
            <a:r>
              <a:rPr lang="en-US" sz="2800" dirty="0">
                <a:latin typeface="Calibri "/>
              </a:rPr>
              <a:t>Setting up Sage to record methods of payments</a:t>
            </a:r>
          </a:p>
          <a:p>
            <a:pPr lvl="1"/>
            <a:r>
              <a:rPr lang="en-US" sz="2800" dirty="0">
                <a:latin typeface="Calibri "/>
              </a:rPr>
              <a:t>Journal Entries</a:t>
            </a:r>
          </a:p>
          <a:p>
            <a:endParaRPr lang="en-US" dirty="0"/>
          </a:p>
          <a:p>
            <a:pPr marL="0" indent="0">
              <a:buNone/>
            </a:pPr>
            <a:endParaRPr lang="en-US" dirty="0"/>
          </a:p>
          <a:p>
            <a:endParaRPr lang="en-CA" dirty="0"/>
          </a:p>
        </p:txBody>
      </p:sp>
    </p:spTree>
    <p:extLst>
      <p:ext uri="{BB962C8B-B14F-4D97-AF65-F5344CB8AC3E}">
        <p14:creationId xmlns:p14="http://schemas.microsoft.com/office/powerpoint/2010/main" val="37010243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CB1EDE-3459-0ACA-1E9A-9E2AD519788A}"/>
              </a:ext>
            </a:extLst>
          </p:cNvPr>
          <p:cNvSpPr>
            <a:spLocks noGrp="1"/>
          </p:cNvSpPr>
          <p:nvPr>
            <p:ph type="title"/>
          </p:nvPr>
        </p:nvSpPr>
        <p:spPr>
          <a:xfrm>
            <a:off x="972608" y="1076325"/>
            <a:ext cx="9479985" cy="1320800"/>
          </a:xfrm>
        </p:spPr>
        <p:txBody>
          <a:bodyPr>
            <a:normAutofit/>
          </a:bodyPr>
          <a:lstStyle/>
          <a:p>
            <a:pPr algn="ctr"/>
            <a:r>
              <a:rPr lang="en-CA" sz="4000" kern="100" dirty="0">
                <a:effectLst/>
                <a:ea typeface="Calibri" panose="020F0502020204030204" pitchFamily="34" charset="0"/>
                <a:cs typeface="Times New Roman" panose="02020603050405020304" pitchFamily="18" charset="0"/>
              </a:rPr>
              <a:t>Fund Accounting </a:t>
            </a:r>
            <a:r>
              <a:rPr lang="en-CA" sz="3200" kern="100" dirty="0">
                <a:effectLst/>
                <a:ea typeface="Calibri" panose="020F0502020204030204" pitchFamily="34" charset="0"/>
                <a:cs typeface="Times New Roman" panose="02020603050405020304" pitchFamily="18" charset="0"/>
              </a:rPr>
              <a:t>and</a:t>
            </a:r>
            <a:r>
              <a:rPr lang="en-CA" sz="4000" kern="100" dirty="0">
                <a:effectLst/>
                <a:ea typeface="Calibri" panose="020F0502020204030204" pitchFamily="34" charset="0"/>
                <a:cs typeface="Times New Roman" panose="02020603050405020304" pitchFamily="18" charset="0"/>
              </a:rPr>
              <a:t> Restricted Funds</a:t>
            </a:r>
            <a:br>
              <a:rPr lang="en-CA" sz="4000" kern="100" dirty="0">
                <a:effectLst/>
                <a:latin typeface="Calibri" panose="020F0502020204030204" pitchFamily="34" charset="0"/>
                <a:ea typeface="Calibri" panose="020F0502020204030204" pitchFamily="34" charset="0"/>
                <a:cs typeface="Times New Roman" panose="02020603050405020304" pitchFamily="18" charset="0"/>
              </a:rPr>
            </a:br>
            <a:endParaRPr lang="en-CA" sz="4000" dirty="0"/>
          </a:p>
        </p:txBody>
      </p:sp>
      <p:sp>
        <p:nvSpPr>
          <p:cNvPr id="3" name="Content Placeholder 2">
            <a:extLst>
              <a:ext uri="{FF2B5EF4-FFF2-40B4-BE49-F238E27FC236}">
                <a16:creationId xmlns:a16="http://schemas.microsoft.com/office/drawing/2014/main" id="{ABA14994-43A0-EA25-767F-C081B5C18031}"/>
              </a:ext>
            </a:extLst>
          </p:cNvPr>
          <p:cNvSpPr>
            <a:spLocks noGrp="1"/>
          </p:cNvSpPr>
          <p:nvPr>
            <p:ph idx="1"/>
          </p:nvPr>
        </p:nvSpPr>
        <p:spPr/>
        <p:txBody>
          <a:bodyPr>
            <a:normAutofit/>
          </a:bodyPr>
          <a:lstStyle/>
          <a:p>
            <a:pPr marL="342900" lvl="0" indent="-342900">
              <a:lnSpc>
                <a:spcPct val="105000"/>
              </a:lnSpc>
              <a:buFont typeface="Calibri" panose="020F0502020204030204" pitchFamily="34" charset="0"/>
              <a:buChar char="•"/>
            </a:pPr>
            <a:r>
              <a:rPr lang="en-CA" sz="2800" spc="3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Not-For-Profit Organizations (“NPOs”) receive contributions/funding </a:t>
            </a:r>
            <a:r>
              <a:rPr lang="en-CA" sz="2800" b="1" spc="3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(Grants) </a:t>
            </a:r>
            <a:r>
              <a:rPr lang="en-CA" sz="2800" spc="3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from sources (</a:t>
            </a:r>
            <a:r>
              <a:rPr lang="en-CA" sz="2800" i="1" spc="3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LiRN</a:t>
            </a:r>
            <a:r>
              <a:rPr lang="en-CA" sz="2800" spc="3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that have restrictions on them which stipulate how they should be used (</a:t>
            </a:r>
            <a:r>
              <a:rPr lang="en-CA" sz="2800" i="1" spc="3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for Library operations</a:t>
            </a:r>
            <a:r>
              <a:rPr lang="en-CA" sz="2800" spc="3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endParaRPr lang="en-CA" sz="2800" dirty="0">
              <a:effectLst/>
              <a:latin typeface="Calibri" panose="020F0502020204030204" pitchFamily="34" charset="0"/>
              <a:ea typeface="Times New Roman" panose="02020603050405020304" pitchFamily="18" charset="0"/>
              <a:cs typeface="Calibri" panose="020F0502020204030204" pitchFamily="34" charset="0"/>
            </a:endParaRPr>
          </a:p>
          <a:p>
            <a:pPr marL="342900" lvl="0" indent="-342900">
              <a:lnSpc>
                <a:spcPct val="105000"/>
              </a:lnSpc>
              <a:buFont typeface="Calibri" panose="020F0502020204030204" pitchFamily="34" charset="0"/>
              <a:buChar char="•"/>
            </a:pPr>
            <a:r>
              <a:rPr lang="en-CA" sz="2800" spc="3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NPOs have an obligation to track restricted contributions to ensure they are expended correctly </a:t>
            </a:r>
          </a:p>
          <a:p>
            <a:pPr marL="342900" lvl="0" indent="-342900">
              <a:lnSpc>
                <a:spcPct val="105000"/>
              </a:lnSpc>
              <a:buFont typeface="Calibri" panose="020F0502020204030204" pitchFamily="34" charset="0"/>
              <a:buChar char="•"/>
            </a:pPr>
            <a:r>
              <a:rPr lang="en-CA" sz="2800" spc="3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In the case of the Associations operating the Libraries, this set out in the U.S.A. and </a:t>
            </a:r>
            <a:r>
              <a:rPr lang="en-CA" sz="2800" spc="3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hlinkClick r:id="rId2"/>
              </a:rPr>
              <a:t>Grant Administration Policy, </a:t>
            </a:r>
            <a:r>
              <a:rPr lang="en-CA" sz="2800" spc="3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as noted above.</a:t>
            </a:r>
            <a:endParaRPr lang="en-CA" sz="2800" dirty="0">
              <a:effectLst/>
              <a:latin typeface="Calibri" panose="020F0502020204030204" pitchFamily="34" charset="0"/>
              <a:ea typeface="Times New Roman" panose="02020603050405020304" pitchFamily="18" charset="0"/>
              <a:cs typeface="Calibri" panose="020F0502020204030204" pitchFamily="34" charset="0"/>
            </a:endParaRPr>
          </a:p>
          <a:p>
            <a:pPr marL="0" indent="0">
              <a:lnSpc>
                <a:spcPct val="105000"/>
              </a:lnSpc>
              <a:spcAft>
                <a:spcPts val="800"/>
              </a:spcAft>
              <a:buNone/>
            </a:pPr>
            <a:endParaRPr lang="en-CA"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CA" dirty="0"/>
          </a:p>
        </p:txBody>
      </p:sp>
    </p:spTree>
    <p:extLst>
      <p:ext uri="{BB962C8B-B14F-4D97-AF65-F5344CB8AC3E}">
        <p14:creationId xmlns:p14="http://schemas.microsoft.com/office/powerpoint/2010/main" val="38733790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F1CA1E-4496-A3F2-51D9-19B045918FE7}"/>
              </a:ext>
            </a:extLst>
          </p:cNvPr>
          <p:cNvSpPr>
            <a:spLocks noGrp="1"/>
          </p:cNvSpPr>
          <p:nvPr>
            <p:ph type="title"/>
          </p:nvPr>
        </p:nvSpPr>
        <p:spPr>
          <a:xfrm>
            <a:off x="1229783" y="388883"/>
            <a:ext cx="9479985" cy="1313793"/>
          </a:xfrm>
        </p:spPr>
        <p:txBody>
          <a:bodyPr/>
          <a:lstStyle/>
          <a:p>
            <a:pPr algn="ctr"/>
            <a:r>
              <a:rPr lang="en-CA" sz="3600" kern="100" dirty="0">
                <a:effectLst/>
                <a:ea typeface="Calibri" panose="020F0502020204030204" pitchFamily="34" charset="0"/>
                <a:cs typeface="Times New Roman" panose="02020603050405020304" pitchFamily="18" charset="0"/>
              </a:rPr>
              <a:t>Fund Accounting </a:t>
            </a:r>
            <a:r>
              <a:rPr lang="en-CA" kern="100" dirty="0">
                <a:effectLst/>
                <a:ea typeface="Calibri" panose="020F0502020204030204" pitchFamily="34" charset="0"/>
                <a:cs typeface="Times New Roman" panose="02020603050405020304" pitchFamily="18" charset="0"/>
              </a:rPr>
              <a:t>and</a:t>
            </a:r>
            <a:r>
              <a:rPr lang="en-CA" sz="3600" kern="100" dirty="0">
                <a:effectLst/>
                <a:ea typeface="Calibri" panose="020F0502020204030204" pitchFamily="34" charset="0"/>
                <a:cs typeface="Times New Roman" panose="02020603050405020304" pitchFamily="18" charset="0"/>
              </a:rPr>
              <a:t> Restricted Funds Continued…</a:t>
            </a:r>
            <a:endParaRPr lang="en-CA" dirty="0"/>
          </a:p>
        </p:txBody>
      </p:sp>
      <p:sp>
        <p:nvSpPr>
          <p:cNvPr id="3" name="Content Placeholder 2">
            <a:extLst>
              <a:ext uri="{FF2B5EF4-FFF2-40B4-BE49-F238E27FC236}">
                <a16:creationId xmlns:a16="http://schemas.microsoft.com/office/drawing/2014/main" id="{57B8EFF6-FBE1-ED6F-5FD6-2C6F980881D4}"/>
              </a:ext>
            </a:extLst>
          </p:cNvPr>
          <p:cNvSpPr>
            <a:spLocks noGrp="1"/>
          </p:cNvSpPr>
          <p:nvPr>
            <p:ph idx="1"/>
          </p:nvPr>
        </p:nvSpPr>
        <p:spPr>
          <a:xfrm>
            <a:off x="677333" y="1996966"/>
            <a:ext cx="10837333" cy="4235667"/>
          </a:xfrm>
        </p:spPr>
        <p:txBody>
          <a:bodyPr>
            <a:normAutofit lnSpcReduction="10000"/>
          </a:bodyPr>
          <a:lstStyle/>
          <a:p>
            <a:pPr marL="342900" lvl="0" indent="-342900">
              <a:lnSpc>
                <a:spcPct val="105000"/>
              </a:lnSpc>
              <a:buFont typeface="Calibri" panose="020F0502020204030204" pitchFamily="34" charset="0"/>
              <a:buChar char="•"/>
            </a:pPr>
            <a:r>
              <a:rPr lang="en-CA" sz="2800" spc="3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 common financial statement presentation method used by NPOs to track restricted contributions </a:t>
            </a:r>
            <a:r>
              <a:rPr lang="en-CA" sz="2800" b="1" spc="3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aka LiRN Grant </a:t>
            </a:r>
            <a:r>
              <a:rPr lang="en-CA" sz="2800" spc="3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is the use of </a:t>
            </a:r>
            <a:r>
              <a:rPr lang="en-CA" sz="2800" b="1" spc="3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Fund Accounting</a:t>
            </a:r>
            <a:r>
              <a:rPr lang="en-CA" sz="2800" spc="3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endParaRPr lang="en-CA" sz="2800" dirty="0">
              <a:effectLst/>
              <a:latin typeface="Calibri" panose="020F0502020204030204" pitchFamily="34" charset="0"/>
              <a:ea typeface="Times New Roman" panose="02020603050405020304" pitchFamily="18" charset="0"/>
              <a:cs typeface="Calibri" panose="020F0502020204030204" pitchFamily="34" charset="0"/>
            </a:endParaRPr>
          </a:p>
          <a:p>
            <a:pPr marL="342900" lvl="0" indent="-342900">
              <a:lnSpc>
                <a:spcPct val="105000"/>
              </a:lnSpc>
              <a:spcAft>
                <a:spcPts val="800"/>
              </a:spcAft>
              <a:buFont typeface="Calibri" panose="020F0502020204030204" pitchFamily="34" charset="0"/>
              <a:buChar char="•"/>
            </a:pPr>
            <a:r>
              <a:rPr lang="en-CA" sz="2800" b="1" spc="30" dirty="0">
                <a:effectLst/>
                <a:latin typeface="Calibri" panose="020F0502020204030204" pitchFamily="34" charset="0"/>
                <a:ea typeface="Times New Roman" panose="02020603050405020304" pitchFamily="18" charset="0"/>
                <a:cs typeface="Calibri" panose="020F0502020204030204" pitchFamily="34" charset="0"/>
              </a:rPr>
              <a:t>Restrictions</a:t>
            </a:r>
            <a:r>
              <a:rPr lang="en-CA" sz="2800" b="1" spc="3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are stipulations imposed that specify how resources must be used</a:t>
            </a:r>
            <a:r>
              <a:rPr lang="en-CA" sz="2800" spc="3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p>
          <a:p>
            <a:pPr lvl="1" indent="-342900">
              <a:lnSpc>
                <a:spcPct val="105000"/>
              </a:lnSpc>
              <a:spcAft>
                <a:spcPts val="800"/>
              </a:spcAft>
              <a:buFont typeface="Calibri" panose="020F0502020204030204" pitchFamily="34" charset="0"/>
              <a:buChar char="•"/>
            </a:pPr>
            <a:r>
              <a:rPr lang="en-CA" sz="2600" spc="3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External </a:t>
            </a:r>
            <a:r>
              <a:rPr lang="en-CA" sz="2600" spc="30" dirty="0">
                <a:effectLst/>
                <a:latin typeface="Calibri" panose="020F0502020204030204" pitchFamily="34" charset="0"/>
                <a:ea typeface="Times New Roman" panose="02020603050405020304" pitchFamily="18" charset="0"/>
                <a:cs typeface="Calibri" panose="020F0502020204030204" pitchFamily="34" charset="0"/>
              </a:rPr>
              <a:t>restrictions</a:t>
            </a:r>
            <a:r>
              <a:rPr lang="en-CA" sz="2600" spc="3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are imposed from outside the organization, usually by the contributor of the resources. </a:t>
            </a:r>
            <a:r>
              <a:rPr lang="en-CA" sz="2600" spc="30" dirty="0">
                <a:effectLst/>
                <a:latin typeface="Calibri" panose="020F0502020204030204" pitchFamily="34" charset="0"/>
                <a:ea typeface="Times New Roman" panose="02020603050405020304" pitchFamily="18" charset="0"/>
                <a:cs typeface="Calibri" panose="020F0502020204030204" pitchFamily="34" charset="0"/>
              </a:rPr>
              <a:t>Restrictions</a:t>
            </a:r>
            <a:r>
              <a:rPr lang="en-CA" sz="2600" spc="3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on contributions may only be externally imposed. Net assets or </a:t>
            </a:r>
            <a:r>
              <a:rPr lang="en-CA" sz="2600" spc="30" dirty="0">
                <a:effectLst/>
                <a:latin typeface="Calibri" panose="020F0502020204030204" pitchFamily="34" charset="0"/>
                <a:ea typeface="Times New Roman" panose="02020603050405020304" pitchFamily="18" charset="0"/>
                <a:cs typeface="Calibri" panose="020F0502020204030204" pitchFamily="34" charset="0"/>
              </a:rPr>
              <a:t>fund</a:t>
            </a:r>
            <a:r>
              <a:rPr lang="en-CA" sz="2600" spc="3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balances may be internally or externally </a:t>
            </a:r>
            <a:r>
              <a:rPr lang="en-CA" sz="2600" spc="30" dirty="0">
                <a:effectLst/>
                <a:latin typeface="Calibri" panose="020F0502020204030204" pitchFamily="34" charset="0"/>
                <a:ea typeface="Times New Roman" panose="02020603050405020304" pitchFamily="18" charset="0"/>
                <a:cs typeface="Calibri" panose="020F0502020204030204" pitchFamily="34" charset="0"/>
              </a:rPr>
              <a:t>restricted</a:t>
            </a:r>
            <a:r>
              <a:rPr lang="en-CA" sz="2600" spc="30" dirty="0">
                <a:solidFill>
                  <a:srgbClr val="081A40"/>
                </a:solidFill>
                <a:effectLst/>
                <a:latin typeface="Calibri" panose="020F0502020204030204" pitchFamily="34" charset="0"/>
                <a:ea typeface="Times New Roman" panose="02020603050405020304" pitchFamily="18" charset="0"/>
                <a:cs typeface="Calibri" panose="020F0502020204030204" pitchFamily="34" charset="0"/>
              </a:rPr>
              <a:t>.</a:t>
            </a:r>
            <a:endParaRPr lang="en-CA" sz="2600" dirty="0">
              <a:effectLst/>
              <a:latin typeface="Calibri" panose="020F0502020204030204" pitchFamily="34" charset="0"/>
              <a:ea typeface="Times New Roman" panose="02020603050405020304" pitchFamily="18" charset="0"/>
              <a:cs typeface="Calibri" panose="020F0502020204030204" pitchFamily="34" charset="0"/>
            </a:endParaRPr>
          </a:p>
          <a:p>
            <a:endParaRPr lang="en-CA" dirty="0"/>
          </a:p>
        </p:txBody>
      </p:sp>
    </p:spTree>
    <p:extLst>
      <p:ext uri="{BB962C8B-B14F-4D97-AF65-F5344CB8AC3E}">
        <p14:creationId xmlns:p14="http://schemas.microsoft.com/office/powerpoint/2010/main" val="14647084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C56278-A805-6892-4030-C978FDEA603D}"/>
              </a:ext>
            </a:extLst>
          </p:cNvPr>
          <p:cNvSpPr>
            <a:spLocks noGrp="1"/>
          </p:cNvSpPr>
          <p:nvPr>
            <p:ph type="title"/>
          </p:nvPr>
        </p:nvSpPr>
        <p:spPr>
          <a:xfrm>
            <a:off x="1752600" y="609600"/>
            <a:ext cx="8404718" cy="1320800"/>
          </a:xfrm>
        </p:spPr>
        <p:txBody>
          <a:bodyPr/>
          <a:lstStyle/>
          <a:p>
            <a:r>
              <a:rPr lang="en-US" dirty="0"/>
              <a:t>What can the LiRN Grant </a:t>
            </a:r>
            <a:br>
              <a:rPr lang="en-US" dirty="0"/>
            </a:br>
            <a:r>
              <a:rPr lang="en-US" dirty="0"/>
              <a:t>aka Restricted Fund be spent on?</a:t>
            </a:r>
            <a:endParaRPr lang="en-CA" dirty="0"/>
          </a:p>
        </p:txBody>
      </p:sp>
      <p:sp>
        <p:nvSpPr>
          <p:cNvPr id="3" name="Content Placeholder 2">
            <a:extLst>
              <a:ext uri="{FF2B5EF4-FFF2-40B4-BE49-F238E27FC236}">
                <a16:creationId xmlns:a16="http://schemas.microsoft.com/office/drawing/2014/main" id="{7F1586B7-7656-F02A-8D0E-26CA64769F4C}"/>
              </a:ext>
            </a:extLst>
          </p:cNvPr>
          <p:cNvSpPr>
            <a:spLocks noGrp="1"/>
          </p:cNvSpPr>
          <p:nvPr>
            <p:ph idx="1"/>
          </p:nvPr>
        </p:nvSpPr>
        <p:spPr/>
        <p:txBody>
          <a:bodyPr/>
          <a:lstStyle/>
          <a:p>
            <a:r>
              <a:rPr lang="en-CA" sz="2800" dirty="0">
                <a:solidFill>
                  <a:srgbClr val="3A3A3A"/>
                </a:solidFill>
                <a:effectLst/>
                <a:latin typeface="Segoe UI" panose="020B0502040204020203" pitchFamily="34" charset="0"/>
                <a:ea typeface="Calibri" panose="020F0502020204030204" pitchFamily="34" charset="0"/>
                <a:cs typeface="Times New Roman" panose="02020603050405020304" pitchFamily="18" charset="0"/>
              </a:rPr>
              <a:t>Consult LiRN’s </a:t>
            </a:r>
            <a:r>
              <a:rPr lang="en-CA" sz="2800" u="sng" dirty="0">
                <a:solidFill>
                  <a:srgbClr val="3A3A3A"/>
                </a:solidFill>
                <a:effectLst/>
                <a:latin typeface="Segoe UI" panose="020B0502040204020203" pitchFamily="34" charset="0"/>
                <a:ea typeface="Calibri" panose="020F0502020204030204" pitchFamily="34" charset="0"/>
                <a:cs typeface="Times New Roman" panose="02020603050405020304" pitchFamily="18" charset="0"/>
                <a:hlinkClick r:id="rId2"/>
              </a:rPr>
              <a:t>Core Library Services and Management Responsibilities Policy</a:t>
            </a:r>
            <a:r>
              <a:rPr lang="en-CA" sz="2800" i="1" dirty="0">
                <a:solidFill>
                  <a:srgbClr val="3A3A3A"/>
                </a:solidFill>
                <a:effectLst/>
                <a:latin typeface="Segoe UI" panose="020B0502040204020203" pitchFamily="34" charset="0"/>
                <a:ea typeface="Calibri" panose="020F0502020204030204" pitchFamily="34" charset="0"/>
                <a:cs typeface="Times New Roman" panose="02020603050405020304" pitchFamily="18" charset="0"/>
              </a:rPr>
              <a:t>  </a:t>
            </a:r>
            <a:r>
              <a:rPr lang="en-CA" sz="2800" dirty="0">
                <a:solidFill>
                  <a:srgbClr val="3A3A3A"/>
                </a:solidFill>
                <a:effectLst/>
                <a:latin typeface="Segoe UI" panose="020B0502040204020203" pitchFamily="34" charset="0"/>
                <a:ea typeface="Calibri" panose="020F0502020204030204" pitchFamily="34" charset="0"/>
                <a:cs typeface="Times New Roman" panose="02020603050405020304" pitchFamily="18" charset="0"/>
              </a:rPr>
              <a:t>as well as </a:t>
            </a:r>
          </a:p>
          <a:p>
            <a:r>
              <a:rPr lang="en-CA" sz="2800" u="sng" dirty="0">
                <a:solidFill>
                  <a:srgbClr val="3A3A3A"/>
                </a:solidFill>
                <a:effectLst/>
                <a:latin typeface="Segoe UI" panose="020B0502040204020203" pitchFamily="34" charset="0"/>
                <a:ea typeface="Calibri" panose="020F0502020204030204" pitchFamily="34" charset="0"/>
                <a:cs typeface="Times New Roman" panose="02020603050405020304" pitchFamily="18" charset="0"/>
                <a:hlinkClick r:id="rId3"/>
              </a:rPr>
              <a:t>Additional Library Services and Responsibilities Policy</a:t>
            </a:r>
            <a:r>
              <a:rPr lang="en-CA" sz="2800" dirty="0">
                <a:solidFill>
                  <a:srgbClr val="3A3A3A"/>
                </a:solidFill>
                <a:effectLst/>
                <a:latin typeface="Segoe UI" panose="020B0502040204020203" pitchFamily="34" charset="0"/>
                <a:ea typeface="Calibri" panose="020F0502020204030204" pitchFamily="34" charset="0"/>
                <a:cs typeface="Times New Roman" panose="02020603050405020304" pitchFamily="18" charset="0"/>
              </a:rPr>
              <a:t> if you are unclear about what the Grant from LiRN can be spent on.</a:t>
            </a:r>
            <a:endParaRPr lang="en-CA" sz="2800" dirty="0">
              <a:effectLst/>
              <a:latin typeface="Calibri" panose="020F0502020204030204" pitchFamily="34" charset="0"/>
              <a:ea typeface="Calibri" panose="020F0502020204030204" pitchFamily="34" charset="0"/>
              <a:cs typeface="Times New Roman" panose="02020603050405020304" pitchFamily="18" charset="0"/>
            </a:endParaRPr>
          </a:p>
          <a:p>
            <a:endParaRPr lang="en-CA" dirty="0"/>
          </a:p>
        </p:txBody>
      </p:sp>
    </p:spTree>
    <p:extLst>
      <p:ext uri="{BB962C8B-B14F-4D97-AF65-F5344CB8AC3E}">
        <p14:creationId xmlns:p14="http://schemas.microsoft.com/office/powerpoint/2010/main" val="21052386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D67FA2-308B-F284-ED5E-BEAE05C55A24}"/>
              </a:ext>
            </a:extLst>
          </p:cNvPr>
          <p:cNvSpPr>
            <a:spLocks noGrp="1"/>
          </p:cNvSpPr>
          <p:nvPr>
            <p:ph type="title"/>
          </p:nvPr>
        </p:nvSpPr>
        <p:spPr>
          <a:xfrm>
            <a:off x="782108" y="315310"/>
            <a:ext cx="9479985" cy="1948465"/>
          </a:xfrm>
        </p:spPr>
        <p:txBody>
          <a:bodyPr>
            <a:normAutofit/>
          </a:bodyPr>
          <a:lstStyle/>
          <a:p>
            <a:pPr algn="ctr"/>
            <a:r>
              <a:rPr lang="en-US" kern="100" dirty="0">
                <a:effectLst/>
                <a:ea typeface="Calibri" panose="020F0502020204030204" pitchFamily="34" charset="0"/>
                <a:cs typeface="Times New Roman" panose="02020603050405020304" pitchFamily="18" charset="0"/>
              </a:rPr>
              <a:t>How to Calculate the Fund Balance </a:t>
            </a:r>
            <a:br>
              <a:rPr lang="en-US" kern="100" dirty="0">
                <a:effectLst/>
                <a:ea typeface="Calibri" panose="020F0502020204030204" pitchFamily="34" charset="0"/>
                <a:cs typeface="Times New Roman" panose="02020603050405020304" pitchFamily="18" charset="0"/>
              </a:rPr>
            </a:br>
            <a:r>
              <a:rPr lang="en-US" kern="100" dirty="0">
                <a:effectLst/>
                <a:ea typeface="Calibri" panose="020F0502020204030204" pitchFamily="34" charset="0"/>
                <a:cs typeface="Times New Roman" panose="02020603050405020304" pitchFamily="18" charset="0"/>
              </a:rPr>
              <a:t>from a Trial </a:t>
            </a:r>
            <a:r>
              <a:rPr lang="en-US" kern="100" dirty="0">
                <a:ea typeface="Calibri" panose="020F0502020204030204" pitchFamily="34" charset="0"/>
                <a:cs typeface="Times New Roman" panose="02020603050405020304" pitchFamily="18" charset="0"/>
              </a:rPr>
              <a:t>B</a:t>
            </a:r>
            <a:r>
              <a:rPr lang="en-US" kern="100" dirty="0">
                <a:effectLst/>
                <a:ea typeface="Calibri" panose="020F0502020204030204" pitchFamily="34" charset="0"/>
                <a:cs typeface="Times New Roman" panose="02020603050405020304" pitchFamily="18" charset="0"/>
              </a:rPr>
              <a:t>alance</a:t>
            </a:r>
            <a:br>
              <a:rPr lang="en-CA"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en-CA" dirty="0"/>
          </a:p>
        </p:txBody>
      </p:sp>
      <p:sp>
        <p:nvSpPr>
          <p:cNvPr id="8" name="Content Placeholder 7">
            <a:extLst>
              <a:ext uri="{FF2B5EF4-FFF2-40B4-BE49-F238E27FC236}">
                <a16:creationId xmlns:a16="http://schemas.microsoft.com/office/drawing/2014/main" id="{17E3A86A-6D2E-69EB-74B3-21FD1A417C2E}"/>
              </a:ext>
            </a:extLst>
          </p:cNvPr>
          <p:cNvSpPr>
            <a:spLocks noGrp="1"/>
          </p:cNvSpPr>
          <p:nvPr>
            <p:ph idx="1"/>
          </p:nvPr>
        </p:nvSpPr>
        <p:spPr>
          <a:xfrm>
            <a:off x="1929907" y="1914525"/>
            <a:ext cx="8957167" cy="4126838"/>
          </a:xfrm>
        </p:spPr>
        <p:txBody>
          <a:bodyPr>
            <a:normAutofit/>
          </a:bodyPr>
          <a:lstStyle/>
          <a:p>
            <a:r>
              <a:rPr lang="en-US" sz="2400" b="1" dirty="0">
                <a:latin typeface="Calibri" panose="020F0502020204030204" pitchFamily="34" charset="0"/>
                <a:cs typeface="Calibri" panose="020F0502020204030204" pitchFamily="34" charset="0"/>
              </a:rPr>
              <a:t>How to Determine if there is a Surplus or Deficit for the Period</a:t>
            </a:r>
          </a:p>
          <a:p>
            <a:pPr lvl="1"/>
            <a:r>
              <a:rPr lang="en-US" sz="2400" dirty="0">
                <a:latin typeface="Calibri" panose="020F0502020204030204" pitchFamily="34" charset="0"/>
                <a:cs typeface="Calibri" panose="020F0502020204030204" pitchFamily="34" charset="0"/>
              </a:rPr>
              <a:t>Calculate the surplus / deficit for the period by adding up all the revenues</a:t>
            </a:r>
          </a:p>
          <a:p>
            <a:pPr lvl="1"/>
            <a:r>
              <a:rPr lang="en-US" sz="2400" dirty="0">
                <a:latin typeface="Calibri" panose="020F0502020204030204" pitchFamily="34" charset="0"/>
                <a:cs typeface="Calibri" panose="020F0502020204030204" pitchFamily="34" charset="0"/>
              </a:rPr>
              <a:t>Then SUBTRACTING the SUM of all the EXPENSES</a:t>
            </a:r>
          </a:p>
          <a:p>
            <a:endParaRPr lang="en-US" dirty="0">
              <a:latin typeface="Calibri" panose="020F0502020204030204" pitchFamily="34" charset="0"/>
              <a:cs typeface="Calibri" panose="020F0502020204030204" pitchFamily="34" charset="0"/>
            </a:endParaRPr>
          </a:p>
          <a:p>
            <a:r>
              <a:rPr lang="en-US" sz="2800" dirty="0">
                <a:latin typeface="Calibri" panose="020F0502020204030204" pitchFamily="34" charset="0"/>
                <a:cs typeface="Calibri" panose="020F0502020204030204" pitchFamily="34" charset="0"/>
              </a:rPr>
              <a:t>If REVENUE exceed the Expenses, you have a SURPLUS.</a:t>
            </a:r>
          </a:p>
          <a:p>
            <a:endParaRPr lang="en-US" dirty="0">
              <a:latin typeface="Calibri" panose="020F0502020204030204" pitchFamily="34" charset="0"/>
              <a:cs typeface="Calibri" panose="020F0502020204030204" pitchFamily="34" charset="0"/>
            </a:endParaRPr>
          </a:p>
          <a:p>
            <a:r>
              <a:rPr lang="en-US" sz="2800" dirty="0">
                <a:latin typeface="Calibri" panose="020F0502020204030204" pitchFamily="34" charset="0"/>
                <a:cs typeface="Calibri" panose="020F0502020204030204" pitchFamily="34" charset="0"/>
              </a:rPr>
              <a:t>If EXPENSES exceed the Revenues, you have a DEFICIT.</a:t>
            </a:r>
          </a:p>
          <a:p>
            <a:endParaRPr lang="en-US" dirty="0"/>
          </a:p>
          <a:p>
            <a:endParaRPr lang="en-US" dirty="0"/>
          </a:p>
          <a:p>
            <a:pPr marL="457200" lvl="1" indent="0">
              <a:buNone/>
            </a:pPr>
            <a:endParaRPr lang="en-US" dirty="0"/>
          </a:p>
          <a:p>
            <a:pPr marL="0" indent="0">
              <a:buNone/>
            </a:pPr>
            <a:endParaRPr lang="en-CA" dirty="0"/>
          </a:p>
        </p:txBody>
      </p:sp>
      <p:sp>
        <p:nvSpPr>
          <p:cNvPr id="5" name="Rectangle 1">
            <a:extLst>
              <a:ext uri="{FF2B5EF4-FFF2-40B4-BE49-F238E27FC236}">
                <a16:creationId xmlns:a16="http://schemas.microsoft.com/office/drawing/2014/main" id="{FA5864FB-0757-9563-C622-4E8253A56C7F}"/>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CA"/>
          </a:p>
        </p:txBody>
      </p:sp>
    </p:spTree>
    <p:extLst>
      <p:ext uri="{BB962C8B-B14F-4D97-AF65-F5344CB8AC3E}">
        <p14:creationId xmlns:p14="http://schemas.microsoft.com/office/powerpoint/2010/main" val="36228184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FA804C-C2C0-06EA-53D7-DD89AB027D1F}"/>
              </a:ext>
            </a:extLst>
          </p:cNvPr>
          <p:cNvSpPr>
            <a:spLocks noGrp="1"/>
          </p:cNvSpPr>
          <p:nvPr>
            <p:ph type="title"/>
          </p:nvPr>
        </p:nvSpPr>
        <p:spPr>
          <a:xfrm>
            <a:off x="1838325" y="609600"/>
            <a:ext cx="8318993" cy="1320800"/>
          </a:xfrm>
        </p:spPr>
        <p:txBody>
          <a:bodyPr/>
          <a:lstStyle/>
          <a:p>
            <a:r>
              <a:rPr lang="en-US" dirty="0"/>
              <a:t>Accumulated Surplus</a:t>
            </a:r>
            <a:endParaRPr lang="en-CA" dirty="0"/>
          </a:p>
        </p:txBody>
      </p:sp>
      <p:sp>
        <p:nvSpPr>
          <p:cNvPr id="3" name="Content Placeholder 2">
            <a:extLst>
              <a:ext uri="{FF2B5EF4-FFF2-40B4-BE49-F238E27FC236}">
                <a16:creationId xmlns:a16="http://schemas.microsoft.com/office/drawing/2014/main" id="{56D5B38B-77F1-F0BD-C047-56301390DAE2}"/>
              </a:ext>
            </a:extLst>
          </p:cNvPr>
          <p:cNvSpPr>
            <a:spLocks noGrp="1"/>
          </p:cNvSpPr>
          <p:nvPr>
            <p:ph idx="1"/>
          </p:nvPr>
        </p:nvSpPr>
        <p:spPr>
          <a:xfrm>
            <a:off x="1838325" y="2160589"/>
            <a:ext cx="9676341" cy="3880773"/>
          </a:xfrm>
        </p:spPr>
        <p:txBody>
          <a:bodyPr/>
          <a:lstStyle/>
          <a:p>
            <a:pPr marL="0" algn="l" rtl="0" eaLnBrk="1" fontAlgn="t" latinLnBrk="0" hangingPunct="1">
              <a:lnSpc>
                <a:spcPct val="107000"/>
              </a:lnSpc>
              <a:spcBef>
                <a:spcPts val="0"/>
              </a:spcBef>
              <a:spcAft>
                <a:spcPts val="800"/>
              </a:spcAft>
            </a:pPr>
            <a:r>
              <a:rPr lang="en-US" sz="2800" i="0" u="none" strike="noStrike" kern="100" dirty="0">
                <a:solidFill>
                  <a:schemeClr val="tx1"/>
                </a:solidFill>
                <a:effectLst/>
                <a:latin typeface="Calibri" panose="020F0502020204030204" pitchFamily="34" charset="0"/>
                <a:cs typeface="Calibri" panose="020F0502020204030204" pitchFamily="34" charset="0"/>
              </a:rPr>
              <a:t>This is the total of all prior surplus/deficits from prior periods and also equals Assets less liabilities </a:t>
            </a:r>
            <a:endParaRPr lang="en-CA" sz="2800" i="0" u="none" strike="noStrike" dirty="0">
              <a:solidFill>
                <a:schemeClr val="tx1"/>
              </a:solidFill>
              <a:effectLst/>
              <a:latin typeface="Calibri" panose="020F0502020204030204" pitchFamily="34" charset="0"/>
              <a:cs typeface="Calibri" panose="020F0502020204030204" pitchFamily="34" charset="0"/>
            </a:endParaRPr>
          </a:p>
          <a:p>
            <a:pPr marL="0" algn="l" rtl="0" eaLnBrk="1" fontAlgn="t" latinLnBrk="0" hangingPunct="1">
              <a:lnSpc>
                <a:spcPct val="107000"/>
              </a:lnSpc>
              <a:spcBef>
                <a:spcPts val="0"/>
              </a:spcBef>
              <a:spcAft>
                <a:spcPts val="800"/>
              </a:spcAft>
            </a:pPr>
            <a:endParaRPr lang="en-CA" sz="2800" i="0" u="none" strike="noStrike" dirty="0">
              <a:solidFill>
                <a:schemeClr val="tx1"/>
              </a:solidFill>
              <a:effectLst/>
              <a:latin typeface="Calibri" panose="020F0502020204030204" pitchFamily="34" charset="0"/>
              <a:cs typeface="Calibri" panose="020F0502020204030204" pitchFamily="34" charset="0"/>
            </a:endParaRPr>
          </a:p>
          <a:p>
            <a:pPr marL="0" algn="l" rtl="0" eaLnBrk="1" fontAlgn="t" latinLnBrk="0" hangingPunct="1">
              <a:lnSpc>
                <a:spcPct val="107000"/>
              </a:lnSpc>
              <a:spcBef>
                <a:spcPts val="0"/>
              </a:spcBef>
              <a:spcAft>
                <a:spcPts val="800"/>
              </a:spcAft>
            </a:pPr>
            <a:r>
              <a:rPr lang="en-US" sz="2800" i="0" u="none" strike="noStrike" kern="100" dirty="0">
                <a:solidFill>
                  <a:schemeClr val="tx1"/>
                </a:solidFill>
                <a:effectLst/>
                <a:latin typeface="Calibri" panose="020F0502020204030204" pitchFamily="34" charset="0"/>
                <a:cs typeface="Calibri" panose="020F0502020204030204" pitchFamily="34" charset="0"/>
              </a:rPr>
              <a:t>This will be a negative number if there have been cumulative deficits.</a:t>
            </a:r>
            <a:endParaRPr lang="en-CA" sz="2800" i="0" u="none" strike="noStrike" dirty="0">
              <a:solidFill>
                <a:schemeClr val="tx1"/>
              </a:solidFill>
              <a:effectLst/>
              <a:latin typeface="Calibri" panose="020F0502020204030204" pitchFamily="34" charset="0"/>
              <a:cs typeface="Calibri" panose="020F0502020204030204" pitchFamily="34" charset="0"/>
            </a:endParaRPr>
          </a:p>
          <a:p>
            <a:endParaRPr lang="en-CA" dirty="0"/>
          </a:p>
        </p:txBody>
      </p:sp>
    </p:spTree>
    <p:extLst>
      <p:ext uri="{BB962C8B-B14F-4D97-AF65-F5344CB8AC3E}">
        <p14:creationId xmlns:p14="http://schemas.microsoft.com/office/powerpoint/2010/main" val="4041571755"/>
      </p:ext>
    </p:extLst>
  </p:cSld>
  <p:clrMapOvr>
    <a:masterClrMapping/>
  </p:clrMapOvr>
</p:sld>
</file>

<file path=ppt/theme/theme1.xml><?xml version="1.0" encoding="utf-8"?>
<a:theme xmlns:a="http://schemas.openxmlformats.org/drawingml/2006/main" name="Facet">
  <a:themeElements>
    <a:clrScheme name="Lirn">
      <a:dk1>
        <a:sysClr val="windowText" lastClr="000000"/>
      </a:dk1>
      <a:lt1>
        <a:sysClr val="window" lastClr="FFFFFF"/>
      </a:lt1>
      <a:dk2>
        <a:srgbClr val="314F40"/>
      </a:dk2>
      <a:lt2>
        <a:srgbClr val="ECF0F1"/>
      </a:lt2>
      <a:accent1>
        <a:srgbClr val="1BBC9B"/>
      </a:accent1>
      <a:accent2>
        <a:srgbClr val="1BBC9B"/>
      </a:accent2>
      <a:accent3>
        <a:srgbClr val="1BBC9B"/>
      </a:accent3>
      <a:accent4>
        <a:srgbClr val="000000"/>
      </a:accent4>
      <a:accent5>
        <a:srgbClr val="6B7480"/>
      </a:accent5>
      <a:accent6>
        <a:srgbClr val="0D5E4D"/>
      </a:accent6>
      <a:hlink>
        <a:srgbClr val="1BBC9B"/>
      </a:hlink>
      <a:folHlink>
        <a:srgbClr val="959CA6"/>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C74D15EE8EE58C40A22CA5E04AFFC126" ma:contentTypeVersion="16" ma:contentTypeDescription="Create a new document." ma:contentTypeScope="" ma:versionID="2e9f93fa3d4acd6176d6e162e51aaac3">
  <xsd:schema xmlns:xsd="http://www.w3.org/2001/XMLSchema" xmlns:xs="http://www.w3.org/2001/XMLSchema" xmlns:p="http://schemas.microsoft.com/office/2006/metadata/properties" xmlns:ns3="1367c247-6cd2-4d58-9132-a1fee5ed3577" xmlns:ns4="553bb51b-ba80-4e35-bb1b-6d60d8262818" targetNamespace="http://schemas.microsoft.com/office/2006/metadata/properties" ma:root="true" ma:fieldsID="d06f72f94c0bfe720f96b0576ceedab1" ns3:_="" ns4:_="">
    <xsd:import namespace="1367c247-6cd2-4d58-9132-a1fee5ed3577"/>
    <xsd:import namespace="553bb51b-ba80-4e35-bb1b-6d60d8262818"/>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AutoTags" minOccurs="0"/>
                <xsd:element ref="ns3:MediaLengthInSeconds" minOccurs="0"/>
                <xsd:element ref="ns3:MediaServiceDateTaken" minOccurs="0"/>
                <xsd:element ref="ns3:MediaServiceOCR" minOccurs="0"/>
                <xsd:element ref="ns3:MediaServiceGenerationTime" minOccurs="0"/>
                <xsd:element ref="ns3:MediaServiceEventHashCode" minOccurs="0"/>
                <xsd:element ref="ns3:MediaServiceLocation" minOccurs="0"/>
                <xsd:element ref="ns3:_activity" minOccurs="0"/>
                <xsd:element ref="ns4:SharedWithUsers" minOccurs="0"/>
                <xsd:element ref="ns4:SharedWithDetails" minOccurs="0"/>
                <xsd:element ref="ns4:SharingHintHash"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367c247-6cd2-4d58-9132-a1fee5ed357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Location" ma:index="18" nillable="true" ma:displayName="Location" ma:indexed="true" ma:internalName="MediaServiceLocation" ma:readOnly="true">
      <xsd:simpleType>
        <xsd:restriction base="dms:Text"/>
      </xsd:simpleType>
    </xsd:element>
    <xsd:element name="_activity" ma:index="19" nillable="true" ma:displayName="_activity" ma:hidden="true" ma:internalName="_activity">
      <xsd:simpleType>
        <xsd:restriction base="dms:Note"/>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53bb51b-ba80-4e35-bb1b-6d60d8262818" elementFormDefault="qualified">
    <xsd:import namespace="http://schemas.microsoft.com/office/2006/documentManagement/types"/>
    <xsd:import namespace="http://schemas.microsoft.com/office/infopath/2007/PartnerControls"/>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element name="SharingHintHash" ma:index="2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activity xmlns="1367c247-6cd2-4d58-9132-a1fee5ed3577" xsi:nil="true"/>
  </documentManagement>
</p:properties>
</file>

<file path=customXml/itemProps1.xml><?xml version="1.0" encoding="utf-8"?>
<ds:datastoreItem xmlns:ds="http://schemas.openxmlformats.org/officeDocument/2006/customXml" ds:itemID="{7A8639EB-E616-4DD4-8722-5A581709C02D}">
  <ds:schemaRefs>
    <ds:schemaRef ds:uri="http://schemas.microsoft.com/sharepoint/v3/contenttype/forms"/>
  </ds:schemaRefs>
</ds:datastoreItem>
</file>

<file path=customXml/itemProps2.xml><?xml version="1.0" encoding="utf-8"?>
<ds:datastoreItem xmlns:ds="http://schemas.openxmlformats.org/officeDocument/2006/customXml" ds:itemID="{BC493C7E-5EF2-481C-822C-20535DE2479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367c247-6cd2-4d58-9132-a1fee5ed3577"/>
    <ds:schemaRef ds:uri="553bb51b-ba80-4e35-bb1b-6d60d826281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544A036-B480-4A1A-B581-EB272F5C0395}">
  <ds:schemaRefs>
    <ds:schemaRef ds:uri="http://purl.org/dc/elements/1.1/"/>
    <ds:schemaRef ds:uri="http://schemas.microsoft.com/office/2006/metadata/properties"/>
    <ds:schemaRef ds:uri="http://schemas.microsoft.com/office/2006/documentManagement/types"/>
    <ds:schemaRef ds:uri="http://purl.org/dc/terms/"/>
    <ds:schemaRef ds:uri="553bb51b-ba80-4e35-bb1b-6d60d8262818"/>
    <ds:schemaRef ds:uri="http://purl.org/dc/dcmitype/"/>
    <ds:schemaRef ds:uri="http://schemas.microsoft.com/office/infopath/2007/PartnerControls"/>
    <ds:schemaRef ds:uri="http://schemas.openxmlformats.org/package/2006/metadata/core-properties"/>
    <ds:schemaRef ds:uri="1367c247-6cd2-4d58-9132-a1fee5ed3577"/>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3845</TotalTime>
  <Words>1807</Words>
  <Application>Microsoft Office PowerPoint</Application>
  <PresentationFormat>Widescreen</PresentationFormat>
  <Paragraphs>129</Paragraphs>
  <Slides>25</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25</vt:i4>
      </vt:variant>
    </vt:vector>
  </HeadingPairs>
  <TitlesOfParts>
    <vt:vector size="33" baseType="lpstr">
      <vt:lpstr>Arial</vt:lpstr>
      <vt:lpstr>Calibri</vt:lpstr>
      <vt:lpstr>Calibri </vt:lpstr>
      <vt:lpstr>Calibri Light</vt:lpstr>
      <vt:lpstr>Segoe UI</vt:lpstr>
      <vt:lpstr>Trebuchet MS</vt:lpstr>
      <vt:lpstr>Wingdings 3</vt:lpstr>
      <vt:lpstr>Facet</vt:lpstr>
      <vt:lpstr>LiRN Accounting FAQs  Presented by: Marta Klakov, Senior Manager, Welch LLP Kathy Steffan, Partner, Welch LLP  &amp; Theresa Leitch, Managing Director, LiRN</vt:lpstr>
      <vt:lpstr>Presenters</vt:lpstr>
      <vt:lpstr>Accounting FAQs Origin</vt:lpstr>
      <vt:lpstr>Agenda: </vt:lpstr>
      <vt:lpstr>Fund Accounting and Restricted Funds </vt:lpstr>
      <vt:lpstr>Fund Accounting and Restricted Funds Continued…</vt:lpstr>
      <vt:lpstr>What can the LiRN Grant  aka Restricted Fund be spent on?</vt:lpstr>
      <vt:lpstr>How to Calculate the Fund Balance  from a Trial Balance </vt:lpstr>
      <vt:lpstr>Accumulated Surplus</vt:lpstr>
      <vt:lpstr>Fund Balance Calculation</vt:lpstr>
      <vt:lpstr>Separation of Association and Library Books  </vt:lpstr>
      <vt:lpstr>Preparation of Reports for Association</vt:lpstr>
      <vt:lpstr>Not for Profit Corporations Act 2010  changes </vt:lpstr>
      <vt:lpstr>Do we need an accountant?</vt:lpstr>
      <vt:lpstr>Information about corporate filing  vs audits </vt:lpstr>
      <vt:lpstr>What is the difference between  accounts payable and accounts receivable? </vt:lpstr>
      <vt:lpstr>Amortization formerly known as Depreciation  </vt:lpstr>
      <vt:lpstr>How to process depreciation each year  for any capital purchases</vt:lpstr>
      <vt:lpstr>Accrual Basis vs  Cash Basis Accounting </vt:lpstr>
      <vt:lpstr>Should I set up Quick Books Online  to connect directly with our bank account? </vt:lpstr>
      <vt:lpstr>How to setup Sage to  record different methods of payment </vt:lpstr>
      <vt:lpstr>How to correct Journal Entries </vt:lpstr>
      <vt:lpstr>Journal Entries Corrections  – Old Entries</vt:lpstr>
      <vt:lpstr>Which account should we file  our surplus spending in? </vt:lpstr>
      <vt:lpstr>Accounting Questions - Resources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LiRN Webinar</dc:title>
  <dc:creator>Tania Sangha</dc:creator>
  <cp:lastModifiedBy>Jacquie Fex</cp:lastModifiedBy>
  <cp:revision>55</cp:revision>
  <dcterms:created xsi:type="dcterms:W3CDTF">2023-11-09T01:30:36Z</dcterms:created>
  <dcterms:modified xsi:type="dcterms:W3CDTF">2023-11-23T02:50:11Z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0x010100C74D15EE8EE58C40A22CA5E04AFFC126</vt:lpwstr>
  </property>
</Properties>
</file>