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5" r:id="rId5"/>
    <p:sldId id="272" r:id="rId6"/>
    <p:sldId id="270" r:id="rId7"/>
    <p:sldId id="273" r:id="rId8"/>
    <p:sldId id="275" r:id="rId9"/>
    <p:sldId id="274" r:id="rId10"/>
    <p:sldId id="277" r:id="rId11"/>
    <p:sldId id="284" r:id="rId12"/>
    <p:sldId id="286" r:id="rId13"/>
    <p:sldId id="287" r:id="rId14"/>
    <p:sldId id="288" r:id="rId15"/>
    <p:sldId id="290" r:id="rId16"/>
    <p:sldId id="289" r:id="rId17"/>
    <p:sldId id="291" r:id="rId18"/>
    <p:sldId id="292" r:id="rId19"/>
    <p:sldId id="293" r:id="rId20"/>
    <p:sldId id="280" r:id="rId21"/>
    <p:sldId id="283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DF431D-37D9-4FFA-8C6C-60A63677A809}" v="4" dt="2023-05-16T19:42:43.3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023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7161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048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5951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6110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291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8182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0286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824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574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671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191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433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380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631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499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5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A4EE3F7-C77D-465A-B106-69C34624DEB7}" type="datetimeFigureOut">
              <a:rPr lang="en-CA" smtClean="0"/>
              <a:t>2023-10-24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D8976-D63E-479D-8C1D-B8C0D57E22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94003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D6874-2611-4961-8922-8740728E28A7}"/>
              </a:ext>
            </a:extLst>
          </p:cNvPr>
          <p:cNvSpPr/>
          <p:nvPr/>
        </p:nvSpPr>
        <p:spPr>
          <a:xfrm>
            <a:off x="0" y="0"/>
            <a:ext cx="142875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B54C3B-E9C4-4A37-8B7C-8E4C47DF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969" y="277531"/>
            <a:ext cx="9193237" cy="1325563"/>
          </a:xfrm>
        </p:spPr>
        <p:txBody>
          <a:bodyPr/>
          <a:lstStyle/>
          <a:p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to the HLA &amp; </a:t>
            </a:r>
            <a:b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Anthony Pepe Memorial Library!</a:t>
            </a:r>
          </a:p>
        </p:txBody>
      </p:sp>
      <p:pic>
        <p:nvPicPr>
          <p:cNvPr id="7" name="Picture 6" descr="A city street&#10;&#10;Description automatically generated">
            <a:extLst>
              <a:ext uri="{FF2B5EF4-FFF2-40B4-BE49-F238E27FC236}">
                <a16:creationId xmlns:a16="http://schemas.microsoft.com/office/drawing/2014/main" id="{9FB6722D-5F61-4FDC-AD5C-6E4E59160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37" y="2080591"/>
            <a:ext cx="5885132" cy="3923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78FB53-B606-467E-8326-611D0881E591}"/>
              </a:ext>
            </a:extLst>
          </p:cNvPr>
          <p:cNvSpPr txBox="1"/>
          <p:nvPr/>
        </p:nvSpPr>
        <p:spPr>
          <a:xfrm>
            <a:off x="8282610" y="3429000"/>
            <a:ext cx="39093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dirty="0"/>
              <a:t>Presented By:</a:t>
            </a:r>
          </a:p>
          <a:p>
            <a:r>
              <a:rPr lang="en-CA" sz="2200" dirty="0"/>
              <a:t>Nicole Strandholm </a:t>
            </a:r>
            <a:br>
              <a:rPr lang="en-CA" sz="2200" dirty="0"/>
            </a:br>
            <a:r>
              <a:rPr lang="en-CA" sz="2200" dirty="0"/>
              <a:t>Law Librarian</a:t>
            </a:r>
          </a:p>
          <a:p>
            <a:r>
              <a:rPr lang="en-CA" sz="2200" dirty="0"/>
              <a:t>Hamilton Law Association</a:t>
            </a:r>
          </a:p>
        </p:txBody>
      </p:sp>
    </p:spTree>
    <p:extLst>
      <p:ext uri="{BB962C8B-B14F-4D97-AF65-F5344CB8AC3E}">
        <p14:creationId xmlns:p14="http://schemas.microsoft.com/office/powerpoint/2010/main" val="254795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4773-DFE7-4916-AB35-1816F92F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Lexis Context</a:t>
            </a:r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1C440B-C2B5-4E91-8E21-36493D9A9CF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t="6838" r="1602" b="3704"/>
          <a:stretch/>
        </p:blipFill>
        <p:spPr bwMode="auto">
          <a:xfrm>
            <a:off x="2014676" y="1853248"/>
            <a:ext cx="8036158" cy="4109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7375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D0EF8-76E2-4B3E-95D8-E114850B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O’Brien’s 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37CC9-B596-4877-A169-16B24B095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18DCC4-E799-49A6-9EFB-669B58A14D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0B3CB4-1525-4161-A447-CBB5D06515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D26D82F-4A0A-4DA1-B065-1321DBF16F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" t="6553" r="1282" b="4274"/>
          <a:stretch/>
        </p:blipFill>
        <p:spPr bwMode="auto">
          <a:xfrm>
            <a:off x="1153881" y="1623936"/>
            <a:ext cx="9001228" cy="45736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9788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C1AD3-9948-4E46-8808-6779C977E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Westlaw Canada</a:t>
            </a:r>
          </a:p>
        </p:txBody>
      </p:sp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A6CE68-D380-4494-937F-B10B096B81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267" r="1602" b="7692"/>
          <a:stretch/>
        </p:blipFill>
        <p:spPr bwMode="auto">
          <a:xfrm>
            <a:off x="402321" y="1988452"/>
            <a:ext cx="6467753" cy="3181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EED7BA3-C63F-4899-97CD-F40A4F61D33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7122" r="1923" b="4559"/>
          <a:stretch/>
        </p:blipFill>
        <p:spPr bwMode="auto">
          <a:xfrm>
            <a:off x="5874469" y="317514"/>
            <a:ext cx="6063685" cy="3071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938176F-00D1-43CC-95A7-AFBD95031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53" r="1602" b="3989"/>
          <a:stretch/>
        </p:blipFill>
        <p:spPr bwMode="auto">
          <a:xfrm>
            <a:off x="4904929" y="3388981"/>
            <a:ext cx="6467752" cy="3307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3474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4508-0857-40DF-AC00-8617637AB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RangeFindr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F30A43-9D5A-4E1C-82CD-E042FD2F4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" t="6602" r="1193" b="4098"/>
          <a:stretch/>
        </p:blipFill>
        <p:spPr>
          <a:xfrm>
            <a:off x="1472599" y="1459684"/>
            <a:ext cx="9246802" cy="479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84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8E10-1751-4176-BFC8-EC0CABEC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DivorceMate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BC166B-FDA4-423D-81C9-8958D5B09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2" b="4098"/>
          <a:stretch/>
        </p:blipFill>
        <p:spPr>
          <a:xfrm>
            <a:off x="1821809" y="1746074"/>
            <a:ext cx="8548382" cy="429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38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D4CC7-38D0-467B-A36B-B3A162478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HeinOnline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40C167-B814-4E28-97C9-42132E8E3B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652" b="5136"/>
          <a:stretch/>
        </p:blipFill>
        <p:spPr>
          <a:xfrm>
            <a:off x="1977974" y="1686188"/>
            <a:ext cx="8236051" cy="4086634"/>
          </a:xfrm>
        </p:spPr>
      </p:pic>
    </p:spTree>
    <p:extLst>
      <p:ext uri="{BB962C8B-B14F-4D97-AF65-F5344CB8AC3E}">
        <p14:creationId xmlns:p14="http://schemas.microsoft.com/office/powerpoint/2010/main" val="27411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05746-7F0B-4F12-A11F-4F017314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7" y="2306684"/>
            <a:ext cx="9404723" cy="1400530"/>
          </a:xfrm>
        </p:spPr>
        <p:txBody>
          <a:bodyPr/>
          <a:lstStyle/>
          <a:p>
            <a:r>
              <a:rPr lang="en-US" dirty="0" err="1"/>
              <a:t>Vlex</a:t>
            </a:r>
            <a:br>
              <a:rPr lang="en-US" dirty="0"/>
            </a:br>
            <a:r>
              <a:rPr lang="en-US" dirty="0"/>
              <a:t>By Irwin Law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32D02A6-E248-49AD-B85A-DB58D6249C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339" t="12445" r="33844" b="4410"/>
          <a:stretch/>
        </p:blipFill>
        <p:spPr>
          <a:xfrm>
            <a:off x="4739779" y="230368"/>
            <a:ext cx="4899170" cy="6397263"/>
          </a:xfrm>
        </p:spPr>
      </p:pic>
    </p:spTree>
    <p:extLst>
      <p:ext uri="{BB962C8B-B14F-4D97-AF65-F5344CB8AC3E}">
        <p14:creationId xmlns:p14="http://schemas.microsoft.com/office/powerpoint/2010/main" val="1285690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D6874-2611-4961-8922-8740728E28A7}"/>
              </a:ext>
            </a:extLst>
          </p:cNvPr>
          <p:cNvSpPr/>
          <p:nvPr/>
        </p:nvSpPr>
        <p:spPr>
          <a:xfrm>
            <a:off x="0" y="0"/>
            <a:ext cx="142875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B54C3B-E9C4-4A37-8B7C-8E4C47DF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39" y="626232"/>
            <a:ext cx="4040325" cy="1325563"/>
          </a:xfrm>
        </p:spPr>
        <p:txBody>
          <a:bodyPr/>
          <a:lstStyle/>
          <a:p>
            <a:r>
              <a:rPr lang="en-CA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InfoLocate</a:t>
            </a:r>
            <a:endParaRPr lang="en-C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Graphic 8" descr="Search Inventory">
            <a:extLst>
              <a:ext uri="{FF2B5EF4-FFF2-40B4-BE49-F238E27FC236}">
                <a16:creationId xmlns:a16="http://schemas.microsoft.com/office/drawing/2014/main" id="{9A41ADC4-2965-4295-8F6A-2780F11AB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0145" y="367664"/>
            <a:ext cx="1428751" cy="1428751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1972867-81BE-443C-AEB9-6D9B53249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338" y="2030582"/>
            <a:ext cx="7928975" cy="24712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E8EDA6-B463-46AB-83A5-2E67752E8253}"/>
              </a:ext>
            </a:extLst>
          </p:cNvPr>
          <p:cNvSpPr txBox="1"/>
          <p:nvPr/>
        </p:nvSpPr>
        <p:spPr>
          <a:xfrm>
            <a:off x="2772339" y="4736010"/>
            <a:ext cx="79289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CA" dirty="0"/>
              <a:t>Online catalogue of all print materials in the Ontario courthouse library system. 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Use filters to search/browse the HLA collection</a:t>
            </a:r>
          </a:p>
          <a:p>
            <a:endParaRPr lang="en-CA" dirty="0"/>
          </a:p>
          <a:p>
            <a:r>
              <a:rPr lang="en-CA" dirty="0"/>
              <a:t>Request an Interlibrary Loan through a librarian</a:t>
            </a:r>
          </a:p>
        </p:txBody>
      </p:sp>
    </p:spTree>
    <p:extLst>
      <p:ext uri="{BB962C8B-B14F-4D97-AF65-F5344CB8AC3E}">
        <p14:creationId xmlns:p14="http://schemas.microsoft.com/office/powerpoint/2010/main" val="1008011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D6874-2611-4961-8922-8740728E28A7}"/>
              </a:ext>
            </a:extLst>
          </p:cNvPr>
          <p:cNvSpPr/>
          <p:nvPr/>
        </p:nvSpPr>
        <p:spPr>
          <a:xfrm>
            <a:off x="0" y="0"/>
            <a:ext cx="142875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B54C3B-E9C4-4A37-8B7C-8E4C47DF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783" y="2103437"/>
            <a:ext cx="3785005" cy="1325563"/>
          </a:xfrm>
        </p:spPr>
        <p:txBody>
          <a:bodyPr/>
          <a:lstStyle/>
          <a:p>
            <a:r>
              <a:rPr lang="en-C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</a:t>
            </a:r>
            <a:br>
              <a:rPr lang="en-CA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C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Assistance</a:t>
            </a:r>
          </a:p>
        </p:txBody>
      </p:sp>
      <p:pic>
        <p:nvPicPr>
          <p:cNvPr id="9" name="Graphic 8" descr="Search Inventory">
            <a:extLst>
              <a:ext uri="{FF2B5EF4-FFF2-40B4-BE49-F238E27FC236}">
                <a16:creationId xmlns:a16="http://schemas.microsoft.com/office/drawing/2014/main" id="{9A41ADC4-2965-4295-8F6A-2780F11AB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0145" y="367664"/>
            <a:ext cx="1428751" cy="1428751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672C77-4BA6-4B49-9FA1-62C258E08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008" y="367664"/>
            <a:ext cx="5578436" cy="62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52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D6874-2611-4961-8922-8740728E28A7}"/>
              </a:ext>
            </a:extLst>
          </p:cNvPr>
          <p:cNvSpPr/>
          <p:nvPr/>
        </p:nvSpPr>
        <p:spPr>
          <a:xfrm>
            <a:off x="0" y="0"/>
            <a:ext cx="142875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B54C3B-E9C4-4A37-8B7C-8E4C47DF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650" y="345937"/>
            <a:ext cx="4040325" cy="1325563"/>
          </a:xfrm>
        </p:spPr>
        <p:txBody>
          <a:bodyPr/>
          <a:lstStyle/>
          <a:p>
            <a:r>
              <a:rPr lang="en-C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Contact Us</a:t>
            </a:r>
          </a:p>
        </p:txBody>
      </p:sp>
      <p:pic>
        <p:nvPicPr>
          <p:cNvPr id="8" name="Graphic 7" descr="Send">
            <a:extLst>
              <a:ext uri="{FF2B5EF4-FFF2-40B4-BE49-F238E27FC236}">
                <a16:creationId xmlns:a16="http://schemas.microsoft.com/office/drawing/2014/main" id="{7CFF2CCA-057B-4DEE-BADC-F6F9BFB27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004" y="345937"/>
            <a:ext cx="1375392" cy="1375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93D9F-3712-4545-8F77-8E4E3501804F}"/>
              </a:ext>
            </a:extLst>
          </p:cNvPr>
          <p:cNvSpPr txBox="1"/>
          <p:nvPr/>
        </p:nvSpPr>
        <p:spPr>
          <a:xfrm>
            <a:off x="2082018" y="2546252"/>
            <a:ext cx="9889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000" dirty="0"/>
              <a:t>Suite 500, John </a:t>
            </a:r>
            <a:r>
              <a:rPr lang="en-CA" sz="3000" dirty="0" err="1"/>
              <a:t>Sopinka</a:t>
            </a:r>
            <a:r>
              <a:rPr lang="en-CA" sz="3000" dirty="0"/>
              <a:t> Courthouse, </a:t>
            </a:r>
            <a:br>
              <a:rPr lang="en-CA" sz="3000" dirty="0"/>
            </a:br>
            <a:r>
              <a:rPr lang="en-CA" sz="3000" dirty="0"/>
              <a:t>45 Main Street East, Hamilton, ON</a:t>
            </a:r>
          </a:p>
          <a:p>
            <a:endParaRPr lang="en-CA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000" dirty="0"/>
              <a:t>905-522-1563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000" dirty="0"/>
              <a:t>reference@hamiltonlaw.on.ca</a:t>
            </a:r>
          </a:p>
        </p:txBody>
      </p:sp>
    </p:spTree>
    <p:extLst>
      <p:ext uri="{BB962C8B-B14F-4D97-AF65-F5344CB8AC3E}">
        <p14:creationId xmlns:p14="http://schemas.microsoft.com/office/powerpoint/2010/main" val="255621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B54C3B-E9C4-4A37-8B7C-8E4C47DF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07" y="322232"/>
            <a:ext cx="9193237" cy="1325563"/>
          </a:xfrm>
        </p:spPr>
        <p:txBody>
          <a:bodyPr/>
          <a:lstStyle/>
          <a:p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After today</a:t>
            </a:r>
            <a:r>
              <a:rPr lang="en-CA" dirty="0"/>
              <a:t>’s session, you will:</a:t>
            </a:r>
            <a:endParaRPr lang="en-CA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Content Placeholder 7" descr="Map with pin">
            <a:extLst>
              <a:ext uri="{FF2B5EF4-FFF2-40B4-BE49-F238E27FC236}">
                <a16:creationId xmlns:a16="http://schemas.microsoft.com/office/drawing/2014/main" id="{BA09F905-A1B7-4FE7-94DD-5828E0B76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3969" y="1494181"/>
            <a:ext cx="2814048" cy="2814048"/>
          </a:xfrm>
        </p:spPr>
      </p:pic>
      <p:pic>
        <p:nvPicPr>
          <p:cNvPr id="10" name="Graphic 9" descr="Search Inventory">
            <a:extLst>
              <a:ext uri="{FF2B5EF4-FFF2-40B4-BE49-F238E27FC236}">
                <a16:creationId xmlns:a16="http://schemas.microsoft.com/office/drawing/2014/main" id="{46C12A32-198C-4A31-8F8A-C14CCDF97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7682" y="2384823"/>
            <a:ext cx="2814048" cy="2814048"/>
          </a:xfrm>
          <a:prstGeom prst="rect">
            <a:avLst/>
          </a:prstGeom>
        </p:spPr>
      </p:pic>
      <p:pic>
        <p:nvPicPr>
          <p:cNvPr id="12" name="Graphic 11" descr="Send">
            <a:extLst>
              <a:ext uri="{FF2B5EF4-FFF2-40B4-BE49-F238E27FC236}">
                <a16:creationId xmlns:a16="http://schemas.microsoft.com/office/drawing/2014/main" id="{95AAD0FA-94DE-40B4-911D-4B9487960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5700" y="4057999"/>
            <a:ext cx="2504661" cy="25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4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B54C3B-E9C4-4A37-8B7C-8E4C47DF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109" y="122589"/>
            <a:ext cx="7094501" cy="1325563"/>
          </a:xfrm>
        </p:spPr>
        <p:txBody>
          <a:bodyPr>
            <a:normAutofit/>
          </a:bodyPr>
          <a:lstStyle/>
          <a:p>
            <a:r>
              <a:rPr lang="en-C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to the HLA &amp; </a:t>
            </a:r>
            <a:br>
              <a:rPr lang="en-C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CA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Anthony Pepe Memorial Library!</a:t>
            </a:r>
          </a:p>
        </p:txBody>
      </p:sp>
      <p:pic>
        <p:nvPicPr>
          <p:cNvPr id="5" name="Content Placeholder 7" descr="Map with pin">
            <a:extLst>
              <a:ext uri="{FF2B5EF4-FFF2-40B4-BE49-F238E27FC236}">
                <a16:creationId xmlns:a16="http://schemas.microsoft.com/office/drawing/2014/main" id="{7983D8F7-16B6-4FCC-945B-00C79D1B8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545" y="0"/>
            <a:ext cx="1428751" cy="142875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83C7B-CFCF-4774-92A5-07E061FF18B8}"/>
              </a:ext>
            </a:extLst>
          </p:cNvPr>
          <p:cNvSpPr txBox="1"/>
          <p:nvPr/>
        </p:nvSpPr>
        <p:spPr>
          <a:xfrm>
            <a:off x="2120635" y="2348028"/>
            <a:ext cx="85905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/>
              <a:t>Suite 500 in the John </a:t>
            </a:r>
            <a:r>
              <a:rPr lang="en-CA" sz="2800" dirty="0" err="1"/>
              <a:t>Sopinka</a:t>
            </a:r>
            <a:r>
              <a:rPr lang="en-CA" sz="2800" dirty="0"/>
              <a:t> Courthouse</a:t>
            </a:r>
            <a:br>
              <a:rPr lang="en-CA" sz="2800" dirty="0"/>
            </a:br>
            <a:r>
              <a:rPr lang="en-CA" sz="2800" dirty="0"/>
              <a:t>45 Main St E. Hamilton, ON L8N 2B7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/>
              <a:t>Open 8:30am-5:00pm, Monday to Friday </a:t>
            </a:r>
            <a:br>
              <a:rPr lang="en-CA" sz="2800" dirty="0"/>
            </a:br>
            <a:r>
              <a:rPr lang="en-CA" sz="2800" dirty="0"/>
              <a:t>(staffed from 8:00am-4:00pm)</a:t>
            </a:r>
          </a:p>
          <a:p>
            <a:endParaRPr lang="en-CA" sz="2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38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B54C3B-E9C4-4A37-8B7C-8E4C47DF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40" y="277531"/>
            <a:ext cx="9193237" cy="1325563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to the HLA &amp; </a:t>
            </a:r>
            <a:b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Anthony Pepe Memorial Library!</a:t>
            </a:r>
          </a:p>
        </p:txBody>
      </p:sp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CA8C42E4-AB52-4914-B2B8-4237AA5F4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19" y="1535982"/>
            <a:ext cx="7509361" cy="489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50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>
            <a:extLst>
              <a:ext uri="{FF2B5EF4-FFF2-40B4-BE49-F238E27FC236}">
                <a16:creationId xmlns:a16="http://schemas.microsoft.com/office/drawing/2014/main" id="{0D97CB44-2254-4DE5-8743-6FF199A56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84" y="260753"/>
            <a:ext cx="9193237" cy="1325563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to the HLA &amp; </a:t>
            </a:r>
            <a:b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Anthony Pepe Memorial Library!</a:t>
            </a:r>
          </a:p>
        </p:txBody>
      </p:sp>
      <p:pic>
        <p:nvPicPr>
          <p:cNvPr id="7" name="Content Placeholder 6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4CF8C59E-7128-486B-848C-0FA915645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47" y="1586316"/>
            <a:ext cx="7179506" cy="4787295"/>
          </a:xfrm>
        </p:spPr>
      </p:pic>
    </p:spTree>
    <p:extLst>
      <p:ext uri="{BB962C8B-B14F-4D97-AF65-F5344CB8AC3E}">
        <p14:creationId xmlns:p14="http://schemas.microsoft.com/office/powerpoint/2010/main" val="954009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B54C3B-E9C4-4A37-8B7C-8E4C47DF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72" y="135921"/>
            <a:ext cx="9193237" cy="1325563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Welcome to the HLA &amp; </a:t>
            </a:r>
            <a:b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Anthony Pepe Memorial Library!</a:t>
            </a:r>
          </a:p>
        </p:txBody>
      </p:sp>
      <p:pic>
        <p:nvPicPr>
          <p:cNvPr id="4" name="Picture 3" descr="A grey chair in the living room&#10;&#10;Description automatically generated">
            <a:extLst>
              <a:ext uri="{FF2B5EF4-FFF2-40B4-BE49-F238E27FC236}">
                <a16:creationId xmlns:a16="http://schemas.microsoft.com/office/drawing/2014/main" id="{BD21015E-3A36-4DB7-B0DA-971C29151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31" y="1461484"/>
            <a:ext cx="7501938" cy="50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0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B54C3B-E9C4-4A37-8B7C-8E4C47DF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328" y="569357"/>
            <a:ext cx="4040325" cy="1325563"/>
          </a:xfrm>
        </p:spPr>
        <p:txBody>
          <a:bodyPr/>
          <a:lstStyle/>
          <a:p>
            <a:r>
              <a:rPr lang="en-C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Resources</a:t>
            </a:r>
          </a:p>
        </p:txBody>
      </p:sp>
      <p:pic>
        <p:nvPicPr>
          <p:cNvPr id="9" name="Graphic 8" descr="Search Inventory">
            <a:extLst>
              <a:ext uri="{FF2B5EF4-FFF2-40B4-BE49-F238E27FC236}">
                <a16:creationId xmlns:a16="http://schemas.microsoft.com/office/drawing/2014/main" id="{9A41ADC4-2965-4295-8F6A-2780F11AB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29" y="294342"/>
            <a:ext cx="1428751" cy="14287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583B90-0B7B-4262-BDDC-E3D1CF513053}"/>
              </a:ext>
            </a:extLst>
          </p:cNvPr>
          <p:cNvSpPr txBox="1"/>
          <p:nvPr/>
        </p:nvSpPr>
        <p:spPr>
          <a:xfrm>
            <a:off x="2214328" y="1490008"/>
            <a:ext cx="9422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Over 30,000 Titles in All Areas of Canadian Law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2400" dirty="0"/>
              <a:t>Use </a:t>
            </a:r>
            <a:r>
              <a:rPr lang="en-CA" sz="2400" dirty="0" err="1"/>
              <a:t>InfoLocate</a:t>
            </a:r>
            <a:r>
              <a:rPr lang="en-CA" sz="2400" dirty="0"/>
              <a:t>, the Ontario Courthouse Library Catalogue, to search our collection.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/>
              <a:t>Online Resources:</a:t>
            </a:r>
            <a:endParaRPr lang="en-CA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7D6798-6766-47AB-9900-C19B84236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550908"/>
              </p:ext>
            </p:extLst>
          </p:nvPr>
        </p:nvGraphicFramePr>
        <p:xfrm>
          <a:off x="1290328" y="3534708"/>
          <a:ext cx="9611344" cy="3200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0769">
                  <a:extLst>
                    <a:ext uri="{9D8B030D-6E8A-4147-A177-3AD203B41FA5}">
                      <a16:colId xmlns:a16="http://schemas.microsoft.com/office/drawing/2014/main" val="627848690"/>
                    </a:ext>
                  </a:extLst>
                </a:gridCol>
                <a:gridCol w="4140575">
                  <a:extLst>
                    <a:ext uri="{9D8B030D-6E8A-4147-A177-3AD203B41FA5}">
                      <a16:colId xmlns:a16="http://schemas.microsoft.com/office/drawing/2014/main" val="21729543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CA" sz="2400" dirty="0"/>
                        <a:t>Lexis </a:t>
                      </a:r>
                      <a:r>
                        <a:rPr lang="en-CA" sz="2400" dirty="0" err="1"/>
                        <a:t>Quicklaw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2400" dirty="0" err="1"/>
                        <a:t>RangeFindr</a:t>
                      </a: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531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Lexis Practical Guidance</a:t>
                      </a:r>
                      <a:br>
                        <a:rPr lang="en-CA" sz="2400" dirty="0"/>
                      </a:br>
                      <a:r>
                        <a:rPr lang="en-CA" sz="2400" dirty="0"/>
                        <a:t>Lexis Context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Lexis Pleadings, Motions and </a:t>
                      </a:r>
                      <a:r>
                        <a:rPr lang="en-CA" sz="2400" dirty="0" err="1"/>
                        <a:t>Facta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err="1"/>
                        <a:t>V|lex</a:t>
                      </a:r>
                      <a:endParaRPr lang="en-CA" sz="24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Westlaw: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295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/>
                        <a:t>O’Brien’s Forms Online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err="1"/>
                        <a:t>DivorceMate</a:t>
                      </a:r>
                      <a:endParaRPr lang="en-CA" sz="24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err="1"/>
                        <a:t>HeinOnline</a:t>
                      </a:r>
                      <a:endParaRPr lang="en-CA" sz="24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err="1"/>
                        <a:t>CriminalSource</a:t>
                      </a:r>
                      <a:br>
                        <a:rPr lang="en-CA" sz="2400" dirty="0"/>
                      </a:br>
                      <a:r>
                        <a:rPr lang="en-CA" sz="2400" dirty="0" err="1"/>
                        <a:t>Estates&amp;TrustsSource</a:t>
                      </a:r>
                      <a:endParaRPr lang="en-CA" sz="24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400" dirty="0" err="1"/>
                        <a:t>FamilySource</a:t>
                      </a:r>
                      <a:endParaRPr lang="en-CA" sz="2400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497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844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85BF9-1CC4-4096-A136-BCA3AB066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Lexis </a:t>
            </a:r>
            <a:r>
              <a:rPr lang="en-US" dirty="0" err="1"/>
              <a:t>Quicklaw</a:t>
            </a:r>
            <a:endParaRPr lang="en-US" dirty="0"/>
          </a:p>
        </p:txBody>
      </p:sp>
      <p:pic>
        <p:nvPicPr>
          <p:cNvPr id="7" name="Content Placeholder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3E03B7D-2BDE-4092-9D81-C65EA0D8CE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554" r="961" b="4843"/>
          <a:stretch/>
        </p:blipFill>
        <p:spPr bwMode="auto">
          <a:xfrm>
            <a:off x="1141061" y="1672564"/>
            <a:ext cx="9404723" cy="4732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7502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A1B3-AE66-41E7-A4D0-B8EDD6C3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Lexis Practical Guidance</a:t>
            </a:r>
          </a:p>
        </p:txBody>
      </p:sp>
      <p:pic>
        <p:nvPicPr>
          <p:cNvPr id="7" name="Content Placeholder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35800DD-47F5-4472-8C41-FBA582A9373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t="6837" r="1602" b="4843"/>
          <a:stretch/>
        </p:blipFill>
        <p:spPr bwMode="auto">
          <a:xfrm>
            <a:off x="1700212" y="1853248"/>
            <a:ext cx="8350622" cy="4216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96257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432D8178D34741B77CCD1D28BBDF07" ma:contentTypeVersion="16" ma:contentTypeDescription="Create a new document." ma:contentTypeScope="" ma:versionID="a1eed0eaf1698a478f0f37c0492c4656">
  <xsd:schema xmlns:xsd="http://www.w3.org/2001/XMLSchema" xmlns:xs="http://www.w3.org/2001/XMLSchema" xmlns:p="http://schemas.microsoft.com/office/2006/metadata/properties" xmlns:ns2="e6a69cce-11bf-4922-a509-48d1c577deaf" xmlns:ns3="0904d68d-99ae-49d4-8d5a-6be20e0cf714" targetNamespace="http://schemas.microsoft.com/office/2006/metadata/properties" ma:root="true" ma:fieldsID="8ff76470367a6ef30c3299b27c1aa9ac" ns2:_="" ns3:_="">
    <xsd:import namespace="e6a69cce-11bf-4922-a509-48d1c577deaf"/>
    <xsd:import namespace="0904d68d-99ae-49d4-8d5a-6be20e0cf7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a69cce-11bf-4922-a509-48d1c577de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b3a7e8c-065a-41ab-91bc-6113847d2d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4d68d-99ae-49d4-8d5a-6be20e0cf71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534de2e-3c8a-481e-8213-c8329c54ffda}" ma:internalName="TaxCatchAll" ma:showField="CatchAllData" ma:web="0904d68d-99ae-49d4-8d5a-6be20e0cf7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04d68d-99ae-49d4-8d5a-6be20e0cf714" xsi:nil="true"/>
    <lcf76f155ced4ddcb4097134ff3c332f xmlns="e6a69cce-11bf-4922-a509-48d1c577dea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808089-95A4-4786-8E2D-6387EC4D63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a69cce-11bf-4922-a509-48d1c577deaf"/>
    <ds:schemaRef ds:uri="0904d68d-99ae-49d4-8d5a-6be20e0cf7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A28EFD-40CE-43A6-B9B2-873DB401E7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EFF462-A41F-4F3D-BD8A-E80D9D5383C1}">
  <ds:schemaRefs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e6a69cce-11bf-4922-a509-48d1c577deaf"/>
    <ds:schemaRef ds:uri="http://purl.org/dc/elements/1.1/"/>
    <ds:schemaRef ds:uri="0904d68d-99ae-49d4-8d5a-6be20e0cf71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1028</TotalTime>
  <Words>239</Words>
  <Application>Microsoft Office PowerPoint</Application>
  <PresentationFormat>Widescreen</PresentationFormat>
  <Paragraphs>51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Verdana</vt:lpstr>
      <vt:lpstr>Wingdings 3</vt:lpstr>
      <vt:lpstr>Ion</vt:lpstr>
      <vt:lpstr>Welcome to the HLA &amp;  Anthony Pepe Memorial Library!</vt:lpstr>
      <vt:lpstr>After today’s session, you will:</vt:lpstr>
      <vt:lpstr>Welcome to the HLA &amp;  Anthony Pepe Memorial Library!</vt:lpstr>
      <vt:lpstr>Welcome to the HLA &amp;  Anthony Pepe Memorial Library!</vt:lpstr>
      <vt:lpstr>Welcome to the HLA &amp;  Anthony Pepe Memorial Library!</vt:lpstr>
      <vt:lpstr>Welcome to the HLA &amp;  Anthony Pepe Memorial Library!</vt:lpstr>
      <vt:lpstr>Resources</vt:lpstr>
      <vt:lpstr>Lexis Quicklaw</vt:lpstr>
      <vt:lpstr>Lexis Practical Guidance</vt:lpstr>
      <vt:lpstr>Lexis Context</vt:lpstr>
      <vt:lpstr>O’Brien’s Forms</vt:lpstr>
      <vt:lpstr>Westlaw Canada</vt:lpstr>
      <vt:lpstr>RangeFindr</vt:lpstr>
      <vt:lpstr>DivorceMate</vt:lpstr>
      <vt:lpstr>HeinOnline</vt:lpstr>
      <vt:lpstr>Vlex By Irwin Law</vt:lpstr>
      <vt:lpstr>InfoLocate</vt:lpstr>
      <vt:lpstr>Research  Assistance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Richmond</dc:creator>
  <cp:lastModifiedBy>Jacquie Fex</cp:lastModifiedBy>
  <cp:revision>40</cp:revision>
  <dcterms:created xsi:type="dcterms:W3CDTF">2020-04-16T16:06:00Z</dcterms:created>
  <dcterms:modified xsi:type="dcterms:W3CDTF">2023-10-24T15:08:26Z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13918000</vt:r8>
  </property>
  <property fmtid="{D5CDD505-2E9C-101B-9397-08002B2CF9AE}" pid="3" name="ContentTypeId">
    <vt:lpwstr>0x010100AB432D8178D34741B77CCD1D28BBDF07</vt:lpwstr>
  </property>
</Properties>
</file>