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Lst>
  <p:sldSz cx="18288000" cy="10287000"/>
  <p:notesSz cx="6858000" cy="9144000"/>
  <p:embeddedFontLst>
    <p:embeddedFont>
      <p:font typeface="Agrandir Narrow" panose="020B0604020202020204" charset="0"/>
      <p:regular r:id="rId10"/>
    </p:embeddedFont>
    <p:embeddedFont>
      <p:font typeface="Agrandir Narrow Bold" panose="020B0604020202020204" charset="0"/>
      <p:regular r:id="rId11"/>
    </p:embeddedFont>
    <p:embeddedFont>
      <p:font typeface="Black Mango" panose="020B0604020202020204" charset="0"/>
      <p:regular r:id="rId12"/>
    </p:embeddedFont>
    <p:embeddedFont>
      <p:font typeface="Calibri" panose="020F0502020204030204" pitchFamily="34" charset="0"/>
      <p:regular r:id="rId13"/>
      <p:bold r:id="rId14"/>
      <p:italic r:id="rId15"/>
      <p:boldItalic r:id="rId16"/>
    </p:embeddedFont>
    <p:embeddedFont>
      <p:font typeface="Canva Sans Bold" panose="020B0604020202020204" charset="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26" d="100"/>
          <a:sy n="26" d="100"/>
        </p:scale>
        <p:origin x="884" y="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font" Target="fonts/font6.fntdata"/><Relationship Id="rId10" Type="http://schemas.openxmlformats.org/officeDocument/2006/relationships/font" Target="fonts/font1.fntdata"/><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F722E"/>
        </a:solidFill>
        <a:effectLst/>
      </p:bgPr>
    </p:bg>
    <p:spTree>
      <p:nvGrpSpPr>
        <p:cNvPr id="1" name=""/>
        <p:cNvGrpSpPr/>
        <p:nvPr/>
      </p:nvGrpSpPr>
      <p:grpSpPr>
        <a:xfrm>
          <a:off x="0" y="0"/>
          <a:ext cx="0" cy="0"/>
          <a:chOff x="0" y="0"/>
          <a:chExt cx="0" cy="0"/>
        </a:xfrm>
      </p:grpSpPr>
      <p:grpSp>
        <p:nvGrpSpPr>
          <p:cNvPr id="2" name="Group 2"/>
          <p:cNvGrpSpPr/>
          <p:nvPr/>
        </p:nvGrpSpPr>
        <p:grpSpPr>
          <a:xfrm>
            <a:off x="11454438" y="565426"/>
            <a:ext cx="6176938" cy="9156148"/>
            <a:chOff x="0" y="0"/>
            <a:chExt cx="8235917" cy="12208197"/>
          </a:xfrm>
        </p:grpSpPr>
        <p:pic>
          <p:nvPicPr>
            <p:cNvPr id="3" name="Picture 3"/>
            <p:cNvPicPr>
              <a:picLocks noChangeAspect="1"/>
            </p:cNvPicPr>
            <p:nvPr/>
          </p:nvPicPr>
          <p:blipFill>
            <a:blip r:embed="rId2"/>
            <a:srcRect t="435" b="435"/>
            <a:stretch>
              <a:fillRect/>
            </a:stretch>
          </p:blipFill>
          <p:spPr>
            <a:xfrm>
              <a:off x="0" y="0"/>
              <a:ext cx="8235917" cy="12208197"/>
            </a:xfrm>
            <a:prstGeom prst="rect">
              <a:avLst/>
            </a:prstGeom>
          </p:spPr>
        </p:pic>
      </p:grpSp>
      <p:grpSp>
        <p:nvGrpSpPr>
          <p:cNvPr id="4" name="Group 4"/>
          <p:cNvGrpSpPr/>
          <p:nvPr/>
        </p:nvGrpSpPr>
        <p:grpSpPr>
          <a:xfrm>
            <a:off x="8213783" y="1878674"/>
            <a:ext cx="4468690" cy="4815135"/>
            <a:chOff x="0" y="0"/>
            <a:chExt cx="5958253" cy="6420180"/>
          </a:xfrm>
        </p:grpSpPr>
        <p:pic>
          <p:nvPicPr>
            <p:cNvPr id="5" name="Picture 5"/>
            <p:cNvPicPr>
              <a:picLocks noChangeAspect="1"/>
            </p:cNvPicPr>
            <p:nvPr/>
          </p:nvPicPr>
          <p:blipFill>
            <a:blip r:embed="rId3"/>
            <a:srcRect t="25272" b="2802"/>
            <a:stretch>
              <a:fillRect/>
            </a:stretch>
          </p:blipFill>
          <p:spPr>
            <a:xfrm>
              <a:off x="0" y="0"/>
              <a:ext cx="5958253" cy="6420180"/>
            </a:xfrm>
            <a:prstGeom prst="rect">
              <a:avLst/>
            </a:prstGeom>
          </p:spPr>
        </p:pic>
      </p:grpSp>
      <p:sp>
        <p:nvSpPr>
          <p:cNvPr id="6" name="TextBox 6"/>
          <p:cNvSpPr txBox="1"/>
          <p:nvPr/>
        </p:nvSpPr>
        <p:spPr>
          <a:xfrm>
            <a:off x="359158" y="5991504"/>
            <a:ext cx="10579607" cy="3164570"/>
          </a:xfrm>
          <a:prstGeom prst="rect">
            <a:avLst/>
          </a:prstGeom>
        </p:spPr>
        <p:txBody>
          <a:bodyPr lIns="0" tIns="0" rIns="0" bIns="0" rtlCol="0" anchor="t">
            <a:spAutoFit/>
          </a:bodyPr>
          <a:lstStyle/>
          <a:p>
            <a:pPr>
              <a:lnSpc>
                <a:spcPts val="12395"/>
              </a:lnSpc>
            </a:pPr>
            <a:r>
              <a:rPr lang="en-US" sz="10969">
                <a:solidFill>
                  <a:srgbClr val="000000"/>
                </a:solidFill>
                <a:latin typeface="Black Mango"/>
              </a:rPr>
              <a:t>All things</a:t>
            </a:r>
          </a:p>
          <a:p>
            <a:pPr>
              <a:lnSpc>
                <a:spcPts val="12395"/>
              </a:lnSpc>
            </a:pPr>
            <a:r>
              <a:rPr lang="en-US" sz="10969">
                <a:solidFill>
                  <a:srgbClr val="000000"/>
                </a:solidFill>
                <a:latin typeface="Black Mango"/>
              </a:rPr>
              <a:t>Fall (in place)</a:t>
            </a:r>
          </a:p>
        </p:txBody>
      </p:sp>
      <p:sp>
        <p:nvSpPr>
          <p:cNvPr id="7" name="TextBox 7"/>
          <p:cNvSpPr txBox="1"/>
          <p:nvPr/>
        </p:nvSpPr>
        <p:spPr>
          <a:xfrm>
            <a:off x="359158" y="131147"/>
            <a:ext cx="5157958" cy="1310447"/>
          </a:xfrm>
          <a:prstGeom prst="rect">
            <a:avLst/>
          </a:prstGeom>
        </p:spPr>
        <p:txBody>
          <a:bodyPr lIns="0" tIns="0" rIns="0" bIns="0" rtlCol="0" anchor="t">
            <a:spAutoFit/>
          </a:bodyPr>
          <a:lstStyle/>
          <a:p>
            <a:pPr>
              <a:lnSpc>
                <a:spcPts val="4832"/>
              </a:lnSpc>
            </a:pPr>
            <a:r>
              <a:rPr lang="en-US" sz="3451">
                <a:solidFill>
                  <a:srgbClr val="000000"/>
                </a:solidFill>
                <a:latin typeface="Agrandir Narrow"/>
              </a:rPr>
              <a:t>A George &amp; Betty Presentation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A641C"/>
        </a:solidFill>
        <a:effectLst/>
      </p:bgPr>
    </p:bg>
    <p:spTree>
      <p:nvGrpSpPr>
        <p:cNvPr id="1" name=""/>
        <p:cNvGrpSpPr/>
        <p:nvPr/>
      </p:nvGrpSpPr>
      <p:grpSpPr>
        <a:xfrm>
          <a:off x="0" y="0"/>
          <a:ext cx="0" cy="0"/>
          <a:chOff x="0" y="0"/>
          <a:chExt cx="0" cy="0"/>
        </a:xfrm>
      </p:grpSpPr>
      <p:sp>
        <p:nvSpPr>
          <p:cNvPr id="2" name="TextBox 2"/>
          <p:cNvSpPr txBox="1"/>
          <p:nvPr/>
        </p:nvSpPr>
        <p:spPr>
          <a:xfrm>
            <a:off x="359158" y="469265"/>
            <a:ext cx="10764163" cy="1166495"/>
          </a:xfrm>
          <a:prstGeom prst="rect">
            <a:avLst/>
          </a:prstGeom>
        </p:spPr>
        <p:txBody>
          <a:bodyPr lIns="0" tIns="0" rIns="0" bIns="0" rtlCol="0" anchor="t">
            <a:spAutoFit/>
          </a:bodyPr>
          <a:lstStyle/>
          <a:p>
            <a:pPr>
              <a:lnSpc>
                <a:spcPts val="9040"/>
              </a:lnSpc>
            </a:pPr>
            <a:r>
              <a:rPr lang="en-US" sz="8000">
                <a:solidFill>
                  <a:srgbClr val="E6DCD4"/>
                </a:solidFill>
                <a:latin typeface="Black Mango"/>
              </a:rPr>
              <a:t> Changing attitudes</a:t>
            </a:r>
          </a:p>
        </p:txBody>
      </p:sp>
      <p:grpSp>
        <p:nvGrpSpPr>
          <p:cNvPr id="3" name="Group 3"/>
          <p:cNvGrpSpPr/>
          <p:nvPr/>
        </p:nvGrpSpPr>
        <p:grpSpPr>
          <a:xfrm>
            <a:off x="12183128" y="711289"/>
            <a:ext cx="5410877" cy="6383736"/>
            <a:chOff x="0" y="0"/>
            <a:chExt cx="7214502" cy="8511648"/>
          </a:xfrm>
        </p:grpSpPr>
        <p:pic>
          <p:nvPicPr>
            <p:cNvPr id="4" name="Picture 4"/>
            <p:cNvPicPr>
              <a:picLocks noChangeAspect="1"/>
            </p:cNvPicPr>
            <p:nvPr/>
          </p:nvPicPr>
          <p:blipFill>
            <a:blip r:embed="rId2"/>
            <a:srcRect l="29327" t="6750" r="30468" b="21653"/>
            <a:stretch>
              <a:fillRect/>
            </a:stretch>
          </p:blipFill>
          <p:spPr>
            <a:xfrm>
              <a:off x="0" y="0"/>
              <a:ext cx="7214502" cy="8511648"/>
            </a:xfrm>
            <a:prstGeom prst="rect">
              <a:avLst/>
            </a:prstGeom>
          </p:spPr>
        </p:pic>
      </p:grpSp>
      <p:sp>
        <p:nvSpPr>
          <p:cNvPr id="5" name="Freeform 5"/>
          <p:cNvSpPr/>
          <p:nvPr/>
        </p:nvSpPr>
        <p:spPr>
          <a:xfrm rot="2175606">
            <a:off x="9368681" y="338897"/>
            <a:ext cx="3766256" cy="4614097"/>
          </a:xfrm>
          <a:custGeom>
            <a:avLst/>
            <a:gdLst/>
            <a:ahLst/>
            <a:cxnLst/>
            <a:rect l="l" t="t" r="r" b="b"/>
            <a:pathLst>
              <a:path w="3766256" h="4614097">
                <a:moveTo>
                  <a:pt x="0" y="0"/>
                </a:moveTo>
                <a:lnTo>
                  <a:pt x="3766257" y="0"/>
                </a:lnTo>
                <a:lnTo>
                  <a:pt x="3766257" y="4614097"/>
                </a:lnTo>
                <a:lnTo>
                  <a:pt x="0" y="4614097"/>
                </a:lnTo>
                <a:lnTo>
                  <a:pt x="0" y="0"/>
                </a:lnTo>
                <a:close/>
              </a:path>
            </a:pathLst>
          </a:custGeom>
          <a:blipFill>
            <a:blip r:embed="rId3"/>
            <a:stretch>
              <a:fillRect/>
            </a:stretch>
          </a:blipFill>
        </p:spPr>
      </p:sp>
      <p:sp>
        <p:nvSpPr>
          <p:cNvPr id="6" name="Freeform 6"/>
          <p:cNvSpPr/>
          <p:nvPr/>
        </p:nvSpPr>
        <p:spPr>
          <a:xfrm rot="3392158">
            <a:off x="11178949" y="7721810"/>
            <a:ext cx="5352466" cy="4623192"/>
          </a:xfrm>
          <a:custGeom>
            <a:avLst/>
            <a:gdLst/>
            <a:ahLst/>
            <a:cxnLst/>
            <a:rect l="l" t="t" r="r" b="b"/>
            <a:pathLst>
              <a:path w="5352466" h="4623192">
                <a:moveTo>
                  <a:pt x="0" y="0"/>
                </a:moveTo>
                <a:lnTo>
                  <a:pt x="5352466" y="0"/>
                </a:lnTo>
                <a:lnTo>
                  <a:pt x="5352466" y="4623192"/>
                </a:lnTo>
                <a:lnTo>
                  <a:pt x="0" y="4623192"/>
                </a:lnTo>
                <a:lnTo>
                  <a:pt x="0" y="0"/>
                </a:lnTo>
                <a:close/>
              </a:path>
            </a:pathLst>
          </a:custGeom>
          <a:blipFill>
            <a:blip r:embed="rId4"/>
            <a:stretch>
              <a:fillRect/>
            </a:stretch>
          </a:blipFill>
        </p:spPr>
      </p:sp>
      <p:sp>
        <p:nvSpPr>
          <p:cNvPr id="7" name="TextBox 7"/>
          <p:cNvSpPr txBox="1"/>
          <p:nvPr/>
        </p:nvSpPr>
        <p:spPr>
          <a:xfrm>
            <a:off x="441214" y="4399018"/>
            <a:ext cx="10682107" cy="6676390"/>
          </a:xfrm>
          <a:prstGeom prst="rect">
            <a:avLst/>
          </a:prstGeom>
        </p:spPr>
        <p:txBody>
          <a:bodyPr lIns="0" tIns="0" rIns="0" bIns="0" rtlCol="0" anchor="t">
            <a:spAutoFit/>
          </a:bodyPr>
          <a:lstStyle/>
          <a:p>
            <a:pPr algn="ctr">
              <a:lnSpc>
                <a:spcPts val="4759"/>
              </a:lnSpc>
            </a:pPr>
            <a:r>
              <a:rPr lang="en-US" sz="3399">
                <a:solidFill>
                  <a:srgbClr val="E6DCD4"/>
                </a:solidFill>
                <a:latin typeface="Agrandir Narrow"/>
              </a:rPr>
              <a:t>LSO will provide a 50% discount for over 11 group participants in webcasts - but we have issues......not all of us have a large pool of lawyers to draw from, not all staff work full time, some have too much on their plate already</a:t>
            </a:r>
          </a:p>
          <a:p>
            <a:pPr algn="ctr">
              <a:lnSpc>
                <a:spcPts val="4759"/>
              </a:lnSpc>
            </a:pPr>
            <a:endParaRPr lang="en-US" sz="3399">
              <a:solidFill>
                <a:srgbClr val="E6DCD4"/>
              </a:solidFill>
              <a:latin typeface="Agrandir Narrow"/>
            </a:endParaRPr>
          </a:p>
          <a:p>
            <a:pPr algn="ctr">
              <a:lnSpc>
                <a:spcPts val="4759"/>
              </a:lnSpc>
            </a:pPr>
            <a:r>
              <a:rPr lang="en-US" sz="3399">
                <a:solidFill>
                  <a:srgbClr val="E6DCD4"/>
                </a:solidFill>
                <a:latin typeface="Agrandir Narrow"/>
              </a:rPr>
              <a:t>We, as a system should provide equity - service to all lawyers, not just our members</a:t>
            </a:r>
          </a:p>
          <a:p>
            <a:pPr algn="ctr">
              <a:lnSpc>
                <a:spcPts val="4759"/>
              </a:lnSpc>
            </a:pPr>
            <a:endParaRPr lang="en-US" sz="3399">
              <a:solidFill>
                <a:srgbClr val="E6DCD4"/>
              </a:solidFill>
              <a:latin typeface="Agrandir Narrow"/>
            </a:endParaRPr>
          </a:p>
          <a:p>
            <a:pPr algn="ctr">
              <a:lnSpc>
                <a:spcPts val="4759"/>
              </a:lnSpc>
            </a:pPr>
            <a:r>
              <a:rPr lang="en-US" sz="3399">
                <a:solidFill>
                  <a:srgbClr val="E6DCD4"/>
                </a:solidFill>
                <a:latin typeface="Agrandir Narrow"/>
              </a:rPr>
              <a:t>Collaboration - stop thinking locally but rather provincially </a:t>
            </a:r>
          </a:p>
          <a:p>
            <a:pPr>
              <a:lnSpc>
                <a:spcPts val="4759"/>
              </a:lnSpc>
            </a:pPr>
            <a:endParaRPr lang="en-US" sz="3399">
              <a:solidFill>
                <a:srgbClr val="E6DCD4"/>
              </a:solidFill>
              <a:latin typeface="Agrandir Narrow"/>
            </a:endParaRPr>
          </a:p>
          <a:p>
            <a:pPr>
              <a:lnSpc>
                <a:spcPts val="4759"/>
              </a:lnSpc>
            </a:pPr>
            <a:r>
              <a:rPr lang="en-US" sz="3399">
                <a:solidFill>
                  <a:srgbClr val="E6DCD4"/>
                </a:solidFill>
                <a:latin typeface="Agrandir Narrow"/>
              </a:rPr>
              <a:t> </a:t>
            </a:r>
          </a:p>
        </p:txBody>
      </p:sp>
      <p:grpSp>
        <p:nvGrpSpPr>
          <p:cNvPr id="8" name="Group 8"/>
          <p:cNvGrpSpPr/>
          <p:nvPr/>
        </p:nvGrpSpPr>
        <p:grpSpPr>
          <a:xfrm>
            <a:off x="575028" y="1629353"/>
            <a:ext cx="9124212" cy="2273804"/>
            <a:chOff x="0" y="-76200"/>
            <a:chExt cx="2403085" cy="598862"/>
          </a:xfrm>
        </p:grpSpPr>
        <p:sp>
          <p:nvSpPr>
            <p:cNvPr id="9" name="Freeform 9"/>
            <p:cNvSpPr/>
            <p:nvPr/>
          </p:nvSpPr>
          <p:spPr>
            <a:xfrm>
              <a:off x="89382" y="-13210"/>
              <a:ext cx="2313703" cy="522662"/>
            </a:xfrm>
            <a:custGeom>
              <a:avLst/>
              <a:gdLst/>
              <a:ahLst/>
              <a:cxnLst/>
              <a:rect l="l" t="t" r="r" b="b"/>
              <a:pathLst>
                <a:path w="2256848" h="522662">
                  <a:moveTo>
                    <a:pt x="24394" y="0"/>
                  </a:moveTo>
                  <a:lnTo>
                    <a:pt x="2232454" y="0"/>
                  </a:lnTo>
                  <a:cubicBezTo>
                    <a:pt x="2245927" y="0"/>
                    <a:pt x="2256848" y="10922"/>
                    <a:pt x="2256848" y="24394"/>
                  </a:cubicBezTo>
                  <a:lnTo>
                    <a:pt x="2256848" y="498268"/>
                  </a:lnTo>
                  <a:cubicBezTo>
                    <a:pt x="2256848" y="504737"/>
                    <a:pt x="2254278" y="510942"/>
                    <a:pt x="2249704" y="515517"/>
                  </a:cubicBezTo>
                  <a:cubicBezTo>
                    <a:pt x="2245129" y="520092"/>
                    <a:pt x="2238924" y="522662"/>
                    <a:pt x="2232454" y="522662"/>
                  </a:cubicBezTo>
                  <a:lnTo>
                    <a:pt x="24394" y="522662"/>
                  </a:lnTo>
                  <a:cubicBezTo>
                    <a:pt x="17924" y="522662"/>
                    <a:pt x="11720" y="520092"/>
                    <a:pt x="7145" y="515517"/>
                  </a:cubicBezTo>
                  <a:cubicBezTo>
                    <a:pt x="2570" y="510942"/>
                    <a:pt x="0" y="504737"/>
                    <a:pt x="0" y="498268"/>
                  </a:cubicBezTo>
                  <a:lnTo>
                    <a:pt x="0" y="24394"/>
                  </a:lnTo>
                  <a:cubicBezTo>
                    <a:pt x="0" y="17924"/>
                    <a:pt x="2570" y="11720"/>
                    <a:pt x="7145" y="7145"/>
                  </a:cubicBezTo>
                  <a:cubicBezTo>
                    <a:pt x="11720" y="2570"/>
                    <a:pt x="17924" y="0"/>
                    <a:pt x="24394" y="0"/>
                  </a:cubicBezTo>
                  <a:close/>
                </a:path>
              </a:pathLst>
            </a:custGeom>
            <a:solidFill>
              <a:srgbClr val="000000">
                <a:alpha val="0"/>
              </a:srgbClr>
            </a:solidFill>
            <a:ln w="38100" cap="rnd">
              <a:solidFill>
                <a:srgbClr val="E6DCD4"/>
              </a:solidFill>
              <a:prstDash val="solid"/>
              <a:round/>
            </a:ln>
          </p:spPr>
        </p:sp>
        <p:sp>
          <p:nvSpPr>
            <p:cNvPr id="10" name="TextBox 10"/>
            <p:cNvSpPr txBox="1"/>
            <p:nvPr/>
          </p:nvSpPr>
          <p:spPr>
            <a:xfrm>
              <a:off x="0" y="-76200"/>
              <a:ext cx="2256848" cy="598862"/>
            </a:xfrm>
            <a:prstGeom prst="rect">
              <a:avLst/>
            </a:prstGeom>
          </p:spPr>
          <p:txBody>
            <a:bodyPr lIns="50800" tIns="50800" rIns="50800" bIns="50800" rtlCol="0" anchor="ctr"/>
            <a:lstStyle/>
            <a:p>
              <a:pPr marL="0" lvl="0" indent="0" algn="ctr">
                <a:lnSpc>
                  <a:spcPts val="5599"/>
                </a:lnSpc>
                <a:spcBef>
                  <a:spcPct val="0"/>
                </a:spcBef>
              </a:pPr>
              <a:r>
                <a:rPr lang="en-US" sz="3999" dirty="0">
                  <a:solidFill>
                    <a:srgbClr val="E6DCD4"/>
                  </a:solidFill>
                  <a:latin typeface="Black Mango"/>
                </a:rPr>
                <a:t>LSO  Webcasts </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6DCD4"/>
        </a:solidFill>
        <a:effectLst/>
      </p:bgPr>
    </p:bg>
    <p:spTree>
      <p:nvGrpSpPr>
        <p:cNvPr id="1" name=""/>
        <p:cNvGrpSpPr/>
        <p:nvPr/>
      </p:nvGrpSpPr>
      <p:grpSpPr>
        <a:xfrm>
          <a:off x="0" y="0"/>
          <a:ext cx="0" cy="0"/>
          <a:chOff x="0" y="0"/>
          <a:chExt cx="0" cy="0"/>
        </a:xfrm>
      </p:grpSpPr>
      <p:grpSp>
        <p:nvGrpSpPr>
          <p:cNvPr id="2" name="Group 2"/>
          <p:cNvGrpSpPr/>
          <p:nvPr/>
        </p:nvGrpSpPr>
        <p:grpSpPr>
          <a:xfrm>
            <a:off x="359158" y="2069559"/>
            <a:ext cx="5906172" cy="7788181"/>
            <a:chOff x="0" y="0"/>
            <a:chExt cx="7874896" cy="10384242"/>
          </a:xfrm>
        </p:grpSpPr>
        <p:pic>
          <p:nvPicPr>
            <p:cNvPr id="3" name="Picture 3"/>
            <p:cNvPicPr>
              <a:picLocks noChangeAspect="1"/>
            </p:cNvPicPr>
            <p:nvPr/>
          </p:nvPicPr>
          <p:blipFill>
            <a:blip r:embed="rId2"/>
            <a:srcRect l="24737" r="24737"/>
            <a:stretch>
              <a:fillRect/>
            </a:stretch>
          </p:blipFill>
          <p:spPr>
            <a:xfrm>
              <a:off x="0" y="0"/>
              <a:ext cx="7874896" cy="10384242"/>
            </a:xfrm>
            <a:prstGeom prst="rect">
              <a:avLst/>
            </a:prstGeom>
          </p:spPr>
        </p:pic>
      </p:grpSp>
      <p:sp>
        <p:nvSpPr>
          <p:cNvPr id="4" name="Freeform 4"/>
          <p:cNvSpPr/>
          <p:nvPr/>
        </p:nvSpPr>
        <p:spPr>
          <a:xfrm>
            <a:off x="5535123" y="1635760"/>
            <a:ext cx="4472223" cy="5177682"/>
          </a:xfrm>
          <a:custGeom>
            <a:avLst/>
            <a:gdLst/>
            <a:ahLst/>
            <a:cxnLst/>
            <a:rect l="l" t="t" r="r" b="b"/>
            <a:pathLst>
              <a:path w="4472223" h="5177682">
                <a:moveTo>
                  <a:pt x="0" y="0"/>
                </a:moveTo>
                <a:lnTo>
                  <a:pt x="4472223" y="0"/>
                </a:lnTo>
                <a:lnTo>
                  <a:pt x="4472223" y="5177682"/>
                </a:lnTo>
                <a:lnTo>
                  <a:pt x="0" y="5177682"/>
                </a:lnTo>
                <a:lnTo>
                  <a:pt x="0" y="0"/>
                </a:lnTo>
                <a:close/>
              </a:path>
            </a:pathLst>
          </a:custGeom>
          <a:blipFill>
            <a:blip r:embed="rId3"/>
            <a:stretch>
              <a:fillRect/>
            </a:stretch>
          </a:blipFill>
        </p:spPr>
      </p:sp>
      <p:sp>
        <p:nvSpPr>
          <p:cNvPr id="5" name="TextBox 5"/>
          <p:cNvSpPr txBox="1"/>
          <p:nvPr/>
        </p:nvSpPr>
        <p:spPr>
          <a:xfrm>
            <a:off x="359158" y="469265"/>
            <a:ext cx="10764163" cy="1166495"/>
          </a:xfrm>
          <a:prstGeom prst="rect">
            <a:avLst/>
          </a:prstGeom>
        </p:spPr>
        <p:txBody>
          <a:bodyPr lIns="0" tIns="0" rIns="0" bIns="0" rtlCol="0" anchor="t">
            <a:spAutoFit/>
          </a:bodyPr>
          <a:lstStyle/>
          <a:p>
            <a:pPr>
              <a:lnSpc>
                <a:spcPts val="9040"/>
              </a:lnSpc>
            </a:pPr>
            <a:r>
              <a:rPr lang="en-US" sz="8000">
                <a:solidFill>
                  <a:srgbClr val="000000"/>
                </a:solidFill>
                <a:latin typeface="Black Mango"/>
              </a:rPr>
              <a:t> Harvest time</a:t>
            </a:r>
          </a:p>
        </p:txBody>
      </p:sp>
      <p:sp>
        <p:nvSpPr>
          <p:cNvPr id="6" name="TextBox 6"/>
          <p:cNvSpPr txBox="1"/>
          <p:nvPr/>
        </p:nvSpPr>
        <p:spPr>
          <a:xfrm>
            <a:off x="10024468" y="866775"/>
            <a:ext cx="7786817" cy="9676765"/>
          </a:xfrm>
          <a:prstGeom prst="rect">
            <a:avLst/>
          </a:prstGeom>
        </p:spPr>
        <p:txBody>
          <a:bodyPr lIns="0" tIns="0" rIns="0" bIns="0" rtlCol="0" anchor="t">
            <a:spAutoFit/>
          </a:bodyPr>
          <a:lstStyle/>
          <a:p>
            <a:pPr algn="r">
              <a:lnSpc>
                <a:spcPts val="4759"/>
              </a:lnSpc>
            </a:pPr>
            <a:r>
              <a:rPr lang="en-US" sz="3399">
                <a:solidFill>
                  <a:srgbClr val="000000"/>
                </a:solidFill>
                <a:latin typeface="Agrandir Narrow"/>
              </a:rPr>
              <a:t>Any gardener will know that you reap what you sow, but it also takes a little bit of nurturing and testing to get a great harvest</a:t>
            </a:r>
          </a:p>
          <a:p>
            <a:pPr algn="r">
              <a:lnSpc>
                <a:spcPts val="4759"/>
              </a:lnSpc>
            </a:pPr>
            <a:endParaRPr lang="en-US" sz="3399">
              <a:solidFill>
                <a:srgbClr val="000000"/>
              </a:solidFill>
              <a:latin typeface="Agrandir Narrow"/>
            </a:endParaRPr>
          </a:p>
          <a:p>
            <a:pPr algn="r">
              <a:lnSpc>
                <a:spcPts val="4759"/>
              </a:lnSpc>
            </a:pPr>
            <a:r>
              <a:rPr lang="en-US" sz="3399">
                <a:solidFill>
                  <a:srgbClr val="000000"/>
                </a:solidFill>
                <a:latin typeface="Agrandir Narrow"/>
              </a:rPr>
              <a:t>The original seed was planted when York and Waterloo collaborated when they each found that they did not quite have enough participants for the 50%</a:t>
            </a:r>
          </a:p>
          <a:p>
            <a:pPr algn="r">
              <a:lnSpc>
                <a:spcPts val="4759"/>
              </a:lnSpc>
            </a:pPr>
            <a:r>
              <a:rPr lang="en-US" sz="3399">
                <a:solidFill>
                  <a:srgbClr val="000000"/>
                </a:solidFill>
                <a:latin typeface="Agrandir Narrow"/>
              </a:rPr>
              <a:t>So... they combined their registrants and when that worked out, they thought a bit bigger and put out some feelers to a few others.  And so the garden grows </a:t>
            </a:r>
          </a:p>
          <a:p>
            <a:pPr algn="r">
              <a:lnSpc>
                <a:spcPts val="4759"/>
              </a:lnSpc>
            </a:pPr>
            <a:endParaRPr lang="en-US" sz="3399">
              <a:solidFill>
                <a:srgbClr val="000000"/>
              </a:solidFill>
              <a:latin typeface="Agrandir Narrow"/>
            </a:endParaRPr>
          </a:p>
          <a:p>
            <a:pPr algn="r">
              <a:lnSpc>
                <a:spcPts val="4759"/>
              </a:lnSpc>
            </a:pPr>
            <a:endParaRPr lang="en-US" sz="3399">
              <a:solidFill>
                <a:srgbClr val="000000"/>
              </a:solidFill>
              <a:latin typeface="Agrandir Narrow"/>
            </a:endParaRPr>
          </a:p>
          <a:p>
            <a:pPr algn="r">
              <a:lnSpc>
                <a:spcPts val="4759"/>
              </a:lnSpc>
            </a:pPr>
            <a:endParaRPr lang="en-US" sz="3399">
              <a:solidFill>
                <a:srgbClr val="000000"/>
              </a:solidFill>
              <a:latin typeface="Agrandir Narrow"/>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F722E"/>
        </a:solidFill>
        <a:effectLst/>
      </p:bgPr>
    </p:bg>
    <p:spTree>
      <p:nvGrpSpPr>
        <p:cNvPr id="1" name=""/>
        <p:cNvGrpSpPr/>
        <p:nvPr/>
      </p:nvGrpSpPr>
      <p:grpSpPr>
        <a:xfrm>
          <a:off x="0" y="0"/>
          <a:ext cx="0" cy="0"/>
          <a:chOff x="0" y="0"/>
          <a:chExt cx="0" cy="0"/>
        </a:xfrm>
      </p:grpSpPr>
      <p:grpSp>
        <p:nvGrpSpPr>
          <p:cNvPr id="2" name="Group 2"/>
          <p:cNvGrpSpPr/>
          <p:nvPr/>
        </p:nvGrpSpPr>
        <p:grpSpPr>
          <a:xfrm>
            <a:off x="359158" y="1826139"/>
            <a:ext cx="8784842" cy="8061775"/>
            <a:chOff x="0" y="0"/>
            <a:chExt cx="11713123" cy="10749033"/>
          </a:xfrm>
        </p:grpSpPr>
        <p:pic>
          <p:nvPicPr>
            <p:cNvPr id="3" name="Picture 3"/>
            <p:cNvPicPr>
              <a:picLocks noChangeAspect="1"/>
            </p:cNvPicPr>
            <p:nvPr/>
          </p:nvPicPr>
          <p:blipFill>
            <a:blip r:embed="rId2"/>
            <a:srcRect l="13699" r="13699"/>
            <a:stretch>
              <a:fillRect/>
            </a:stretch>
          </p:blipFill>
          <p:spPr>
            <a:xfrm>
              <a:off x="0" y="0"/>
              <a:ext cx="11713123" cy="10749033"/>
            </a:xfrm>
            <a:prstGeom prst="rect">
              <a:avLst/>
            </a:prstGeom>
          </p:spPr>
        </p:pic>
      </p:grpSp>
      <p:sp>
        <p:nvSpPr>
          <p:cNvPr id="4" name="TextBox 4"/>
          <p:cNvSpPr txBox="1"/>
          <p:nvPr/>
        </p:nvSpPr>
        <p:spPr>
          <a:xfrm>
            <a:off x="359158" y="469265"/>
            <a:ext cx="8356542" cy="1166495"/>
          </a:xfrm>
          <a:prstGeom prst="rect">
            <a:avLst/>
          </a:prstGeom>
        </p:spPr>
        <p:txBody>
          <a:bodyPr lIns="0" tIns="0" rIns="0" bIns="0" rtlCol="0" anchor="t">
            <a:spAutoFit/>
          </a:bodyPr>
          <a:lstStyle/>
          <a:p>
            <a:pPr>
              <a:lnSpc>
                <a:spcPts val="9040"/>
              </a:lnSpc>
            </a:pPr>
            <a:r>
              <a:rPr lang="en-US" sz="8000">
                <a:solidFill>
                  <a:srgbClr val="000000"/>
                </a:solidFill>
                <a:latin typeface="Black Mango"/>
              </a:rPr>
              <a:t>The test model</a:t>
            </a:r>
          </a:p>
        </p:txBody>
      </p:sp>
      <p:sp>
        <p:nvSpPr>
          <p:cNvPr id="5" name="TextBox 5"/>
          <p:cNvSpPr txBox="1"/>
          <p:nvPr/>
        </p:nvSpPr>
        <p:spPr>
          <a:xfrm>
            <a:off x="9648361" y="5010150"/>
            <a:ext cx="7983016" cy="3674060"/>
          </a:xfrm>
          <a:prstGeom prst="rect">
            <a:avLst/>
          </a:prstGeom>
        </p:spPr>
        <p:txBody>
          <a:bodyPr lIns="0" tIns="0" rIns="0" bIns="0" rtlCol="0" anchor="t">
            <a:spAutoFit/>
          </a:bodyPr>
          <a:lstStyle/>
          <a:p>
            <a:pPr algn="r">
              <a:lnSpc>
                <a:spcPts val="4096"/>
              </a:lnSpc>
            </a:pPr>
            <a:r>
              <a:rPr lang="en-US" sz="2926">
                <a:solidFill>
                  <a:srgbClr val="000000"/>
                </a:solidFill>
                <a:latin typeface="Agrandir Narrow"/>
              </a:rPr>
              <a:t>Each participant has their own way of doing things and we try to respect that.  Waterloo does not charge an admin fee but offers an out of county fee for non WRLA members.  York and Simcoe charge an admin fee to every participant.  We have different ideas of deadlines and whomever is taking ownership gets to set that deadline..</a:t>
            </a:r>
          </a:p>
        </p:txBody>
      </p:sp>
      <p:grpSp>
        <p:nvGrpSpPr>
          <p:cNvPr id="6" name="Group 6"/>
          <p:cNvGrpSpPr/>
          <p:nvPr/>
        </p:nvGrpSpPr>
        <p:grpSpPr>
          <a:xfrm>
            <a:off x="10933845" y="1826139"/>
            <a:ext cx="6697531" cy="2520674"/>
            <a:chOff x="0" y="0"/>
            <a:chExt cx="1763959" cy="663881"/>
          </a:xfrm>
        </p:grpSpPr>
        <p:sp>
          <p:nvSpPr>
            <p:cNvPr id="7" name="Freeform 7"/>
            <p:cNvSpPr/>
            <p:nvPr/>
          </p:nvSpPr>
          <p:spPr>
            <a:xfrm>
              <a:off x="0" y="0"/>
              <a:ext cx="1763959" cy="663881"/>
            </a:xfrm>
            <a:custGeom>
              <a:avLst/>
              <a:gdLst/>
              <a:ahLst/>
              <a:cxnLst/>
              <a:rect l="l" t="t" r="r" b="b"/>
              <a:pathLst>
                <a:path w="1763959" h="663881">
                  <a:moveTo>
                    <a:pt x="31210" y="0"/>
                  </a:moveTo>
                  <a:lnTo>
                    <a:pt x="1732748" y="0"/>
                  </a:lnTo>
                  <a:cubicBezTo>
                    <a:pt x="1741026" y="0"/>
                    <a:pt x="1748964" y="3288"/>
                    <a:pt x="1754818" y="9141"/>
                  </a:cubicBezTo>
                  <a:cubicBezTo>
                    <a:pt x="1760671" y="14994"/>
                    <a:pt x="1763959" y="22933"/>
                    <a:pt x="1763959" y="31210"/>
                  </a:cubicBezTo>
                  <a:lnTo>
                    <a:pt x="1763959" y="632671"/>
                  </a:lnTo>
                  <a:cubicBezTo>
                    <a:pt x="1763959" y="640948"/>
                    <a:pt x="1760671" y="648887"/>
                    <a:pt x="1754818" y="654740"/>
                  </a:cubicBezTo>
                  <a:cubicBezTo>
                    <a:pt x="1748964" y="660593"/>
                    <a:pt x="1741026" y="663881"/>
                    <a:pt x="1732748" y="663881"/>
                  </a:cubicBezTo>
                  <a:lnTo>
                    <a:pt x="31210" y="663881"/>
                  </a:lnTo>
                  <a:cubicBezTo>
                    <a:pt x="22933" y="663881"/>
                    <a:pt x="14994" y="660593"/>
                    <a:pt x="9141" y="654740"/>
                  </a:cubicBezTo>
                  <a:cubicBezTo>
                    <a:pt x="3288" y="648887"/>
                    <a:pt x="0" y="640948"/>
                    <a:pt x="0" y="632671"/>
                  </a:cubicBezTo>
                  <a:lnTo>
                    <a:pt x="0" y="31210"/>
                  </a:lnTo>
                  <a:cubicBezTo>
                    <a:pt x="0" y="22933"/>
                    <a:pt x="3288" y="14994"/>
                    <a:pt x="9141" y="9141"/>
                  </a:cubicBezTo>
                  <a:cubicBezTo>
                    <a:pt x="14994" y="3288"/>
                    <a:pt x="22933" y="0"/>
                    <a:pt x="31210" y="0"/>
                  </a:cubicBezTo>
                  <a:close/>
                </a:path>
              </a:pathLst>
            </a:custGeom>
            <a:solidFill>
              <a:srgbClr val="000000">
                <a:alpha val="0"/>
              </a:srgbClr>
            </a:solidFill>
            <a:ln w="38100" cap="rnd">
              <a:solidFill>
                <a:srgbClr val="000000"/>
              </a:solidFill>
              <a:prstDash val="solid"/>
              <a:round/>
            </a:ln>
          </p:spPr>
        </p:sp>
        <p:sp>
          <p:nvSpPr>
            <p:cNvPr id="8" name="TextBox 8"/>
            <p:cNvSpPr txBox="1"/>
            <p:nvPr/>
          </p:nvSpPr>
          <p:spPr>
            <a:xfrm>
              <a:off x="0" y="-85725"/>
              <a:ext cx="812800" cy="898525"/>
            </a:xfrm>
            <a:prstGeom prst="rect">
              <a:avLst/>
            </a:prstGeom>
          </p:spPr>
          <p:txBody>
            <a:bodyPr lIns="50800" tIns="50800" rIns="50800" bIns="50800" rtlCol="0" anchor="ctr"/>
            <a:lstStyle/>
            <a:p>
              <a:pPr marL="0" lvl="0" indent="0" algn="ctr">
                <a:lnSpc>
                  <a:spcPts val="5600"/>
                </a:lnSpc>
                <a:spcBef>
                  <a:spcPct val="0"/>
                </a:spcBef>
              </a:pPr>
              <a:r>
                <a:rPr lang="en-US" sz="4000">
                  <a:solidFill>
                    <a:srgbClr val="000000"/>
                  </a:solidFill>
                  <a:latin typeface="Black Mango"/>
                </a:rPr>
                <a:t>Ground Rules</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A641C"/>
        </a:solidFill>
        <a:effectLst/>
      </p:bgPr>
    </p:bg>
    <p:spTree>
      <p:nvGrpSpPr>
        <p:cNvPr id="1" name=""/>
        <p:cNvGrpSpPr/>
        <p:nvPr/>
      </p:nvGrpSpPr>
      <p:grpSpPr>
        <a:xfrm>
          <a:off x="0" y="0"/>
          <a:ext cx="0" cy="0"/>
          <a:chOff x="0" y="0"/>
          <a:chExt cx="0" cy="0"/>
        </a:xfrm>
      </p:grpSpPr>
      <p:grpSp>
        <p:nvGrpSpPr>
          <p:cNvPr id="2" name="Group 2"/>
          <p:cNvGrpSpPr/>
          <p:nvPr/>
        </p:nvGrpSpPr>
        <p:grpSpPr>
          <a:xfrm>
            <a:off x="441214" y="2042776"/>
            <a:ext cx="17211866" cy="4322667"/>
            <a:chOff x="0" y="0"/>
            <a:chExt cx="22949155" cy="5763556"/>
          </a:xfrm>
        </p:grpSpPr>
        <p:pic>
          <p:nvPicPr>
            <p:cNvPr id="3" name="Picture 3"/>
            <p:cNvPicPr>
              <a:picLocks noChangeAspect="1"/>
            </p:cNvPicPr>
            <p:nvPr/>
          </p:nvPicPr>
          <p:blipFill>
            <a:blip r:embed="rId2"/>
            <a:srcRect t="31152" b="31152"/>
            <a:stretch>
              <a:fillRect/>
            </a:stretch>
          </p:blipFill>
          <p:spPr>
            <a:xfrm>
              <a:off x="0" y="0"/>
              <a:ext cx="22949155" cy="5763556"/>
            </a:xfrm>
            <a:prstGeom prst="rect">
              <a:avLst/>
            </a:prstGeom>
          </p:spPr>
        </p:pic>
      </p:grpSp>
      <p:sp>
        <p:nvSpPr>
          <p:cNvPr id="4" name="TextBox 4"/>
          <p:cNvSpPr txBox="1"/>
          <p:nvPr/>
        </p:nvSpPr>
        <p:spPr>
          <a:xfrm>
            <a:off x="359158" y="469265"/>
            <a:ext cx="10764163" cy="1166495"/>
          </a:xfrm>
          <a:prstGeom prst="rect">
            <a:avLst/>
          </a:prstGeom>
        </p:spPr>
        <p:txBody>
          <a:bodyPr lIns="0" tIns="0" rIns="0" bIns="0" rtlCol="0" anchor="t">
            <a:spAutoFit/>
          </a:bodyPr>
          <a:lstStyle/>
          <a:p>
            <a:pPr>
              <a:lnSpc>
                <a:spcPts val="9040"/>
              </a:lnSpc>
            </a:pPr>
            <a:r>
              <a:rPr lang="en-US" sz="8000">
                <a:solidFill>
                  <a:srgbClr val="E6DCD4"/>
                </a:solidFill>
                <a:latin typeface="Black Mango"/>
              </a:rPr>
              <a:t>Feast or Famine</a:t>
            </a:r>
          </a:p>
        </p:txBody>
      </p:sp>
      <p:sp>
        <p:nvSpPr>
          <p:cNvPr id="5" name="TextBox 5"/>
          <p:cNvSpPr txBox="1"/>
          <p:nvPr/>
        </p:nvSpPr>
        <p:spPr>
          <a:xfrm>
            <a:off x="441214" y="6651193"/>
            <a:ext cx="17211866" cy="3722767"/>
          </a:xfrm>
          <a:prstGeom prst="rect">
            <a:avLst/>
          </a:prstGeom>
        </p:spPr>
        <p:txBody>
          <a:bodyPr lIns="0" tIns="0" rIns="0" bIns="0" rtlCol="0" anchor="t">
            <a:spAutoFit/>
          </a:bodyPr>
          <a:lstStyle/>
          <a:p>
            <a:pPr>
              <a:lnSpc>
                <a:spcPts val="3633"/>
              </a:lnSpc>
            </a:pPr>
            <a:r>
              <a:rPr lang="en-US" sz="2595">
                <a:solidFill>
                  <a:srgbClr val="E6DCD4"/>
                </a:solidFill>
                <a:latin typeface="Agrandir Narrow"/>
              </a:rPr>
              <a:t>There will always be programs that will be sellouts - for York it is the Family Law Summit (71), but others we get requests but not enough participants.   For example, the Estates and Trusts Summit had 4 participants from York,  6 from Waterloo, 2 from Simcoe,  2 from Durham,  1 from Muskoka,  1 from Peterborough.    This new “group” had 16 happy participants.</a:t>
            </a:r>
          </a:p>
          <a:p>
            <a:pPr>
              <a:lnSpc>
                <a:spcPts val="3633"/>
              </a:lnSpc>
            </a:pPr>
            <a:endParaRPr lang="en-US" sz="2595">
              <a:solidFill>
                <a:srgbClr val="E6DCD4"/>
              </a:solidFill>
              <a:latin typeface="Agrandir Narrow"/>
            </a:endParaRPr>
          </a:p>
          <a:p>
            <a:pPr>
              <a:lnSpc>
                <a:spcPts val="3633"/>
              </a:lnSpc>
            </a:pPr>
            <a:r>
              <a:rPr lang="en-US" sz="2595">
                <a:solidFill>
                  <a:srgbClr val="E6DCD4"/>
                </a:solidFill>
                <a:latin typeface="Agrandir Narrow"/>
              </a:rPr>
              <a:t>It is mutually beneficial as not one of us on our own would be able to provide the discount to our members.  How do we know how many are participating......</a:t>
            </a:r>
          </a:p>
          <a:p>
            <a:pPr>
              <a:lnSpc>
                <a:spcPts val="3633"/>
              </a:lnSpc>
            </a:pPr>
            <a:endParaRPr lang="en-US" sz="2595">
              <a:solidFill>
                <a:srgbClr val="E6DCD4"/>
              </a:solidFill>
              <a:latin typeface="Agrandir Narrow"/>
            </a:endParaRPr>
          </a:p>
          <a:p>
            <a:pPr>
              <a:lnSpc>
                <a:spcPts val="3633"/>
              </a:lnSpc>
            </a:pPr>
            <a:endParaRPr lang="en-US" sz="2595">
              <a:solidFill>
                <a:srgbClr val="E6DCD4"/>
              </a:solidFill>
              <a:latin typeface="Agrandir Narrow"/>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6DCD4"/>
        </a:solidFill>
        <a:effectLst/>
      </p:bgPr>
    </p:bg>
    <p:spTree>
      <p:nvGrpSpPr>
        <p:cNvPr id="1" name=""/>
        <p:cNvGrpSpPr/>
        <p:nvPr/>
      </p:nvGrpSpPr>
      <p:grpSpPr>
        <a:xfrm>
          <a:off x="0" y="0"/>
          <a:ext cx="0" cy="0"/>
          <a:chOff x="0" y="0"/>
          <a:chExt cx="0" cy="0"/>
        </a:xfrm>
      </p:grpSpPr>
      <p:sp>
        <p:nvSpPr>
          <p:cNvPr id="2" name="Freeform 2"/>
          <p:cNvSpPr/>
          <p:nvPr/>
        </p:nvSpPr>
        <p:spPr>
          <a:xfrm>
            <a:off x="1028700" y="2064168"/>
            <a:ext cx="15756520" cy="8068098"/>
          </a:xfrm>
          <a:custGeom>
            <a:avLst/>
            <a:gdLst/>
            <a:ahLst/>
            <a:cxnLst/>
            <a:rect l="l" t="t" r="r" b="b"/>
            <a:pathLst>
              <a:path w="15756520" h="8068098">
                <a:moveTo>
                  <a:pt x="0" y="0"/>
                </a:moveTo>
                <a:lnTo>
                  <a:pt x="15756520" y="0"/>
                </a:lnTo>
                <a:lnTo>
                  <a:pt x="15756520" y="8068097"/>
                </a:lnTo>
                <a:lnTo>
                  <a:pt x="0" y="8068097"/>
                </a:lnTo>
                <a:lnTo>
                  <a:pt x="0" y="0"/>
                </a:lnTo>
                <a:close/>
              </a:path>
            </a:pathLst>
          </a:custGeom>
          <a:blipFill>
            <a:blip r:embed="rId2"/>
            <a:stretch>
              <a:fillRect/>
            </a:stretch>
          </a:blipFill>
        </p:spPr>
      </p:sp>
      <p:sp>
        <p:nvSpPr>
          <p:cNvPr id="3" name="TextBox 3"/>
          <p:cNvSpPr txBox="1"/>
          <p:nvPr/>
        </p:nvSpPr>
        <p:spPr>
          <a:xfrm>
            <a:off x="2391495" y="-152400"/>
            <a:ext cx="11999595" cy="1965321"/>
          </a:xfrm>
          <a:prstGeom prst="rect">
            <a:avLst/>
          </a:prstGeom>
        </p:spPr>
        <p:txBody>
          <a:bodyPr lIns="0" tIns="0" rIns="0" bIns="0" rtlCol="0" anchor="t">
            <a:spAutoFit/>
          </a:bodyPr>
          <a:lstStyle/>
          <a:p>
            <a:pPr algn="ctr">
              <a:lnSpc>
                <a:spcPts val="11200"/>
              </a:lnSpc>
            </a:pPr>
            <a:r>
              <a:rPr lang="en-US" sz="8000">
                <a:solidFill>
                  <a:srgbClr val="000000"/>
                </a:solidFill>
                <a:latin typeface="Canva Sans Bold"/>
              </a:rPr>
              <a:t>Coordinating the Group </a:t>
            </a:r>
          </a:p>
          <a:p>
            <a:pPr algn="ctr">
              <a:lnSpc>
                <a:spcPts val="4200"/>
              </a:lnSpc>
            </a:pPr>
            <a:r>
              <a:rPr lang="en-US" sz="3000">
                <a:solidFill>
                  <a:srgbClr val="000000"/>
                </a:solidFill>
                <a:latin typeface="Canva Sans Bold"/>
              </a:rPr>
              <a:t>with special thanks to Pia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F722E"/>
        </a:solidFill>
        <a:effectLst/>
      </p:bgPr>
    </p:bg>
    <p:spTree>
      <p:nvGrpSpPr>
        <p:cNvPr id="1" name=""/>
        <p:cNvGrpSpPr/>
        <p:nvPr/>
      </p:nvGrpSpPr>
      <p:grpSpPr>
        <a:xfrm>
          <a:off x="0" y="0"/>
          <a:ext cx="0" cy="0"/>
          <a:chOff x="0" y="0"/>
          <a:chExt cx="0" cy="0"/>
        </a:xfrm>
      </p:grpSpPr>
      <p:grpSp>
        <p:nvGrpSpPr>
          <p:cNvPr id="2" name="Group 2"/>
          <p:cNvGrpSpPr/>
          <p:nvPr/>
        </p:nvGrpSpPr>
        <p:grpSpPr>
          <a:xfrm>
            <a:off x="359158" y="446239"/>
            <a:ext cx="8784842" cy="5252884"/>
            <a:chOff x="0" y="0"/>
            <a:chExt cx="11713123" cy="7003845"/>
          </a:xfrm>
        </p:grpSpPr>
        <p:pic>
          <p:nvPicPr>
            <p:cNvPr id="3" name="Picture 3"/>
            <p:cNvPicPr>
              <a:picLocks noChangeAspect="1"/>
            </p:cNvPicPr>
            <p:nvPr/>
          </p:nvPicPr>
          <p:blipFill>
            <a:blip r:embed="rId2"/>
            <a:srcRect t="26082" b="26082"/>
            <a:stretch>
              <a:fillRect/>
            </a:stretch>
          </p:blipFill>
          <p:spPr>
            <a:xfrm>
              <a:off x="0" y="0"/>
              <a:ext cx="11713123" cy="7003845"/>
            </a:xfrm>
            <a:prstGeom prst="rect">
              <a:avLst/>
            </a:prstGeom>
          </p:spPr>
        </p:pic>
      </p:grpSp>
      <p:grpSp>
        <p:nvGrpSpPr>
          <p:cNvPr id="4" name="Group 4"/>
          <p:cNvGrpSpPr/>
          <p:nvPr/>
        </p:nvGrpSpPr>
        <p:grpSpPr>
          <a:xfrm>
            <a:off x="2739749" y="4699714"/>
            <a:ext cx="5209890" cy="2389274"/>
            <a:chOff x="0" y="0"/>
            <a:chExt cx="6946520" cy="3185699"/>
          </a:xfrm>
        </p:grpSpPr>
        <p:pic>
          <p:nvPicPr>
            <p:cNvPr id="5" name="Picture 5"/>
            <p:cNvPicPr>
              <a:picLocks noChangeAspect="1"/>
            </p:cNvPicPr>
            <p:nvPr/>
          </p:nvPicPr>
          <p:blipFill>
            <a:blip r:embed="rId3"/>
            <a:srcRect t="3117" b="28048"/>
            <a:stretch>
              <a:fillRect/>
            </a:stretch>
          </p:blipFill>
          <p:spPr>
            <a:xfrm>
              <a:off x="0" y="0"/>
              <a:ext cx="6946520" cy="3185699"/>
            </a:xfrm>
            <a:prstGeom prst="rect">
              <a:avLst/>
            </a:prstGeom>
          </p:spPr>
        </p:pic>
      </p:grpSp>
      <p:sp>
        <p:nvSpPr>
          <p:cNvPr id="6" name="TextBox 6"/>
          <p:cNvSpPr txBox="1"/>
          <p:nvPr/>
        </p:nvSpPr>
        <p:spPr>
          <a:xfrm>
            <a:off x="359158" y="7710367"/>
            <a:ext cx="7590481" cy="1166495"/>
          </a:xfrm>
          <a:prstGeom prst="rect">
            <a:avLst/>
          </a:prstGeom>
        </p:spPr>
        <p:txBody>
          <a:bodyPr lIns="0" tIns="0" rIns="0" bIns="0" rtlCol="0" anchor="t">
            <a:spAutoFit/>
          </a:bodyPr>
          <a:lstStyle/>
          <a:p>
            <a:pPr>
              <a:lnSpc>
                <a:spcPts val="9040"/>
              </a:lnSpc>
            </a:pPr>
            <a:r>
              <a:rPr lang="en-US" sz="8000">
                <a:solidFill>
                  <a:srgbClr val="000000"/>
                </a:solidFill>
                <a:latin typeface="Black Mango"/>
              </a:rPr>
              <a:t>Scary Stuff</a:t>
            </a:r>
          </a:p>
        </p:txBody>
      </p:sp>
      <p:sp>
        <p:nvSpPr>
          <p:cNvPr id="7" name="TextBox 7"/>
          <p:cNvSpPr txBox="1"/>
          <p:nvPr/>
        </p:nvSpPr>
        <p:spPr>
          <a:xfrm>
            <a:off x="9996787" y="1931549"/>
            <a:ext cx="7654342" cy="6338253"/>
          </a:xfrm>
          <a:prstGeom prst="rect">
            <a:avLst/>
          </a:prstGeom>
        </p:spPr>
        <p:txBody>
          <a:bodyPr lIns="0" tIns="0" rIns="0" bIns="0" rtlCol="0" anchor="t">
            <a:spAutoFit/>
          </a:bodyPr>
          <a:lstStyle/>
          <a:p>
            <a:pPr marL="734059" lvl="1" indent="-367030" algn="r">
              <a:lnSpc>
                <a:spcPts val="4759"/>
              </a:lnSpc>
              <a:buFont typeface="Arial"/>
              <a:buChar char="•"/>
            </a:pPr>
            <a:r>
              <a:rPr lang="en-US" sz="3399">
                <a:solidFill>
                  <a:srgbClr val="000000"/>
                </a:solidFill>
                <a:latin typeface="Agrandir Narrow"/>
              </a:rPr>
              <a:t>Explaining the process to internal stakeholders</a:t>
            </a:r>
          </a:p>
          <a:p>
            <a:pPr marL="734059" lvl="1" indent="-367030" algn="r">
              <a:lnSpc>
                <a:spcPts val="4759"/>
              </a:lnSpc>
              <a:buFont typeface="Arial"/>
              <a:buChar char="•"/>
            </a:pPr>
            <a:r>
              <a:rPr lang="en-US" sz="3399">
                <a:solidFill>
                  <a:srgbClr val="000000"/>
                </a:solidFill>
                <a:latin typeface="Agrandir Narrow"/>
              </a:rPr>
              <a:t>Getting lawyer buy in for something that was not offered before</a:t>
            </a:r>
          </a:p>
          <a:p>
            <a:pPr marL="734059" lvl="1" indent="-367030" algn="r">
              <a:lnSpc>
                <a:spcPts val="4759"/>
              </a:lnSpc>
              <a:buFont typeface="Arial"/>
              <a:buChar char="•"/>
            </a:pPr>
            <a:r>
              <a:rPr lang="en-US" sz="3399">
                <a:solidFill>
                  <a:srgbClr val="000000"/>
                </a:solidFill>
                <a:latin typeface="Agrandir Narrow"/>
              </a:rPr>
              <a:t>Working out the little details - who takes charge of the registration (who has a credit card)</a:t>
            </a:r>
          </a:p>
          <a:p>
            <a:pPr marL="734059" lvl="1" indent="-367030" algn="r">
              <a:lnSpc>
                <a:spcPts val="4759"/>
              </a:lnSpc>
              <a:buFont typeface="Arial"/>
              <a:buChar char="•"/>
            </a:pPr>
            <a:r>
              <a:rPr lang="en-US" sz="3399">
                <a:solidFill>
                  <a:srgbClr val="000000"/>
                </a:solidFill>
                <a:latin typeface="Agrandir Narrow"/>
              </a:rPr>
              <a:t>What to do if you do not get enough registrants within the whole group</a:t>
            </a:r>
          </a:p>
          <a:p>
            <a:pPr marL="734059" lvl="1" indent="-367030" algn="r">
              <a:lnSpc>
                <a:spcPts val="4759"/>
              </a:lnSpc>
              <a:buFont typeface="Arial"/>
              <a:buChar char="•"/>
            </a:pPr>
            <a:r>
              <a:rPr lang="en-US" sz="3399">
                <a:solidFill>
                  <a:srgbClr val="000000"/>
                </a:solidFill>
                <a:latin typeface="Agrandir Narrow"/>
              </a:rPr>
              <a:t>Problem solving on the fly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6DCD4"/>
        </a:solidFill>
        <a:effectLst/>
      </p:bgPr>
    </p:bg>
    <p:spTree>
      <p:nvGrpSpPr>
        <p:cNvPr id="1" name=""/>
        <p:cNvGrpSpPr/>
        <p:nvPr/>
      </p:nvGrpSpPr>
      <p:grpSpPr>
        <a:xfrm>
          <a:off x="0" y="0"/>
          <a:ext cx="0" cy="0"/>
          <a:chOff x="0" y="0"/>
          <a:chExt cx="0" cy="0"/>
        </a:xfrm>
      </p:grpSpPr>
      <p:grpSp>
        <p:nvGrpSpPr>
          <p:cNvPr id="2" name="Group 2"/>
          <p:cNvGrpSpPr/>
          <p:nvPr/>
        </p:nvGrpSpPr>
        <p:grpSpPr>
          <a:xfrm>
            <a:off x="7788288" y="565426"/>
            <a:ext cx="9843088" cy="4760416"/>
            <a:chOff x="0" y="0"/>
            <a:chExt cx="13124117" cy="6347221"/>
          </a:xfrm>
        </p:grpSpPr>
        <p:pic>
          <p:nvPicPr>
            <p:cNvPr id="3" name="Picture 3"/>
            <p:cNvPicPr>
              <a:picLocks noChangeAspect="1"/>
            </p:cNvPicPr>
            <p:nvPr/>
          </p:nvPicPr>
          <p:blipFill>
            <a:blip r:embed="rId2"/>
            <a:srcRect t="13705" b="13705"/>
            <a:stretch>
              <a:fillRect/>
            </a:stretch>
          </p:blipFill>
          <p:spPr>
            <a:xfrm>
              <a:off x="0" y="0"/>
              <a:ext cx="13124117" cy="6347221"/>
            </a:xfrm>
            <a:prstGeom prst="rect">
              <a:avLst/>
            </a:prstGeom>
          </p:spPr>
        </p:pic>
      </p:grpSp>
      <p:grpSp>
        <p:nvGrpSpPr>
          <p:cNvPr id="4" name="Group 4"/>
          <p:cNvGrpSpPr/>
          <p:nvPr/>
        </p:nvGrpSpPr>
        <p:grpSpPr>
          <a:xfrm>
            <a:off x="12272412" y="2133974"/>
            <a:ext cx="3386287" cy="6383736"/>
            <a:chOff x="0" y="0"/>
            <a:chExt cx="4515049" cy="8511648"/>
          </a:xfrm>
        </p:grpSpPr>
        <p:pic>
          <p:nvPicPr>
            <p:cNvPr id="5" name="Picture 5"/>
            <p:cNvPicPr>
              <a:picLocks noChangeAspect="1"/>
            </p:cNvPicPr>
            <p:nvPr/>
          </p:nvPicPr>
          <p:blipFill>
            <a:blip r:embed="rId3"/>
            <a:srcRect l="2848" r="2848"/>
            <a:stretch>
              <a:fillRect/>
            </a:stretch>
          </p:blipFill>
          <p:spPr>
            <a:xfrm>
              <a:off x="0" y="0"/>
              <a:ext cx="4515049" cy="8511648"/>
            </a:xfrm>
            <a:prstGeom prst="rect">
              <a:avLst/>
            </a:prstGeom>
          </p:spPr>
        </p:pic>
      </p:grpSp>
      <p:sp>
        <p:nvSpPr>
          <p:cNvPr id="6" name="TextBox 6"/>
          <p:cNvSpPr txBox="1"/>
          <p:nvPr/>
        </p:nvSpPr>
        <p:spPr>
          <a:xfrm>
            <a:off x="7523837" y="8593910"/>
            <a:ext cx="10764163" cy="1592853"/>
          </a:xfrm>
          <a:prstGeom prst="rect">
            <a:avLst/>
          </a:prstGeom>
        </p:spPr>
        <p:txBody>
          <a:bodyPr lIns="0" tIns="0" rIns="0" bIns="0" rtlCol="0" anchor="t">
            <a:spAutoFit/>
          </a:bodyPr>
          <a:lstStyle/>
          <a:p>
            <a:pPr>
              <a:lnSpc>
                <a:spcPts val="12384"/>
              </a:lnSpc>
            </a:pPr>
            <a:r>
              <a:rPr lang="en-US" sz="10959">
                <a:solidFill>
                  <a:srgbClr val="000000"/>
                </a:solidFill>
                <a:latin typeface="Black Mango"/>
              </a:rPr>
              <a:t>Final Thoughts</a:t>
            </a:r>
          </a:p>
        </p:txBody>
      </p:sp>
      <p:sp>
        <p:nvSpPr>
          <p:cNvPr id="7" name="TextBox 7"/>
          <p:cNvSpPr txBox="1"/>
          <p:nvPr/>
        </p:nvSpPr>
        <p:spPr>
          <a:xfrm>
            <a:off x="472626" y="148296"/>
            <a:ext cx="7051211" cy="10183643"/>
          </a:xfrm>
          <a:prstGeom prst="rect">
            <a:avLst/>
          </a:prstGeom>
        </p:spPr>
        <p:txBody>
          <a:bodyPr lIns="0" tIns="0" rIns="0" bIns="0" rtlCol="0" anchor="t">
            <a:spAutoFit/>
          </a:bodyPr>
          <a:lstStyle/>
          <a:p>
            <a:pPr>
              <a:lnSpc>
                <a:spcPts val="4961"/>
              </a:lnSpc>
            </a:pPr>
            <a:r>
              <a:rPr lang="en-US" sz="3544">
                <a:solidFill>
                  <a:srgbClr val="000000"/>
                </a:solidFill>
                <a:latin typeface="Agrandir Narrow"/>
              </a:rPr>
              <a:t> </a:t>
            </a:r>
            <a:r>
              <a:rPr lang="en-US" sz="3544">
                <a:solidFill>
                  <a:srgbClr val="000000"/>
                </a:solidFill>
                <a:latin typeface="Agrandir Narrow Bold"/>
              </a:rPr>
              <a:t>Win </a:t>
            </a:r>
            <a:r>
              <a:rPr lang="en-US" sz="3544">
                <a:solidFill>
                  <a:srgbClr val="000000"/>
                </a:solidFill>
                <a:latin typeface="Agrandir Narrow"/>
              </a:rPr>
              <a:t>- legitimate benefit that you can offer members and use as a selling point for membership - winner </a:t>
            </a:r>
            <a:r>
              <a:rPr lang="en-US" sz="3544">
                <a:solidFill>
                  <a:srgbClr val="994E1D"/>
                </a:solidFill>
                <a:latin typeface="Agrandir Narrow Bold"/>
              </a:rPr>
              <a:t>Association</a:t>
            </a:r>
          </a:p>
          <a:p>
            <a:pPr>
              <a:lnSpc>
                <a:spcPts val="4961"/>
              </a:lnSpc>
            </a:pPr>
            <a:r>
              <a:rPr lang="en-US" sz="3544">
                <a:solidFill>
                  <a:srgbClr val="000000"/>
                </a:solidFill>
                <a:latin typeface="Agrandir Narrow Bold"/>
              </a:rPr>
              <a:t>Win </a:t>
            </a:r>
            <a:r>
              <a:rPr lang="en-US" sz="3544">
                <a:solidFill>
                  <a:srgbClr val="000000"/>
                </a:solidFill>
                <a:latin typeface="Agrandir Narrow"/>
              </a:rPr>
              <a:t>-</a:t>
            </a:r>
            <a:r>
              <a:rPr lang="en-US" sz="3544">
                <a:solidFill>
                  <a:srgbClr val="000000"/>
                </a:solidFill>
                <a:latin typeface="Agrandir Narrow Bold"/>
              </a:rPr>
              <a:t> </a:t>
            </a:r>
            <a:r>
              <a:rPr lang="en-US" sz="3544">
                <a:solidFill>
                  <a:srgbClr val="000000"/>
                </a:solidFill>
                <a:latin typeface="Agrandir Narrow"/>
              </a:rPr>
              <a:t>additional service provided with evidence based info - winner </a:t>
            </a:r>
            <a:r>
              <a:rPr lang="en-US" sz="3544">
                <a:solidFill>
                  <a:srgbClr val="994E1D"/>
                </a:solidFill>
                <a:latin typeface="Agrandir Narrow Bold"/>
              </a:rPr>
              <a:t>LiRN</a:t>
            </a:r>
          </a:p>
          <a:p>
            <a:pPr>
              <a:lnSpc>
                <a:spcPts val="4961"/>
              </a:lnSpc>
            </a:pPr>
            <a:r>
              <a:rPr lang="en-US" sz="3544">
                <a:solidFill>
                  <a:srgbClr val="000000"/>
                </a:solidFill>
                <a:latin typeface="Agrandir Narrow Bold"/>
              </a:rPr>
              <a:t>Win </a:t>
            </a:r>
            <a:r>
              <a:rPr lang="en-US" sz="3544">
                <a:solidFill>
                  <a:srgbClr val="000000"/>
                </a:solidFill>
                <a:latin typeface="Agrandir Narrow"/>
              </a:rPr>
              <a:t>- admin fees for your budget/replace copy revenue, stats - winner - </a:t>
            </a:r>
            <a:r>
              <a:rPr lang="en-US" sz="3544">
                <a:solidFill>
                  <a:srgbClr val="994E1D"/>
                </a:solidFill>
                <a:latin typeface="Agrandir Narrow Bold"/>
              </a:rPr>
              <a:t>Library/Staff</a:t>
            </a:r>
          </a:p>
          <a:p>
            <a:pPr>
              <a:lnSpc>
                <a:spcPts val="4961"/>
              </a:lnSpc>
            </a:pPr>
            <a:r>
              <a:rPr lang="en-US" sz="3544">
                <a:solidFill>
                  <a:srgbClr val="000000"/>
                </a:solidFill>
                <a:latin typeface="Agrandir Narrow Bold"/>
              </a:rPr>
              <a:t>Win </a:t>
            </a:r>
            <a:r>
              <a:rPr lang="en-US" sz="3544">
                <a:solidFill>
                  <a:srgbClr val="000000"/>
                </a:solidFill>
                <a:latin typeface="Agrandir Narrow"/>
              </a:rPr>
              <a:t>- good cpd at great price - winner - Your </a:t>
            </a:r>
            <a:r>
              <a:rPr lang="en-US" sz="3544">
                <a:solidFill>
                  <a:srgbClr val="994E1D"/>
                </a:solidFill>
                <a:latin typeface="Agrandir Narrow Bold"/>
              </a:rPr>
              <a:t>Members</a:t>
            </a:r>
            <a:r>
              <a:rPr lang="en-US" sz="3544">
                <a:solidFill>
                  <a:srgbClr val="000000"/>
                </a:solidFill>
                <a:latin typeface="Agrandir Narrow"/>
              </a:rPr>
              <a:t> (and they are the ones who really matter) </a:t>
            </a:r>
          </a:p>
          <a:p>
            <a:pPr>
              <a:lnSpc>
                <a:spcPts val="4961"/>
              </a:lnSpc>
            </a:pPr>
            <a:r>
              <a:rPr lang="en-US" sz="3544">
                <a:solidFill>
                  <a:srgbClr val="000000"/>
                </a:solidFill>
                <a:latin typeface="Agrandir Narrow Bold"/>
              </a:rPr>
              <a:t>Win </a:t>
            </a:r>
            <a:r>
              <a:rPr lang="en-US" sz="3544">
                <a:solidFill>
                  <a:srgbClr val="000000"/>
                </a:solidFill>
                <a:latin typeface="Agrandir Narrow"/>
              </a:rPr>
              <a:t>-some equity within the group - winner - </a:t>
            </a:r>
            <a:r>
              <a:rPr lang="en-US" sz="3544">
                <a:solidFill>
                  <a:srgbClr val="994E1D"/>
                </a:solidFill>
                <a:latin typeface="Agrandir Narrow Bold"/>
              </a:rPr>
              <a:t>all of us</a:t>
            </a:r>
            <a:r>
              <a:rPr lang="en-US" sz="3544">
                <a:solidFill>
                  <a:srgbClr val="994E1D"/>
                </a:solidFill>
                <a:latin typeface="Agrandir Narrow"/>
              </a:rPr>
              <a:t> </a:t>
            </a:r>
          </a:p>
          <a:p>
            <a:pPr>
              <a:lnSpc>
                <a:spcPts val="5381"/>
              </a:lnSpc>
            </a:pPr>
            <a:endParaRPr lang="en-US" sz="3544">
              <a:solidFill>
                <a:srgbClr val="994E1D"/>
              </a:solidFill>
              <a:latin typeface="Agrandir Narrow"/>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513</Words>
  <Application>Microsoft Office PowerPoint</Application>
  <PresentationFormat>Custom</PresentationFormat>
  <Paragraphs>39</Paragraphs>
  <Slides>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Agrandir Narrow Bold</vt:lpstr>
      <vt:lpstr>Arial</vt:lpstr>
      <vt:lpstr>Canva Sans Bold</vt:lpstr>
      <vt:lpstr>Black Mango</vt:lpstr>
      <vt:lpstr>Calibri</vt:lpstr>
      <vt:lpstr>Agrandir Narrow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LiRN Collaboration Presentation</dc:title>
  <dc:creator>Betty's Computer</dc:creator>
  <cp:lastModifiedBy>Jacquie Fex</cp:lastModifiedBy>
  <cp:revision>2</cp:revision>
  <dcterms:created xsi:type="dcterms:W3CDTF">2006-08-16T00:00:00Z</dcterms:created>
  <dcterms:modified xsi:type="dcterms:W3CDTF">2023-10-22T19:35:18Z</dcterms:modified>
  <dc:identifier>DAFxb9-e8Gw</dc:identifier>
</cp:coreProperties>
</file>