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89" r:id="rId4"/>
    <p:sldId id="300" r:id="rId5"/>
    <p:sldId id="288" r:id="rId6"/>
    <p:sldId id="290" r:id="rId7"/>
    <p:sldId id="291" r:id="rId8"/>
    <p:sldId id="260" r:id="rId9"/>
    <p:sldId id="292" r:id="rId10"/>
    <p:sldId id="295" r:id="rId11"/>
    <p:sldId id="293" r:id="rId12"/>
    <p:sldId id="294" r:id="rId13"/>
    <p:sldId id="296" r:id="rId14"/>
    <p:sldId id="297" r:id="rId15"/>
    <p:sldId id="298" r:id="rId16"/>
    <p:sldId id="299" r:id="rId17"/>
    <p:sldId id="285" r:id="rId18"/>
    <p:sldId id="274" r:id="rId1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C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73D595-FEC1-4D49-BD17-50D5D1F60B88}" v="9" dt="2023-10-11T17:18:17.0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58068" autoAdjust="0"/>
  </p:normalViewPr>
  <p:slideViewPr>
    <p:cSldViewPr snapToGrid="0">
      <p:cViewPr varScale="1">
        <p:scale>
          <a:sx n="44" d="100"/>
          <a:sy n="44" d="100"/>
        </p:scale>
        <p:origin x="1932" y="48"/>
      </p:cViewPr>
      <p:guideLst/>
    </p:cSldViewPr>
  </p:slideViewPr>
  <p:notesTextViewPr>
    <p:cViewPr>
      <p:scale>
        <a:sx n="1" d="1"/>
        <a:sy n="1" d="1"/>
      </p:scale>
      <p:origin x="0" y="0"/>
    </p:cViewPr>
  </p:notesTextViewPr>
  <p:sorterViewPr>
    <p:cViewPr>
      <p:scale>
        <a:sx n="100" d="100"/>
        <a:sy n="100" d="100"/>
      </p:scale>
      <p:origin x="0" y="-624"/>
    </p:cViewPr>
  </p:sorterViewPr>
  <p:notesViewPr>
    <p:cSldViewPr snapToGrid="0">
      <p:cViewPr varScale="1">
        <p:scale>
          <a:sx n="83" d="100"/>
          <a:sy n="83" d="100"/>
        </p:scale>
        <p:origin x="381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9" tIns="48329" rIns="96659" bIns="48329" rtlCol="0"/>
          <a:lstStyle>
            <a:lvl1pPr algn="l">
              <a:defRPr sz="1200"/>
            </a:lvl1pPr>
          </a:lstStyle>
          <a:p>
            <a:endParaRPr lang="en-GB"/>
          </a:p>
        </p:txBody>
      </p:sp>
      <p:sp>
        <p:nvSpPr>
          <p:cNvPr id="3" name="Date Placeholder 2"/>
          <p:cNvSpPr>
            <a:spLocks noGrp="1"/>
          </p:cNvSpPr>
          <p:nvPr>
            <p:ph type="dt" idx="1"/>
          </p:nvPr>
        </p:nvSpPr>
        <p:spPr>
          <a:xfrm>
            <a:off x="4143587" y="0"/>
            <a:ext cx="3169920" cy="481728"/>
          </a:xfrm>
          <a:prstGeom prst="rect">
            <a:avLst/>
          </a:prstGeom>
        </p:spPr>
        <p:txBody>
          <a:bodyPr vert="horz" lIns="96659" tIns="48329" rIns="96659" bIns="48329" rtlCol="0"/>
          <a:lstStyle>
            <a:lvl1pPr algn="r">
              <a:defRPr sz="1200"/>
            </a:lvl1pPr>
          </a:lstStyle>
          <a:p>
            <a:fld id="{8462CF5E-FC05-45A3-B5F5-83FD1094825F}" type="datetimeFigureOut">
              <a:rPr lang="en-GB" smtClean="0"/>
              <a:t>24/10/2023</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9" tIns="48329" rIns="96659" bIns="48329" rtlCol="0" anchor="ctr"/>
          <a:lstStyle/>
          <a:p>
            <a:endParaRPr lang="en-GB"/>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659" tIns="48329" rIns="96659" bIns="483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5"/>
            <a:ext cx="3169920" cy="481727"/>
          </a:xfrm>
          <a:prstGeom prst="rect">
            <a:avLst/>
          </a:prstGeom>
        </p:spPr>
        <p:txBody>
          <a:bodyPr vert="horz" lIns="96659" tIns="48329" rIns="96659" bIns="48329" rtlCol="0" anchor="b"/>
          <a:lstStyle>
            <a:lvl1pPr algn="l">
              <a:defRPr sz="1200"/>
            </a:lvl1pPr>
          </a:lstStyle>
          <a:p>
            <a:endParaRPr lang="en-GB"/>
          </a:p>
        </p:txBody>
      </p:sp>
      <p:sp>
        <p:nvSpPr>
          <p:cNvPr id="7" name="Slide Number Placeholder 6"/>
          <p:cNvSpPr>
            <a:spLocks noGrp="1"/>
          </p:cNvSpPr>
          <p:nvPr>
            <p:ph type="sldNum" sz="quarter" idx="5"/>
          </p:nvPr>
        </p:nvSpPr>
        <p:spPr>
          <a:xfrm>
            <a:off x="4143587" y="9119475"/>
            <a:ext cx="3169920" cy="481727"/>
          </a:xfrm>
          <a:prstGeom prst="rect">
            <a:avLst/>
          </a:prstGeom>
        </p:spPr>
        <p:txBody>
          <a:bodyPr vert="horz" lIns="96659" tIns="48329" rIns="96659" bIns="48329" rtlCol="0" anchor="b"/>
          <a:lstStyle>
            <a:lvl1pPr algn="r">
              <a:defRPr sz="1200"/>
            </a:lvl1pPr>
          </a:lstStyle>
          <a:p>
            <a:fld id="{C0822C00-522C-4061-9B35-897CCA67A659}" type="slidenum">
              <a:rPr lang="en-GB" smtClean="0"/>
              <a:t>‹#›</a:t>
            </a:fld>
            <a:endParaRPr lang="en-GB"/>
          </a:p>
        </p:txBody>
      </p:sp>
    </p:spTree>
    <p:extLst>
      <p:ext uri="{BB962C8B-B14F-4D97-AF65-F5344CB8AC3E}">
        <p14:creationId xmlns:p14="http://schemas.microsoft.com/office/powerpoint/2010/main" val="2614600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822C00-522C-4061-9B35-897CCA67A659}" type="slidenum">
              <a:rPr lang="en-GB" smtClean="0"/>
              <a:t>1</a:t>
            </a:fld>
            <a:endParaRPr lang="en-GB"/>
          </a:p>
        </p:txBody>
      </p:sp>
    </p:spTree>
    <p:extLst>
      <p:ext uri="{BB962C8B-B14F-4D97-AF65-F5344CB8AC3E}">
        <p14:creationId xmlns:p14="http://schemas.microsoft.com/office/powerpoint/2010/main" val="3677078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D1D5DB"/>
                </a:solidFill>
                <a:effectLst/>
                <a:latin typeface="Söhne"/>
              </a:rPr>
              <a:t>Key AI Terms in Legal Tech</a:t>
            </a:r>
            <a:endParaRPr lang="en-US" b="0" i="0" dirty="0">
              <a:solidFill>
                <a:srgbClr val="D1D5DB"/>
              </a:solidFill>
              <a:effectLst/>
              <a:latin typeface="Söhne"/>
            </a:endParaRPr>
          </a:p>
          <a:p>
            <a:pPr marL="241646" indent="-241646">
              <a:buFont typeface="+mj-lt"/>
              <a:buAutoNum type="arabicPeriod"/>
            </a:pPr>
            <a:r>
              <a:rPr lang="en-US" b="1" i="0" dirty="0">
                <a:solidFill>
                  <a:srgbClr val="D1D5DB"/>
                </a:solidFill>
                <a:effectLst/>
                <a:latin typeface="Söhne"/>
              </a:rPr>
              <a:t>Tokenization:</a:t>
            </a:r>
            <a:endParaRPr lang="en-US" b="0" i="0" dirty="0">
              <a:solidFill>
                <a:srgbClr val="D1D5DB"/>
              </a:solidFill>
              <a:effectLst/>
              <a:latin typeface="Söhne"/>
            </a:endParaRPr>
          </a:p>
          <a:p>
            <a:pPr marL="724937" lvl="1" indent="-241646">
              <a:buFont typeface="+mj-lt"/>
              <a:buAutoNum type="arabicPeriod"/>
            </a:pPr>
            <a:r>
              <a:rPr lang="en-US" b="0" i="0" dirty="0">
                <a:solidFill>
                  <a:srgbClr val="D1D5DB"/>
                </a:solidFill>
                <a:effectLst/>
                <a:latin typeface="Söhne"/>
              </a:rPr>
              <a:t>Think of tokenization as breaking down legal text into its building blocks – individual words or phrases. Each of these units is called a "token," and it helps AI understand the text's meaning. It's like dissecting a legal document to make sense of it.</a:t>
            </a:r>
          </a:p>
          <a:p>
            <a:pPr marL="241646" indent="-241646">
              <a:buFont typeface="+mj-lt"/>
              <a:buAutoNum type="arabicPeriod"/>
            </a:pPr>
            <a:r>
              <a:rPr lang="en-US" b="1" i="0" dirty="0">
                <a:solidFill>
                  <a:srgbClr val="D1D5DB"/>
                </a:solidFill>
                <a:effectLst/>
                <a:latin typeface="Söhne"/>
              </a:rPr>
              <a:t>Vectors:</a:t>
            </a:r>
            <a:endParaRPr lang="en-US" b="0" i="0" dirty="0">
              <a:solidFill>
                <a:srgbClr val="D1D5DB"/>
              </a:solidFill>
              <a:effectLst/>
              <a:latin typeface="Söhne"/>
            </a:endParaRPr>
          </a:p>
          <a:p>
            <a:pPr marL="724937" lvl="1" indent="-241646">
              <a:buFont typeface="+mj-lt"/>
              <a:buAutoNum type="arabicPeriod"/>
            </a:pPr>
            <a:r>
              <a:rPr lang="en-US" b="0" i="0" dirty="0">
                <a:solidFill>
                  <a:srgbClr val="D1D5DB"/>
                </a:solidFill>
                <a:effectLst/>
                <a:latin typeface="Söhne"/>
              </a:rPr>
              <a:t>Vectors in AI are like arrows pointing in different directions. In legal tech, these vectors represent words and their relationships. AI uses vectors to understand the connections between legal terms, almost like building a map of the legal language.</a:t>
            </a:r>
          </a:p>
          <a:p>
            <a:pPr marL="241646" indent="-241646">
              <a:buFont typeface="+mj-lt"/>
              <a:buAutoNum type="arabicPeriod"/>
            </a:pPr>
            <a:r>
              <a:rPr lang="en-US" b="1" i="0" dirty="0">
                <a:solidFill>
                  <a:srgbClr val="D1D5DB"/>
                </a:solidFill>
                <a:effectLst/>
                <a:latin typeface="Söhne"/>
              </a:rPr>
              <a:t>LLMs:</a:t>
            </a:r>
            <a:endParaRPr lang="en-US" b="0" i="0" dirty="0">
              <a:solidFill>
                <a:srgbClr val="D1D5DB"/>
              </a:solidFill>
              <a:effectLst/>
              <a:latin typeface="Söhne"/>
            </a:endParaRPr>
          </a:p>
          <a:p>
            <a:pPr marL="724937" lvl="1" indent="-241646">
              <a:buFont typeface="+mj-lt"/>
              <a:buAutoNum type="arabicPeriod"/>
            </a:pPr>
            <a:r>
              <a:rPr lang="en-US" b="0" i="0" dirty="0">
                <a:solidFill>
                  <a:srgbClr val="D1D5DB"/>
                </a:solidFill>
                <a:effectLst/>
                <a:latin typeface="Söhne"/>
              </a:rPr>
              <a:t>LLMs are not only masters of laws, but also large language models. They work using tokenization and vectors. They are shown immense amounts of text, and are trained to give responses by predicting the next token in a generated series. This is done using some of the information from vectors.</a:t>
            </a:r>
          </a:p>
          <a:p>
            <a:pPr marL="241646" indent="-241646">
              <a:buFont typeface="+mj-lt"/>
              <a:buAutoNum type="arabicPeriod"/>
            </a:pPr>
            <a:r>
              <a:rPr lang="en-US" b="1" i="0" dirty="0">
                <a:solidFill>
                  <a:srgbClr val="D1D5DB"/>
                </a:solidFill>
                <a:effectLst/>
                <a:latin typeface="Söhne"/>
              </a:rPr>
              <a:t>Classification:</a:t>
            </a:r>
            <a:endParaRPr lang="en-US" b="0" i="0" dirty="0">
              <a:solidFill>
                <a:srgbClr val="D1D5DB"/>
              </a:solidFill>
              <a:effectLst/>
              <a:latin typeface="Söhne"/>
            </a:endParaRPr>
          </a:p>
          <a:p>
            <a:pPr marL="724937" lvl="1" indent="-241646">
              <a:buFont typeface="+mj-lt"/>
              <a:buAutoNum type="arabicPeriod"/>
            </a:pPr>
            <a:r>
              <a:rPr lang="en-US" b="0" i="0" dirty="0">
                <a:solidFill>
                  <a:srgbClr val="D1D5DB"/>
                </a:solidFill>
                <a:effectLst/>
                <a:latin typeface="Söhne"/>
              </a:rPr>
              <a:t>Classification is the art of sorting legal documents into categories. AI algorithms are like virtual librarians who decide which category a document belongs to, such as contracts, case law, or statutes. It's like organizing books on different library shelves. Often applied in e-discovery.</a:t>
            </a:r>
          </a:p>
          <a:p>
            <a:pPr marL="241646" indent="-241646">
              <a:buFont typeface="+mj-lt"/>
              <a:buAutoNum type="arabicPeriod"/>
            </a:pPr>
            <a:r>
              <a:rPr lang="en-US" b="1" i="0" dirty="0">
                <a:solidFill>
                  <a:srgbClr val="D1D5DB"/>
                </a:solidFill>
                <a:effectLst/>
                <a:latin typeface="Söhne"/>
              </a:rPr>
              <a:t>Regression:</a:t>
            </a:r>
            <a:endParaRPr lang="en-US" b="0" i="0" dirty="0">
              <a:solidFill>
                <a:srgbClr val="D1D5DB"/>
              </a:solidFill>
              <a:effectLst/>
              <a:latin typeface="Söhne"/>
            </a:endParaRPr>
          </a:p>
          <a:p>
            <a:pPr marL="724937" lvl="1" indent="-241646">
              <a:buFont typeface="+mj-lt"/>
              <a:buAutoNum type="arabicPeriod"/>
            </a:pPr>
            <a:r>
              <a:rPr lang="en-US" b="0" i="0" dirty="0">
                <a:solidFill>
                  <a:srgbClr val="D1D5DB"/>
                </a:solidFill>
                <a:effectLst/>
                <a:latin typeface="Söhne"/>
              </a:rPr>
              <a:t>Regression is like predicting the future based on the past. In legal tech, it helps estimate the likelihood of a legal outcome by analyzing historical data. It's like a crystal ball that uses data to make educated guesses.</a:t>
            </a:r>
          </a:p>
          <a:p>
            <a:pPr marL="241646" indent="-241646">
              <a:buFont typeface="+mj-lt"/>
              <a:buAutoNum type="arabicPeriod"/>
            </a:pPr>
            <a:r>
              <a:rPr lang="en-US" b="1" i="0" dirty="0">
                <a:solidFill>
                  <a:srgbClr val="D1D5DB"/>
                </a:solidFill>
                <a:effectLst/>
                <a:latin typeface="Söhne"/>
              </a:rPr>
              <a:t>NLP (Natural Language Processing):</a:t>
            </a:r>
            <a:endParaRPr lang="en-US" b="0" i="0" dirty="0">
              <a:solidFill>
                <a:srgbClr val="D1D5DB"/>
              </a:solidFill>
              <a:effectLst/>
              <a:latin typeface="Söhne"/>
            </a:endParaRPr>
          </a:p>
          <a:p>
            <a:pPr marL="724937" lvl="1" indent="-241646">
              <a:buFont typeface="+mj-lt"/>
              <a:buAutoNum type="arabicPeriod"/>
            </a:pPr>
            <a:r>
              <a:rPr lang="en-US" b="0" i="0" dirty="0">
                <a:solidFill>
                  <a:srgbClr val="D1D5DB"/>
                </a:solidFill>
                <a:effectLst/>
                <a:latin typeface="Söhne"/>
              </a:rPr>
              <a:t>NLP is about teaching AI to speak legal language. It's the technology that enables AI to understand, interpret, and generate human-like text. In legal tech, it's the foundation for chatbots, legal research, and document analysis.</a:t>
            </a:r>
          </a:p>
          <a:p>
            <a:pPr marL="241646" indent="-241646">
              <a:buFont typeface="+mj-lt"/>
              <a:buAutoNum type="arabicPeriod"/>
            </a:pPr>
            <a:r>
              <a:rPr lang="en-US" b="1" i="0" dirty="0">
                <a:solidFill>
                  <a:srgbClr val="D1D5DB"/>
                </a:solidFill>
                <a:effectLst/>
                <a:latin typeface="Söhne"/>
              </a:rPr>
              <a:t>Deep Learning:</a:t>
            </a:r>
            <a:endParaRPr lang="en-US" b="0" i="0" dirty="0">
              <a:solidFill>
                <a:srgbClr val="D1D5DB"/>
              </a:solidFill>
              <a:effectLst/>
              <a:latin typeface="Söhne"/>
            </a:endParaRPr>
          </a:p>
          <a:p>
            <a:pPr marL="724937" lvl="1" indent="-241646">
              <a:buFont typeface="+mj-lt"/>
              <a:buAutoNum type="arabicPeriod"/>
            </a:pPr>
            <a:r>
              <a:rPr lang="en-US" b="0" i="0" dirty="0">
                <a:solidFill>
                  <a:srgbClr val="D1D5DB"/>
                </a:solidFill>
                <a:effectLst/>
                <a:latin typeface="Söhne"/>
              </a:rPr>
              <a:t>Deep learning is like AI imitating the human brain. It involves training AI systems with many layers of artificial neural networks to process and understand complex legal data. It's similar to how the brain processes information, allowing AI to handle intricate legal tasks.</a:t>
            </a:r>
          </a:p>
          <a:p>
            <a:pPr marL="241646" indent="-241646">
              <a:buFont typeface="+mj-lt"/>
              <a:buAutoNum type="arabicPeriod"/>
            </a:pPr>
            <a:r>
              <a:rPr lang="en-US" b="1" i="0" dirty="0">
                <a:solidFill>
                  <a:srgbClr val="D1D5DB"/>
                </a:solidFill>
                <a:effectLst/>
                <a:latin typeface="Söhne"/>
              </a:rPr>
              <a:t>Semantic Search:</a:t>
            </a:r>
            <a:endParaRPr lang="en-US" b="0" i="0" dirty="0">
              <a:solidFill>
                <a:srgbClr val="D1D5DB"/>
              </a:solidFill>
              <a:effectLst/>
              <a:latin typeface="Söhne"/>
            </a:endParaRPr>
          </a:p>
          <a:p>
            <a:pPr marL="724937" lvl="1" indent="-241646">
              <a:buFont typeface="+mj-lt"/>
              <a:buAutoNum type="arabicPeriod"/>
            </a:pPr>
            <a:r>
              <a:rPr lang="en-US" b="0" i="0" dirty="0">
                <a:solidFill>
                  <a:srgbClr val="D1D5DB"/>
                </a:solidFill>
                <a:effectLst/>
                <a:latin typeface="Söhne"/>
              </a:rPr>
              <a:t>Think of semantic search as AI understanding the context behind legal questions. Instead of relying solely on specific keywords, it delves into the meaning and intent of the query, ensuring more precise search results.</a:t>
            </a:r>
          </a:p>
          <a:p>
            <a:pPr marL="241646" indent="-241646">
              <a:buFont typeface="+mj-lt"/>
              <a:buAutoNum type="arabicPeriod"/>
            </a:pPr>
            <a:r>
              <a:rPr lang="en-US" b="1" i="0" dirty="0">
                <a:solidFill>
                  <a:srgbClr val="D1D5DB"/>
                </a:solidFill>
                <a:effectLst/>
                <a:latin typeface="Söhne"/>
              </a:rPr>
              <a:t>Supervised Learning:</a:t>
            </a:r>
            <a:endParaRPr lang="en-US" b="0" i="0" dirty="0">
              <a:solidFill>
                <a:srgbClr val="D1D5DB"/>
              </a:solidFill>
              <a:effectLst/>
              <a:latin typeface="Söhne"/>
            </a:endParaRPr>
          </a:p>
          <a:p>
            <a:pPr marL="724937" lvl="1" indent="-241646">
              <a:buFont typeface="+mj-lt"/>
              <a:buAutoNum type="arabicPeriod"/>
            </a:pPr>
            <a:r>
              <a:rPr lang="en-US" b="0" i="0" dirty="0">
                <a:solidFill>
                  <a:srgbClr val="D1D5DB"/>
                </a:solidFill>
                <a:effectLst/>
                <a:latin typeface="Söhne"/>
              </a:rPr>
              <a:t>Supervised learning is like AI learning from examples. It's the training process where AI algorithms use labeled data, such as legal cases, to make predictions or classifications. Think of it as AI studying past cases to handle new ones better.</a:t>
            </a:r>
          </a:p>
          <a:p>
            <a:pPr marL="241646" indent="-241646">
              <a:buFont typeface="+mj-lt"/>
              <a:buAutoNum type="arabicPeriod"/>
            </a:pPr>
            <a:r>
              <a:rPr lang="en-US" b="1" i="0" dirty="0">
                <a:solidFill>
                  <a:srgbClr val="D1D5DB"/>
                </a:solidFill>
                <a:effectLst/>
                <a:latin typeface="Söhne"/>
              </a:rPr>
              <a:t>Unsupervised Learning:</a:t>
            </a:r>
            <a:endParaRPr lang="en-US" b="0" i="0" dirty="0">
              <a:solidFill>
                <a:srgbClr val="D1D5DB"/>
              </a:solidFill>
              <a:effectLst/>
              <a:latin typeface="Söhne"/>
            </a:endParaRPr>
          </a:p>
          <a:p>
            <a:pPr marL="724937" lvl="1" indent="-241646">
              <a:buFont typeface="+mj-lt"/>
              <a:buAutoNum type="arabicPeriod"/>
            </a:pPr>
            <a:r>
              <a:rPr lang="en-US" b="0" i="0" dirty="0">
                <a:solidFill>
                  <a:srgbClr val="D1D5DB"/>
                </a:solidFill>
                <a:effectLst/>
                <a:latin typeface="Söhne"/>
              </a:rPr>
              <a:t>Unsupervised learning is like AI discovering hidden patterns in legal data. It identifies structures or relationships in data without specific guidance. It's like AI playing detective, finding valuable insights within legal documents.</a:t>
            </a:r>
          </a:p>
          <a:p>
            <a:pPr marL="724937" lvl="1" indent="-241646">
              <a:buFont typeface="+mj-lt"/>
              <a:buAutoNum type="arabicPeriod"/>
            </a:pPr>
            <a:r>
              <a:rPr lang="en-US" b="0" i="0" dirty="0">
                <a:solidFill>
                  <a:srgbClr val="D1D5DB"/>
                </a:solidFill>
                <a:effectLst/>
                <a:latin typeface="Söhne"/>
              </a:rPr>
              <a:t>Unlike supervised learning, there are no pre-defined categories or labels. In unsupervised learning ai models are left to discover patterns and relationships in data on their own without external guidance</a:t>
            </a:r>
          </a:p>
        </p:txBody>
      </p:sp>
      <p:sp>
        <p:nvSpPr>
          <p:cNvPr id="4" name="Slide Number Placeholder 3"/>
          <p:cNvSpPr>
            <a:spLocks noGrp="1"/>
          </p:cNvSpPr>
          <p:nvPr>
            <p:ph type="sldNum" sz="quarter" idx="5"/>
          </p:nvPr>
        </p:nvSpPr>
        <p:spPr/>
        <p:txBody>
          <a:bodyPr/>
          <a:lstStyle/>
          <a:p>
            <a:fld id="{C0822C00-522C-4061-9B35-897CCA67A659}" type="slidenum">
              <a:rPr lang="en-GB" smtClean="0"/>
              <a:t>10</a:t>
            </a:fld>
            <a:endParaRPr lang="en-GB"/>
          </a:p>
        </p:txBody>
      </p:sp>
    </p:spTree>
    <p:extLst>
      <p:ext uri="{BB962C8B-B14F-4D97-AF65-F5344CB8AC3E}">
        <p14:creationId xmlns:p14="http://schemas.microsoft.com/office/powerpoint/2010/main" val="143496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46" indent="-241646">
              <a:buFont typeface="+mj-lt"/>
              <a:buAutoNum type="arabicPeriod"/>
            </a:pPr>
            <a:r>
              <a:rPr lang="en-US" b="1" i="0" dirty="0">
                <a:solidFill>
                  <a:srgbClr val="D1D5DB"/>
                </a:solidFill>
                <a:effectLst/>
                <a:latin typeface="Söhne"/>
              </a:rPr>
              <a:t>Document Review and Management:</a:t>
            </a:r>
            <a:endParaRPr lang="en-US" b="0" i="0" dirty="0">
              <a:solidFill>
                <a:srgbClr val="D1D5DB"/>
              </a:solidFill>
              <a:effectLst/>
              <a:latin typeface="Söhne"/>
            </a:endParaRPr>
          </a:p>
          <a:p>
            <a:pPr marL="724937" lvl="1" indent="-241646">
              <a:buFont typeface="+mj-lt"/>
              <a:buAutoNum type="arabicPeriod"/>
            </a:pPr>
            <a:r>
              <a:rPr lang="en-US" b="0" i="0" dirty="0">
                <a:solidFill>
                  <a:srgbClr val="D1D5DB"/>
                </a:solidFill>
                <a:effectLst/>
                <a:latin typeface="Söhne"/>
              </a:rPr>
              <a:t>Example: </a:t>
            </a:r>
            <a:r>
              <a:rPr lang="en-US" b="1" i="0" dirty="0">
                <a:solidFill>
                  <a:srgbClr val="D1D5DB"/>
                </a:solidFill>
                <a:effectLst/>
                <a:latin typeface="Söhne"/>
              </a:rPr>
              <a:t>Relativity</a:t>
            </a:r>
            <a:r>
              <a:rPr lang="en-US" b="0" i="0" dirty="0">
                <a:solidFill>
                  <a:srgbClr val="D1D5DB"/>
                </a:solidFill>
                <a:effectLst/>
                <a:latin typeface="Söhne"/>
              </a:rPr>
              <a:t> is an e-discovery platform that employs AI-driven analytics to streamline the document review process, making it more efficient and cost-effective.</a:t>
            </a:r>
          </a:p>
          <a:p>
            <a:pPr marL="724937" lvl="1" indent="-241646">
              <a:buFont typeface="+mj-lt"/>
              <a:buAutoNum type="arabicPeriod"/>
            </a:pPr>
            <a:r>
              <a:rPr lang="en-US" b="0" i="0" dirty="0">
                <a:solidFill>
                  <a:srgbClr val="D1D5DB"/>
                </a:solidFill>
                <a:effectLst/>
                <a:latin typeface="Söhne"/>
              </a:rPr>
              <a:t>These tools use natural language processing (NLP) and machine learning to analyze and classify legal documents. They assist with due diligence, contract analysis, and discovery tasks.</a:t>
            </a:r>
          </a:p>
          <a:p>
            <a:pPr marL="241646" indent="-241646">
              <a:buFont typeface="+mj-lt"/>
              <a:buAutoNum type="arabicPeriod"/>
            </a:pPr>
            <a:r>
              <a:rPr lang="en-US" b="1" i="0" dirty="0">
                <a:solidFill>
                  <a:srgbClr val="D1D5DB"/>
                </a:solidFill>
                <a:effectLst/>
                <a:latin typeface="Söhne"/>
              </a:rPr>
              <a:t>Legal Research Assistants:</a:t>
            </a:r>
            <a:endParaRPr lang="en-US" b="0" i="0" dirty="0">
              <a:solidFill>
                <a:srgbClr val="D1D5DB"/>
              </a:solidFill>
              <a:effectLst/>
              <a:latin typeface="Söhne"/>
            </a:endParaRPr>
          </a:p>
          <a:p>
            <a:pPr marL="724937" lvl="1" indent="-241646">
              <a:buFont typeface="+mj-lt"/>
              <a:buAutoNum type="arabicPeriod"/>
            </a:pPr>
            <a:r>
              <a:rPr lang="en-US" b="0" i="0" dirty="0">
                <a:solidFill>
                  <a:srgbClr val="D1D5DB"/>
                </a:solidFill>
                <a:effectLst/>
                <a:latin typeface="Söhne"/>
              </a:rPr>
              <a:t>Example: </a:t>
            </a:r>
            <a:r>
              <a:rPr lang="en-US" b="1" i="0" dirty="0" err="1">
                <a:solidFill>
                  <a:srgbClr val="D1D5DB"/>
                </a:solidFill>
                <a:effectLst/>
                <a:latin typeface="Söhne"/>
              </a:rPr>
              <a:t>WestLaw</a:t>
            </a:r>
            <a:r>
              <a:rPr lang="en-US" b="1" i="0" dirty="0">
                <a:solidFill>
                  <a:srgbClr val="D1D5DB"/>
                </a:solidFill>
                <a:effectLst/>
                <a:latin typeface="Söhne"/>
              </a:rPr>
              <a:t>, Lexis, Alexi all</a:t>
            </a:r>
            <a:r>
              <a:rPr lang="en-US" b="0" i="0" dirty="0">
                <a:solidFill>
                  <a:srgbClr val="D1D5DB"/>
                </a:solidFill>
                <a:effectLst/>
                <a:latin typeface="Söhne"/>
              </a:rPr>
              <a:t> integrate AI-powered legal research tools to help lawyers find relevant cases, statutes, and legal articles more efficiently and provide valuable insights.</a:t>
            </a:r>
          </a:p>
          <a:p>
            <a:pPr marL="724937" lvl="1" indent="-241646">
              <a:buFont typeface="+mj-lt"/>
              <a:buAutoNum type="arabicPeriod"/>
            </a:pPr>
            <a:r>
              <a:rPr lang="en-US" b="0" i="0" dirty="0">
                <a:solidFill>
                  <a:srgbClr val="D1D5DB"/>
                </a:solidFill>
                <a:effectLst/>
                <a:latin typeface="Söhne"/>
              </a:rPr>
              <a:t>AI-driven legal research tools aid lawyers in finding relevant cases, statutes, and legal articles swiftly. These tools often provide insights and recommendations to support legal research.</a:t>
            </a:r>
          </a:p>
          <a:p>
            <a:pPr marL="241646" indent="-241646">
              <a:buFont typeface="+mj-lt"/>
              <a:buAutoNum type="arabicPeriod"/>
            </a:pPr>
            <a:r>
              <a:rPr lang="en-US" b="1" i="0" dirty="0">
                <a:solidFill>
                  <a:srgbClr val="D1D5DB"/>
                </a:solidFill>
                <a:effectLst/>
                <a:latin typeface="Söhne"/>
              </a:rPr>
              <a:t>Predictive Analytics:</a:t>
            </a:r>
            <a:endParaRPr lang="en-US" b="0" i="0" dirty="0">
              <a:solidFill>
                <a:srgbClr val="D1D5DB"/>
              </a:solidFill>
              <a:effectLst/>
              <a:latin typeface="Söhne"/>
            </a:endParaRPr>
          </a:p>
          <a:p>
            <a:pPr marL="724937" lvl="1" indent="-241646">
              <a:buFont typeface="+mj-lt"/>
              <a:buAutoNum type="arabicPeriod"/>
            </a:pPr>
            <a:r>
              <a:rPr lang="en-US" b="0" i="0" dirty="0">
                <a:solidFill>
                  <a:srgbClr val="D1D5DB"/>
                </a:solidFill>
                <a:effectLst/>
                <a:latin typeface="Söhne"/>
              </a:rPr>
              <a:t>Example: </a:t>
            </a:r>
            <a:r>
              <a:rPr lang="en-US" b="1" i="0" dirty="0" err="1">
                <a:solidFill>
                  <a:srgbClr val="D1D5DB"/>
                </a:solidFill>
                <a:effectLst/>
                <a:latin typeface="Söhne"/>
              </a:rPr>
              <a:t>LexPredict</a:t>
            </a:r>
            <a:r>
              <a:rPr lang="en-US" b="0" i="0" dirty="0">
                <a:solidFill>
                  <a:srgbClr val="D1D5DB"/>
                </a:solidFill>
                <a:effectLst/>
                <a:latin typeface="Söhne"/>
              </a:rPr>
              <a:t> specializes in predictive analytics and machine learning to offer data-driven insights for legal professionals, assisting in litigation strategy and case outcome predictions.</a:t>
            </a:r>
          </a:p>
          <a:p>
            <a:pPr marL="724937" lvl="1" indent="-241646">
              <a:buFont typeface="+mj-lt"/>
              <a:buAutoNum type="arabicPeriod"/>
            </a:pPr>
            <a:r>
              <a:rPr lang="en-US" b="0" i="0" dirty="0">
                <a:solidFill>
                  <a:srgbClr val="D1D5DB"/>
                </a:solidFill>
                <a:effectLst/>
                <a:latin typeface="Söhne"/>
              </a:rPr>
              <a:t>Predictive analytics tools use historical legal data to predict case outcomes, assist in litigation strategy, and identify potential risks.</a:t>
            </a:r>
          </a:p>
          <a:p>
            <a:pPr marL="241646" indent="-241646">
              <a:buFont typeface="+mj-lt"/>
              <a:buAutoNum type="arabicPeriod"/>
            </a:pPr>
            <a:r>
              <a:rPr lang="en-US" b="1" i="0" dirty="0">
                <a:solidFill>
                  <a:srgbClr val="D1D5DB"/>
                </a:solidFill>
                <a:effectLst/>
                <a:latin typeface="Söhne"/>
              </a:rPr>
              <a:t>Contract Analysis:</a:t>
            </a:r>
            <a:endParaRPr lang="en-US" b="0" i="0" dirty="0">
              <a:solidFill>
                <a:srgbClr val="D1D5DB"/>
              </a:solidFill>
              <a:effectLst/>
              <a:latin typeface="Söhne"/>
            </a:endParaRPr>
          </a:p>
          <a:p>
            <a:pPr marL="724937" lvl="1" indent="-241646">
              <a:buFont typeface="+mj-lt"/>
              <a:buAutoNum type="arabicPeriod"/>
            </a:pPr>
            <a:r>
              <a:rPr lang="en-US" b="0" i="0" dirty="0">
                <a:solidFill>
                  <a:srgbClr val="D1D5DB"/>
                </a:solidFill>
                <a:effectLst/>
                <a:latin typeface="Söhne"/>
              </a:rPr>
              <a:t>Example: </a:t>
            </a:r>
            <a:r>
              <a:rPr lang="en-US" b="1" i="0" dirty="0" err="1">
                <a:solidFill>
                  <a:srgbClr val="D1D5DB"/>
                </a:solidFill>
                <a:effectLst/>
                <a:latin typeface="Söhne"/>
              </a:rPr>
              <a:t>ThoughtRiver</a:t>
            </a:r>
            <a:r>
              <a:rPr lang="en-US" b="0" i="0" dirty="0">
                <a:solidFill>
                  <a:srgbClr val="D1D5DB"/>
                </a:solidFill>
                <a:effectLst/>
                <a:latin typeface="Söhne"/>
              </a:rPr>
              <a:t> uses AI to analyze contracts, extract key clauses, and facilitate faster contract reviews by providing structured data on contract terms and potential risks.</a:t>
            </a:r>
          </a:p>
          <a:p>
            <a:pPr marL="724937" lvl="1" indent="-241646">
              <a:buFont typeface="+mj-lt"/>
              <a:buAutoNum type="arabicPeriod"/>
            </a:pPr>
            <a:r>
              <a:rPr lang="en-US" b="0" i="0" dirty="0">
                <a:solidFill>
                  <a:srgbClr val="D1D5DB"/>
                </a:solidFill>
                <a:effectLst/>
                <a:latin typeface="Söhne"/>
              </a:rPr>
              <a:t>Contract analysis tools extract and analyze key clauses and terms from contracts, helping lawyers review and manage contracts more efficiently.</a:t>
            </a:r>
          </a:p>
          <a:p>
            <a:pPr marL="241646" indent="-241646">
              <a:buFont typeface="+mj-lt"/>
              <a:buAutoNum type="arabicPeriod"/>
            </a:pPr>
            <a:r>
              <a:rPr lang="en-US" b="1" i="0" dirty="0">
                <a:solidFill>
                  <a:srgbClr val="D1D5DB"/>
                </a:solidFill>
                <a:effectLst/>
                <a:latin typeface="Söhne"/>
              </a:rPr>
              <a:t>Legal Chatbots:</a:t>
            </a:r>
            <a:endParaRPr lang="en-US" b="0" i="0" dirty="0">
              <a:solidFill>
                <a:srgbClr val="D1D5DB"/>
              </a:solidFill>
              <a:effectLst/>
              <a:latin typeface="Söhne"/>
            </a:endParaRPr>
          </a:p>
          <a:p>
            <a:pPr marL="724937" lvl="1" indent="-241646">
              <a:buFont typeface="+mj-lt"/>
              <a:buAutoNum type="arabicPeriod"/>
            </a:pPr>
            <a:r>
              <a:rPr lang="en-US" b="0" i="0" dirty="0">
                <a:solidFill>
                  <a:srgbClr val="D1D5DB"/>
                </a:solidFill>
                <a:effectLst/>
                <a:latin typeface="Söhne"/>
              </a:rPr>
              <a:t>Example: </a:t>
            </a:r>
            <a:r>
              <a:rPr lang="en-US" b="1" i="0" dirty="0" err="1">
                <a:solidFill>
                  <a:srgbClr val="D1D5DB"/>
                </a:solidFill>
                <a:effectLst/>
                <a:latin typeface="Söhne"/>
              </a:rPr>
              <a:t>DoNotPay</a:t>
            </a:r>
            <a:r>
              <a:rPr lang="en-US" b="0" i="0" dirty="0">
                <a:solidFill>
                  <a:srgbClr val="D1D5DB"/>
                </a:solidFill>
                <a:effectLst/>
                <a:latin typeface="Söhne"/>
              </a:rPr>
              <a:t> is a well-known legal chatbot that offers automated assistance for various legal tasks, from generating legal documents to answering common legal queries. Generated controversy when proposed to surreptitiously bring it into the court as an advocate</a:t>
            </a:r>
          </a:p>
          <a:p>
            <a:pPr marL="724937" lvl="1" indent="-241646">
              <a:buFont typeface="+mj-lt"/>
              <a:buAutoNum type="arabicPeriod"/>
            </a:pPr>
            <a:r>
              <a:rPr lang="en-US" b="0" i="0" dirty="0">
                <a:solidFill>
                  <a:srgbClr val="D1D5DB"/>
                </a:solidFill>
                <a:effectLst/>
                <a:latin typeface="Söhne"/>
              </a:rPr>
              <a:t>Legal chatbots provide quick answers to common legal questions, assist in legal form completion, and enhance client engagement through automated interactions.</a:t>
            </a:r>
          </a:p>
          <a:p>
            <a:pPr marL="241646" indent="-241646">
              <a:buFont typeface="+mj-lt"/>
              <a:buAutoNum type="arabicPeriod"/>
            </a:pPr>
            <a:r>
              <a:rPr lang="en-US" b="1" i="0" dirty="0">
                <a:solidFill>
                  <a:srgbClr val="D1D5DB"/>
                </a:solidFill>
                <a:effectLst/>
                <a:latin typeface="Söhne"/>
              </a:rPr>
              <a:t>Compliance Monitoring:</a:t>
            </a:r>
            <a:endParaRPr lang="en-US" b="0" i="0" dirty="0">
              <a:solidFill>
                <a:srgbClr val="D1D5DB"/>
              </a:solidFill>
              <a:effectLst/>
              <a:latin typeface="Söhne"/>
            </a:endParaRPr>
          </a:p>
          <a:p>
            <a:pPr marL="724937" lvl="1" indent="-241646">
              <a:buFont typeface="+mj-lt"/>
              <a:buAutoNum type="arabicPeriod"/>
            </a:pPr>
            <a:r>
              <a:rPr lang="en-US" b="0" i="0" dirty="0">
                <a:solidFill>
                  <a:srgbClr val="D1D5DB"/>
                </a:solidFill>
                <a:effectLst/>
                <a:latin typeface="Söhne"/>
              </a:rPr>
              <a:t>Example: </a:t>
            </a:r>
            <a:r>
              <a:rPr lang="en-US" b="1" i="0" dirty="0">
                <a:solidFill>
                  <a:srgbClr val="D1D5DB"/>
                </a:solidFill>
                <a:effectLst/>
                <a:latin typeface="Söhne"/>
              </a:rPr>
              <a:t>Codify Legal Publishing</a:t>
            </a:r>
            <a:r>
              <a:rPr lang="en-US" b="0" i="0" dirty="0">
                <a:solidFill>
                  <a:srgbClr val="D1D5DB"/>
                </a:solidFill>
                <a:effectLst/>
                <a:latin typeface="Söhne"/>
              </a:rPr>
              <a:t> provides a platform for tracking and staying updated on regulatory changes and legal updates, helping organizations maintain compliance with evolving laws and regulations.</a:t>
            </a:r>
          </a:p>
          <a:p>
            <a:pPr marL="724937" lvl="1" indent="-241646">
              <a:buFont typeface="+mj-lt"/>
              <a:buAutoNum type="arabicPeriod"/>
            </a:pPr>
            <a:r>
              <a:rPr lang="en-US" b="0" i="0" dirty="0">
                <a:solidFill>
                  <a:srgbClr val="D1D5DB"/>
                </a:solidFill>
                <a:effectLst/>
                <a:latin typeface="Söhne"/>
              </a:rPr>
              <a:t>Compliance monitoring tools help businesses and legal departments stay compliant with changing laws and regulations by monitoring legal updates and providing alerts.</a:t>
            </a:r>
          </a:p>
          <a:p>
            <a:pPr marL="241646" indent="-241646">
              <a:buFont typeface="+mj-lt"/>
              <a:buAutoNum type="arabicPeriod"/>
            </a:pPr>
            <a:r>
              <a:rPr lang="en-US" b="1" i="0" dirty="0">
                <a:solidFill>
                  <a:srgbClr val="D1D5DB"/>
                </a:solidFill>
                <a:effectLst/>
                <a:latin typeface="Söhne"/>
              </a:rPr>
              <a:t>Legal Language Models (LLMs):</a:t>
            </a:r>
            <a:endParaRPr lang="en-US" b="0" i="0" dirty="0">
              <a:solidFill>
                <a:srgbClr val="D1D5DB"/>
              </a:solidFill>
              <a:effectLst/>
              <a:latin typeface="Söhne"/>
            </a:endParaRPr>
          </a:p>
          <a:p>
            <a:pPr marL="724937" lvl="1" indent="-241646">
              <a:buFont typeface="+mj-lt"/>
              <a:buAutoNum type="arabicPeriod"/>
            </a:pPr>
            <a:r>
              <a:rPr lang="en-US" b="0" i="0" dirty="0">
                <a:solidFill>
                  <a:srgbClr val="D1D5DB"/>
                </a:solidFill>
                <a:effectLst/>
                <a:latin typeface="Söhne"/>
              </a:rPr>
              <a:t>LLMs like GPT-3.5 are revolutionizing legal drafting and research by understanding and generating legal text with advanced NLP capabilities. These models assist in generating legal documents, providing legal insights, and simplifying complex legal language.</a:t>
            </a:r>
          </a:p>
          <a:p>
            <a:pPr marL="724937" lvl="1" indent="-241646">
              <a:buFont typeface="+mj-lt"/>
              <a:buAutoNum type="arabicPeriod"/>
            </a:pPr>
            <a:r>
              <a:rPr lang="en-US" b="0" i="0" dirty="0">
                <a:solidFill>
                  <a:srgbClr val="D1D5DB"/>
                </a:solidFill>
                <a:effectLst/>
                <a:latin typeface="Söhne"/>
              </a:rPr>
              <a:t>LLMs are the current hot topic as we begin to come to grips with what they can do, and how it can be achieved. Next section will discuss some techniques</a:t>
            </a:r>
          </a:p>
          <a:p>
            <a:pPr marL="724937" lvl="1" indent="-241646">
              <a:buFont typeface="+mj-lt"/>
              <a:buAutoNum type="arabicPeriod"/>
            </a:pPr>
            <a:endParaRPr lang="en-US" b="0" i="0" dirty="0">
              <a:solidFill>
                <a:srgbClr val="D1D5DB"/>
              </a:solidFill>
              <a:effectLst/>
              <a:latin typeface="Söhne"/>
            </a:endParaRPr>
          </a:p>
          <a:p>
            <a:pPr marL="483291" lvl="1"/>
            <a:endParaRPr lang="en-US" b="0" i="0" dirty="0">
              <a:solidFill>
                <a:srgbClr val="D1D5DB"/>
              </a:solidFill>
              <a:effectLst/>
              <a:latin typeface="Söhne"/>
            </a:endParaRPr>
          </a:p>
          <a:p>
            <a:pPr marL="483291" lvl="1"/>
            <a:r>
              <a:rPr lang="en-US" b="0" i="0" dirty="0">
                <a:solidFill>
                  <a:srgbClr val="D1D5DB"/>
                </a:solidFill>
                <a:effectLst/>
                <a:latin typeface="Söhne"/>
              </a:rPr>
              <a:t>Different tools use different techniques. NLP – natural language processing - is one of the most common, but not the only one. </a:t>
            </a:r>
            <a:r>
              <a:rPr lang="en-US" b="0" i="0" dirty="0" err="1">
                <a:solidFill>
                  <a:srgbClr val="D1D5DB"/>
                </a:solidFill>
                <a:effectLst/>
                <a:latin typeface="Söhne"/>
              </a:rPr>
              <a:t>Ediscovery</a:t>
            </a:r>
            <a:r>
              <a:rPr lang="en-US" b="0" i="0" dirty="0">
                <a:solidFill>
                  <a:srgbClr val="D1D5DB"/>
                </a:solidFill>
                <a:effectLst/>
                <a:latin typeface="Söhne"/>
              </a:rPr>
              <a:t> software often uses classification where it tries to classify text into one of many categories. Predictive analytics use regression to try and predict the future. The idea is – there is a wealth of tools, and they each use different techniques – all AI, as appropriate to their individual use cases.</a:t>
            </a:r>
          </a:p>
        </p:txBody>
      </p:sp>
      <p:sp>
        <p:nvSpPr>
          <p:cNvPr id="4" name="Slide Number Placeholder 3"/>
          <p:cNvSpPr>
            <a:spLocks noGrp="1"/>
          </p:cNvSpPr>
          <p:nvPr>
            <p:ph type="sldNum" sz="quarter" idx="5"/>
          </p:nvPr>
        </p:nvSpPr>
        <p:spPr/>
        <p:txBody>
          <a:bodyPr/>
          <a:lstStyle/>
          <a:p>
            <a:fld id="{C0822C00-522C-4061-9B35-897CCA67A659}" type="slidenum">
              <a:rPr lang="en-GB" smtClean="0"/>
              <a:t>11</a:t>
            </a:fld>
            <a:endParaRPr lang="en-GB"/>
          </a:p>
        </p:txBody>
      </p:sp>
    </p:spTree>
    <p:extLst>
      <p:ext uri="{BB962C8B-B14F-4D97-AF65-F5344CB8AC3E}">
        <p14:creationId xmlns:p14="http://schemas.microsoft.com/office/powerpoint/2010/main" val="3620393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D1D5DB"/>
                </a:solidFill>
                <a:effectLst/>
                <a:latin typeface="Söhne"/>
              </a:rPr>
              <a:t>Zero-Shot Prompting:</a:t>
            </a:r>
            <a:endParaRPr lang="en-US" b="0" i="0" dirty="0">
              <a:solidFill>
                <a:srgbClr val="D1D5DB"/>
              </a:solidFill>
              <a:effectLst/>
              <a:latin typeface="Söhne"/>
            </a:endParaRPr>
          </a:p>
          <a:p>
            <a:pPr marL="785348" lvl="1" indent="-302057">
              <a:buFont typeface="+mj-lt"/>
              <a:buAutoNum type="arabicPeriod"/>
            </a:pPr>
            <a:r>
              <a:rPr lang="en-US" b="0" i="1" dirty="0">
                <a:solidFill>
                  <a:srgbClr val="D1D5DB"/>
                </a:solidFill>
                <a:effectLst/>
                <a:latin typeface="Söhne"/>
              </a:rPr>
              <a:t>What it is:</a:t>
            </a:r>
            <a:r>
              <a:rPr lang="en-US" b="0" i="0" dirty="0">
                <a:solidFill>
                  <a:srgbClr val="D1D5DB"/>
                </a:solidFill>
                <a:effectLst/>
                <a:latin typeface="Söhne"/>
              </a:rPr>
              <a:t> Zero-shot prompting allows you to get answers or generate content from the LLM without any prior training examples.</a:t>
            </a:r>
          </a:p>
          <a:p>
            <a:pPr marL="785348" lvl="1" indent="-302057">
              <a:buFont typeface="+mj-lt"/>
              <a:buAutoNum type="arabicPeriod"/>
            </a:pPr>
            <a:r>
              <a:rPr lang="en-US" b="0" i="1" dirty="0">
                <a:solidFill>
                  <a:srgbClr val="D1D5DB"/>
                </a:solidFill>
                <a:effectLst/>
                <a:latin typeface="Söhne"/>
              </a:rPr>
              <a:t>Use Case:</a:t>
            </a:r>
            <a:r>
              <a:rPr lang="en-US" b="0" i="0" dirty="0">
                <a:solidFill>
                  <a:srgbClr val="D1D5DB"/>
                </a:solidFill>
                <a:effectLst/>
                <a:latin typeface="Söhne"/>
              </a:rPr>
              <a:t> You can ask the LLM a question or provide a statement without specifying any training data, making it a quick way to get legal information or drafts on various topics.</a:t>
            </a:r>
          </a:p>
          <a:p>
            <a:pPr marL="724937" lvl="1" indent="-241646">
              <a:buFont typeface="+mj-lt"/>
              <a:buAutoNum type="arabicPeriod"/>
            </a:pPr>
            <a:r>
              <a:rPr lang="en-US" b="0" i="1" dirty="0">
                <a:solidFill>
                  <a:srgbClr val="D1D5DB"/>
                </a:solidFill>
                <a:effectLst/>
                <a:latin typeface="Söhne"/>
              </a:rPr>
              <a:t>Example:</a:t>
            </a:r>
            <a:r>
              <a:rPr lang="en-US" b="0" i="0" dirty="0">
                <a:solidFill>
                  <a:srgbClr val="D1D5DB"/>
                </a:solidFill>
                <a:effectLst/>
                <a:latin typeface="Söhne"/>
              </a:rPr>
              <a:t> "Provide an overview of intellectual property law without any specific input."</a:t>
            </a:r>
          </a:p>
          <a:p>
            <a:pPr marL="1208228" lvl="2" indent="-241646">
              <a:buFont typeface="Arial" panose="020B0604020202020204" pitchFamily="34" charset="0"/>
              <a:buChar char="•"/>
            </a:pPr>
            <a:r>
              <a:rPr lang="en-US" b="0" i="0" dirty="0">
                <a:solidFill>
                  <a:srgbClr val="D1D5DB"/>
                </a:solidFill>
                <a:effectLst/>
                <a:latin typeface="Söhne"/>
              </a:rPr>
              <a:t>In this case, you're seeking information on intellectual property law without specifying any training examples. The LLM generates content based on general knowledge.</a:t>
            </a:r>
          </a:p>
          <a:p>
            <a:pPr marL="1208228" lvl="2" indent="-241646">
              <a:buFont typeface="Arial" panose="020B0604020202020204" pitchFamily="34" charset="0"/>
              <a:buChar char="•"/>
            </a:pPr>
            <a:endParaRPr lang="en-US" b="0" i="0" dirty="0">
              <a:solidFill>
                <a:srgbClr val="D1D5DB"/>
              </a:solidFill>
              <a:effectLst/>
              <a:latin typeface="Söhne"/>
            </a:endParaRPr>
          </a:p>
          <a:p>
            <a:pPr algn="l"/>
            <a:r>
              <a:rPr lang="en-US" b="0" i="1" dirty="0">
                <a:solidFill>
                  <a:srgbClr val="D1D5DB"/>
                </a:solidFill>
                <a:effectLst/>
                <a:latin typeface="Söhne"/>
              </a:rPr>
              <a:t>Pros:</a:t>
            </a:r>
            <a:endParaRPr lang="en-US" b="0" i="0" dirty="0">
              <a:solidFill>
                <a:srgbClr val="D1D5DB"/>
              </a:solidFill>
              <a:effectLst/>
              <a:latin typeface="Söhne"/>
            </a:endParaRPr>
          </a:p>
          <a:p>
            <a:pPr algn="l">
              <a:buFont typeface="Arial" panose="020B0604020202020204" pitchFamily="34" charset="0"/>
              <a:buChar char="•"/>
            </a:pPr>
            <a:r>
              <a:rPr lang="en-US" b="1" i="0" dirty="0">
                <a:solidFill>
                  <a:srgbClr val="D1D5DB"/>
                </a:solidFill>
                <a:effectLst/>
                <a:latin typeface="Söhne"/>
              </a:rPr>
              <a:t>Efficiency:</a:t>
            </a:r>
            <a:r>
              <a:rPr lang="en-US" b="0" i="0" dirty="0">
                <a:solidFill>
                  <a:srgbClr val="D1D5DB"/>
                </a:solidFill>
                <a:effectLst/>
                <a:latin typeface="Söhne"/>
              </a:rPr>
              <a:t> Quick access to information or content without the need for specific training data.</a:t>
            </a:r>
          </a:p>
          <a:p>
            <a:pPr algn="l">
              <a:buFont typeface="Arial" panose="020B0604020202020204" pitchFamily="34" charset="0"/>
              <a:buChar char="•"/>
            </a:pPr>
            <a:r>
              <a:rPr lang="en-US" b="1" i="0" dirty="0">
                <a:solidFill>
                  <a:srgbClr val="D1D5DB"/>
                </a:solidFill>
                <a:effectLst/>
                <a:latin typeface="Söhne"/>
              </a:rPr>
              <a:t>Ease of Use:</a:t>
            </a:r>
            <a:r>
              <a:rPr lang="en-US" b="0" i="0" dirty="0">
                <a:solidFill>
                  <a:srgbClr val="D1D5DB"/>
                </a:solidFill>
                <a:effectLst/>
                <a:latin typeface="Söhne"/>
              </a:rPr>
              <a:t> Requires no prior training or setup, making it accessible for various legal queries.</a:t>
            </a:r>
          </a:p>
          <a:p>
            <a:pPr algn="l">
              <a:buFont typeface="Arial" panose="020B0604020202020204" pitchFamily="34" charset="0"/>
              <a:buChar char="•"/>
            </a:pPr>
            <a:r>
              <a:rPr lang="en-US" b="1" i="0" dirty="0">
                <a:solidFill>
                  <a:srgbClr val="D1D5DB"/>
                </a:solidFill>
                <a:effectLst/>
                <a:latin typeface="Söhne"/>
              </a:rPr>
              <a:t>Broad Scope:</a:t>
            </a:r>
            <a:r>
              <a:rPr lang="en-US" b="0" i="0" dirty="0">
                <a:solidFill>
                  <a:srgbClr val="D1D5DB"/>
                </a:solidFill>
                <a:effectLst/>
                <a:latin typeface="Söhne"/>
              </a:rPr>
              <a:t> Suitable for a wide range of legal topics and questions.</a:t>
            </a:r>
          </a:p>
          <a:p>
            <a:pPr algn="l"/>
            <a:r>
              <a:rPr lang="en-US" b="0" i="1" dirty="0">
                <a:solidFill>
                  <a:srgbClr val="D1D5DB"/>
                </a:solidFill>
                <a:effectLst/>
                <a:latin typeface="Söhne"/>
              </a:rPr>
              <a:t>Cons:</a:t>
            </a:r>
            <a:endParaRPr lang="en-US" b="0" i="0" dirty="0">
              <a:solidFill>
                <a:srgbClr val="D1D5DB"/>
              </a:solidFill>
              <a:effectLst/>
              <a:latin typeface="Söhne"/>
            </a:endParaRPr>
          </a:p>
          <a:p>
            <a:pPr algn="l">
              <a:buFont typeface="Arial" panose="020B0604020202020204" pitchFamily="34" charset="0"/>
              <a:buChar char="•"/>
            </a:pPr>
            <a:r>
              <a:rPr lang="en-US" b="1" i="0" dirty="0">
                <a:solidFill>
                  <a:srgbClr val="D1D5DB"/>
                </a:solidFill>
                <a:effectLst/>
                <a:latin typeface="Söhne"/>
              </a:rPr>
              <a:t>Limited Context:</a:t>
            </a:r>
            <a:r>
              <a:rPr lang="en-US" b="0" i="0" dirty="0">
                <a:solidFill>
                  <a:srgbClr val="D1D5DB"/>
                </a:solidFill>
                <a:effectLst/>
                <a:latin typeface="Söhne"/>
              </a:rPr>
              <a:t> May provide general information without context from specific examples.</a:t>
            </a:r>
          </a:p>
          <a:p>
            <a:pPr algn="l">
              <a:buFont typeface="Arial" panose="020B0604020202020204" pitchFamily="34" charset="0"/>
              <a:buChar char="•"/>
            </a:pPr>
            <a:r>
              <a:rPr lang="en-US" b="1" i="0" dirty="0">
                <a:solidFill>
                  <a:srgbClr val="D1D5DB"/>
                </a:solidFill>
                <a:effectLst/>
                <a:latin typeface="Söhne"/>
              </a:rPr>
              <a:t>Less Precision:</a:t>
            </a:r>
            <a:r>
              <a:rPr lang="en-US" b="0" i="0" dirty="0">
                <a:solidFill>
                  <a:srgbClr val="D1D5DB"/>
                </a:solidFill>
                <a:effectLst/>
                <a:latin typeface="Söhne"/>
              </a:rPr>
              <a:t> Responses might lack the depth or specificity obtained from training examples.</a:t>
            </a:r>
          </a:p>
          <a:p>
            <a:pPr marL="1208228" lvl="2" indent="-241646">
              <a:buFont typeface="Arial" panose="020B0604020202020204" pitchFamily="34" charset="0"/>
              <a:buChar char="•"/>
            </a:pPr>
            <a:endParaRPr lang="en-US" b="0" i="0" dirty="0">
              <a:solidFill>
                <a:srgbClr val="D1D5DB"/>
              </a:solidFill>
              <a:effectLst/>
              <a:latin typeface="Söhne"/>
            </a:endParaRPr>
          </a:p>
          <a:p>
            <a:pPr marL="785348" lvl="1" indent="-302057">
              <a:buFont typeface="+mj-lt"/>
              <a:buAutoNum type="arabicPeriod"/>
            </a:pPr>
            <a:endParaRPr lang="en-US" b="0" i="0" dirty="0">
              <a:solidFill>
                <a:srgbClr val="D1D5DB"/>
              </a:solidFill>
              <a:effectLst/>
              <a:latin typeface="Söhne"/>
            </a:endParaRPr>
          </a:p>
          <a:p>
            <a:pPr algn="l">
              <a:buFont typeface="+mj-lt"/>
              <a:buAutoNum type="arabicPeriod"/>
            </a:pPr>
            <a:r>
              <a:rPr lang="en-US" b="1" i="0" dirty="0">
                <a:solidFill>
                  <a:srgbClr val="D1D5DB"/>
                </a:solidFill>
                <a:effectLst/>
                <a:latin typeface="Söhne"/>
              </a:rPr>
              <a:t>One-Shot Prompting:</a:t>
            </a:r>
            <a:endParaRPr lang="en-US" b="0" i="0" dirty="0">
              <a:solidFill>
                <a:srgbClr val="D1D5DB"/>
              </a:solidFill>
              <a:effectLst/>
              <a:latin typeface="Söhne"/>
            </a:endParaRPr>
          </a:p>
          <a:p>
            <a:pPr marL="785348" lvl="1" indent="-302057">
              <a:buFont typeface="+mj-lt"/>
              <a:buAutoNum type="arabicPeriod"/>
            </a:pPr>
            <a:r>
              <a:rPr lang="en-US" b="0" i="1" dirty="0">
                <a:solidFill>
                  <a:srgbClr val="D1D5DB"/>
                </a:solidFill>
                <a:effectLst/>
                <a:latin typeface="Söhne"/>
              </a:rPr>
              <a:t>What it is:</a:t>
            </a:r>
            <a:r>
              <a:rPr lang="en-US" b="0" i="0" dirty="0">
                <a:solidFill>
                  <a:srgbClr val="D1D5DB"/>
                </a:solidFill>
                <a:effectLst/>
                <a:latin typeface="Söhne"/>
              </a:rPr>
              <a:t> One-shot prompting involves giving the LLM a single training example to generate contextually relevant responses.</a:t>
            </a:r>
          </a:p>
          <a:p>
            <a:pPr marL="785348" lvl="1" indent="-302057">
              <a:buFont typeface="+mj-lt"/>
              <a:buAutoNum type="arabicPeriod"/>
            </a:pPr>
            <a:r>
              <a:rPr lang="en-US" b="0" i="1" dirty="0">
                <a:solidFill>
                  <a:srgbClr val="D1D5DB"/>
                </a:solidFill>
                <a:effectLst/>
                <a:latin typeface="Söhne"/>
              </a:rPr>
              <a:t>Use Case:</a:t>
            </a:r>
            <a:r>
              <a:rPr lang="en-US" b="0" i="0" dirty="0">
                <a:solidFill>
                  <a:srgbClr val="D1D5DB"/>
                </a:solidFill>
                <a:effectLst/>
                <a:latin typeface="Söhne"/>
              </a:rPr>
              <a:t> You can provide a specific legal case or contract clause as the training example, and the LLM can then generate related information or documents based on that single example.</a:t>
            </a:r>
          </a:p>
          <a:p>
            <a:pPr marL="724937" lvl="1" indent="-241646">
              <a:buFont typeface="+mj-lt"/>
              <a:buAutoNum type="arabicPeriod"/>
            </a:pPr>
            <a:r>
              <a:rPr lang="en-US" b="0" i="1" dirty="0">
                <a:solidFill>
                  <a:srgbClr val="D1D5DB"/>
                </a:solidFill>
                <a:effectLst/>
                <a:latin typeface="Söhne"/>
              </a:rPr>
              <a:t>Example:</a:t>
            </a:r>
            <a:r>
              <a:rPr lang="en-US" b="0" i="0" dirty="0">
                <a:solidFill>
                  <a:srgbClr val="D1D5DB"/>
                </a:solidFill>
                <a:effectLst/>
                <a:latin typeface="Söhne"/>
              </a:rPr>
              <a:t> "Here's a contract clause about non-compete agreements: 'Employee shall not engage in any competitive business for one year.' Please explain its legal implications."</a:t>
            </a:r>
          </a:p>
          <a:p>
            <a:pPr marL="1208228" lvl="2" indent="-241646">
              <a:buFont typeface="Arial" panose="020B0604020202020204" pitchFamily="34" charset="0"/>
              <a:buChar char="•"/>
            </a:pPr>
            <a:r>
              <a:rPr lang="en-US" b="0" i="0" dirty="0">
                <a:solidFill>
                  <a:srgbClr val="D1D5DB"/>
                </a:solidFill>
                <a:effectLst/>
                <a:latin typeface="Söhne"/>
              </a:rPr>
              <a:t>You provide a single training example, the contract clause, to get an explanation of its legal implications.</a:t>
            </a:r>
          </a:p>
          <a:p>
            <a:pPr marL="1208228" lvl="2" indent="-241646">
              <a:buFont typeface="Arial" panose="020B0604020202020204" pitchFamily="34" charset="0"/>
              <a:buChar char="•"/>
            </a:pPr>
            <a:endParaRPr lang="en-US" b="0" i="0" dirty="0">
              <a:solidFill>
                <a:srgbClr val="D1D5DB"/>
              </a:solidFill>
              <a:effectLst/>
              <a:latin typeface="Söhne"/>
            </a:endParaRPr>
          </a:p>
          <a:p>
            <a:pPr algn="l"/>
            <a:r>
              <a:rPr lang="en-US" b="0" i="1" dirty="0">
                <a:solidFill>
                  <a:srgbClr val="D1D5DB"/>
                </a:solidFill>
                <a:effectLst/>
                <a:latin typeface="Söhne"/>
              </a:rPr>
              <a:t>Pros:</a:t>
            </a:r>
            <a:endParaRPr lang="en-US" b="0" i="0" dirty="0">
              <a:solidFill>
                <a:srgbClr val="D1D5DB"/>
              </a:solidFill>
              <a:effectLst/>
              <a:latin typeface="Söhne"/>
            </a:endParaRPr>
          </a:p>
          <a:p>
            <a:pPr algn="l">
              <a:buFont typeface="Arial" panose="020B0604020202020204" pitchFamily="34" charset="0"/>
              <a:buChar char="•"/>
            </a:pPr>
            <a:r>
              <a:rPr lang="en-US" b="1" i="0" dirty="0">
                <a:solidFill>
                  <a:srgbClr val="D1D5DB"/>
                </a:solidFill>
                <a:effectLst/>
                <a:latin typeface="Söhne"/>
              </a:rPr>
              <a:t>Contextual Responses:</a:t>
            </a:r>
            <a:r>
              <a:rPr lang="en-US" b="0" i="0" dirty="0">
                <a:solidFill>
                  <a:srgbClr val="D1D5DB"/>
                </a:solidFill>
                <a:effectLst/>
                <a:latin typeface="Söhne"/>
              </a:rPr>
              <a:t> Allows for context-specific information or document generation.</a:t>
            </a:r>
          </a:p>
          <a:p>
            <a:pPr algn="l">
              <a:buFont typeface="Arial" panose="020B0604020202020204" pitchFamily="34" charset="0"/>
              <a:buChar char="•"/>
            </a:pPr>
            <a:r>
              <a:rPr lang="en-US" b="1" i="0" dirty="0">
                <a:solidFill>
                  <a:srgbClr val="D1D5DB"/>
                </a:solidFill>
                <a:effectLst/>
                <a:latin typeface="Söhne"/>
              </a:rPr>
              <a:t>Efficiency:</a:t>
            </a:r>
            <a:r>
              <a:rPr lang="en-US" b="0" i="0" dirty="0">
                <a:solidFill>
                  <a:srgbClr val="D1D5DB"/>
                </a:solidFill>
                <a:effectLst/>
                <a:latin typeface="Söhne"/>
              </a:rPr>
              <a:t> Requires providing only one training example, making it practical for quick tasks.</a:t>
            </a:r>
          </a:p>
          <a:p>
            <a:pPr algn="l">
              <a:buFont typeface="Arial" panose="020B0604020202020204" pitchFamily="34" charset="0"/>
              <a:buChar char="•"/>
            </a:pPr>
            <a:r>
              <a:rPr lang="en-US" b="1" i="0" dirty="0">
                <a:solidFill>
                  <a:srgbClr val="D1D5DB"/>
                </a:solidFill>
                <a:effectLst/>
                <a:latin typeface="Söhne"/>
              </a:rPr>
              <a:t>Relevance:</a:t>
            </a:r>
            <a:r>
              <a:rPr lang="en-US" b="0" i="0" dirty="0">
                <a:solidFill>
                  <a:srgbClr val="D1D5DB"/>
                </a:solidFill>
                <a:effectLst/>
                <a:latin typeface="Söhne"/>
              </a:rPr>
              <a:t> The response is closely related to the given training example.</a:t>
            </a:r>
          </a:p>
          <a:p>
            <a:pPr algn="l"/>
            <a:r>
              <a:rPr lang="en-US" b="0" i="1" dirty="0">
                <a:solidFill>
                  <a:srgbClr val="D1D5DB"/>
                </a:solidFill>
                <a:effectLst/>
                <a:latin typeface="Söhne"/>
              </a:rPr>
              <a:t>Cons:</a:t>
            </a:r>
            <a:endParaRPr lang="en-US" b="0" i="0" dirty="0">
              <a:solidFill>
                <a:srgbClr val="D1D5DB"/>
              </a:solidFill>
              <a:effectLst/>
              <a:latin typeface="Söhne"/>
            </a:endParaRPr>
          </a:p>
          <a:p>
            <a:pPr algn="l">
              <a:buFont typeface="Arial" panose="020B0604020202020204" pitchFamily="34" charset="0"/>
              <a:buChar char="•"/>
            </a:pPr>
            <a:r>
              <a:rPr lang="en-US" b="1" i="0" dirty="0">
                <a:solidFill>
                  <a:srgbClr val="D1D5DB"/>
                </a:solidFill>
                <a:effectLst/>
                <a:latin typeface="Söhne"/>
              </a:rPr>
              <a:t>Single Context:</a:t>
            </a:r>
            <a:r>
              <a:rPr lang="en-US" b="0" i="0" dirty="0">
                <a:solidFill>
                  <a:srgbClr val="D1D5DB"/>
                </a:solidFill>
                <a:effectLst/>
                <a:latin typeface="Söhne"/>
              </a:rPr>
              <a:t> May not cover multifaceted topics that require diverse training examples.</a:t>
            </a:r>
          </a:p>
          <a:p>
            <a:pPr algn="l">
              <a:buFont typeface="Arial" panose="020B0604020202020204" pitchFamily="34" charset="0"/>
              <a:buChar char="•"/>
            </a:pPr>
            <a:r>
              <a:rPr lang="en-US" b="1" i="0" dirty="0">
                <a:solidFill>
                  <a:srgbClr val="D1D5DB"/>
                </a:solidFill>
                <a:effectLst/>
                <a:latin typeface="Söhne"/>
              </a:rPr>
              <a:t>Limited Flexibility:</a:t>
            </a:r>
            <a:r>
              <a:rPr lang="en-US" b="0" i="0" dirty="0">
                <a:solidFill>
                  <a:srgbClr val="D1D5DB"/>
                </a:solidFill>
                <a:effectLst/>
                <a:latin typeface="Söhne"/>
              </a:rPr>
              <a:t> Less adaptable to broader legal queries or document generation.</a:t>
            </a:r>
          </a:p>
          <a:p>
            <a:pPr marL="966582" lvl="2"/>
            <a:endParaRPr lang="en-US" b="0" i="0" dirty="0">
              <a:solidFill>
                <a:srgbClr val="D1D5DB"/>
              </a:solidFill>
              <a:effectLst/>
              <a:latin typeface="Söhne"/>
            </a:endParaRPr>
          </a:p>
          <a:p>
            <a:pPr marL="785348" lvl="1" indent="-302057">
              <a:buFont typeface="+mj-lt"/>
              <a:buAutoNum type="arabicPeriod"/>
            </a:pPr>
            <a:endParaRPr lang="en-US" b="0" i="0" dirty="0">
              <a:solidFill>
                <a:srgbClr val="D1D5DB"/>
              </a:solidFill>
              <a:effectLst/>
              <a:latin typeface="Söhne"/>
            </a:endParaRPr>
          </a:p>
          <a:p>
            <a:pPr algn="l">
              <a:buFont typeface="+mj-lt"/>
              <a:buAutoNum type="arabicPeriod"/>
            </a:pPr>
            <a:r>
              <a:rPr lang="en-US" b="1" i="0" dirty="0">
                <a:solidFill>
                  <a:srgbClr val="D1D5DB"/>
                </a:solidFill>
                <a:effectLst/>
                <a:latin typeface="Söhne"/>
              </a:rPr>
              <a:t>Few-Shot Prompting:</a:t>
            </a:r>
            <a:endParaRPr lang="en-US" b="0" i="0" dirty="0">
              <a:solidFill>
                <a:srgbClr val="D1D5DB"/>
              </a:solidFill>
              <a:effectLst/>
              <a:latin typeface="Söhne"/>
            </a:endParaRPr>
          </a:p>
          <a:p>
            <a:pPr marL="785348" lvl="1" indent="-302057">
              <a:buFont typeface="+mj-lt"/>
              <a:buAutoNum type="arabicPeriod"/>
            </a:pPr>
            <a:r>
              <a:rPr lang="en-US" b="0" i="1" dirty="0">
                <a:solidFill>
                  <a:srgbClr val="D1D5DB"/>
                </a:solidFill>
                <a:effectLst/>
                <a:latin typeface="Söhne"/>
              </a:rPr>
              <a:t>What it is:</a:t>
            </a:r>
            <a:r>
              <a:rPr lang="en-US" b="0" i="0" dirty="0">
                <a:solidFill>
                  <a:srgbClr val="D1D5DB"/>
                </a:solidFill>
                <a:effectLst/>
                <a:latin typeface="Söhne"/>
              </a:rPr>
              <a:t> Few-shot prompting extends one-shot prompting by allowing multiple training examples to provide context for LLM responses.</a:t>
            </a:r>
          </a:p>
          <a:p>
            <a:pPr marL="785348" lvl="1" indent="-302057">
              <a:buFont typeface="+mj-lt"/>
              <a:buAutoNum type="arabicPeriod"/>
            </a:pPr>
            <a:r>
              <a:rPr lang="en-US" b="0" i="1" dirty="0">
                <a:solidFill>
                  <a:srgbClr val="D1D5DB"/>
                </a:solidFill>
                <a:effectLst/>
                <a:latin typeface="Söhne"/>
              </a:rPr>
              <a:t>Use Case:</a:t>
            </a:r>
            <a:r>
              <a:rPr lang="en-US" b="0" i="0" dirty="0">
                <a:solidFill>
                  <a:srgbClr val="D1D5DB"/>
                </a:solidFill>
                <a:effectLst/>
                <a:latin typeface="Söhne"/>
              </a:rPr>
              <a:t> You can give the LLM a few examples of different legal scenarios to obtain more comprehensive and context-aware answers or documents.</a:t>
            </a:r>
          </a:p>
          <a:p>
            <a:pPr marL="724937" lvl="1" indent="-241646">
              <a:buFont typeface="+mj-lt"/>
              <a:buAutoNum type="arabicPeriod"/>
            </a:pPr>
            <a:r>
              <a:rPr lang="en-US" b="0" i="1" dirty="0">
                <a:solidFill>
                  <a:srgbClr val="D1D5DB"/>
                </a:solidFill>
                <a:effectLst/>
                <a:latin typeface="Söhne"/>
              </a:rPr>
              <a:t>Example:</a:t>
            </a:r>
            <a:r>
              <a:rPr lang="en-US" b="0" i="0" dirty="0">
                <a:solidFill>
                  <a:srgbClr val="D1D5DB"/>
                </a:solidFill>
                <a:effectLst/>
                <a:latin typeface="Söhne"/>
              </a:rPr>
              <a:t> "Consider these three contract clauses: 'Confidentiality,' 'Non-compete,' and 'Indemnification.’ draft a choice of forum clause in the same voice."</a:t>
            </a:r>
          </a:p>
          <a:p>
            <a:pPr marL="1208228" lvl="2" indent="-241646">
              <a:buFont typeface="Arial" panose="020B0604020202020204" pitchFamily="34" charset="0"/>
              <a:buChar char="•"/>
            </a:pPr>
            <a:r>
              <a:rPr lang="en-US" b="0" i="0" dirty="0">
                <a:solidFill>
                  <a:srgbClr val="D1D5DB"/>
                </a:solidFill>
                <a:effectLst/>
                <a:latin typeface="Söhne"/>
              </a:rPr>
              <a:t>You present a few examples of contract clauses to maintain a consistent drafting style across clauses.</a:t>
            </a:r>
          </a:p>
          <a:p>
            <a:pPr marL="1208228" lvl="2" indent="-241646">
              <a:buFont typeface="Arial" panose="020B0604020202020204" pitchFamily="34" charset="0"/>
              <a:buChar char="•"/>
            </a:pPr>
            <a:endParaRPr lang="en-US" b="0" i="0" dirty="0">
              <a:solidFill>
                <a:srgbClr val="D1D5DB"/>
              </a:solidFill>
              <a:effectLst/>
              <a:latin typeface="Söhne"/>
            </a:endParaRPr>
          </a:p>
          <a:p>
            <a:pPr algn="l"/>
            <a:r>
              <a:rPr lang="en-US" b="0" i="1" dirty="0">
                <a:solidFill>
                  <a:srgbClr val="D1D5DB"/>
                </a:solidFill>
                <a:effectLst/>
                <a:latin typeface="Söhne"/>
              </a:rPr>
              <a:t>Pros:</a:t>
            </a:r>
            <a:endParaRPr lang="en-US" b="0" i="0" dirty="0">
              <a:solidFill>
                <a:srgbClr val="D1D5DB"/>
              </a:solidFill>
              <a:effectLst/>
              <a:latin typeface="Söhne"/>
            </a:endParaRPr>
          </a:p>
          <a:p>
            <a:pPr algn="l">
              <a:buFont typeface="Arial" panose="020B0604020202020204" pitchFamily="34" charset="0"/>
              <a:buChar char="•"/>
            </a:pPr>
            <a:r>
              <a:rPr lang="en-US" b="1" i="0" dirty="0">
                <a:solidFill>
                  <a:srgbClr val="D1D5DB"/>
                </a:solidFill>
                <a:effectLst/>
                <a:latin typeface="Söhne"/>
              </a:rPr>
              <a:t>Context Enrichment:</a:t>
            </a:r>
            <a:r>
              <a:rPr lang="en-US" b="0" i="0" dirty="0">
                <a:solidFill>
                  <a:srgbClr val="D1D5DB"/>
                </a:solidFill>
                <a:effectLst/>
                <a:latin typeface="Söhne"/>
              </a:rPr>
              <a:t> Enables a broader context with multiple training examples.</a:t>
            </a:r>
          </a:p>
          <a:p>
            <a:pPr algn="l">
              <a:buFont typeface="Arial" panose="020B0604020202020204" pitchFamily="34" charset="0"/>
              <a:buChar char="•"/>
            </a:pPr>
            <a:r>
              <a:rPr lang="en-US" b="1" i="0" dirty="0">
                <a:solidFill>
                  <a:srgbClr val="D1D5DB"/>
                </a:solidFill>
                <a:effectLst/>
                <a:latin typeface="Söhne"/>
              </a:rPr>
              <a:t>Depth of Understanding:</a:t>
            </a:r>
            <a:r>
              <a:rPr lang="en-US" b="0" i="0" dirty="0">
                <a:solidFill>
                  <a:srgbClr val="D1D5DB"/>
                </a:solidFill>
                <a:effectLst/>
                <a:latin typeface="Söhne"/>
              </a:rPr>
              <a:t> Allows for more comprehensive responses to multifaceted queries.</a:t>
            </a:r>
          </a:p>
          <a:p>
            <a:pPr algn="l">
              <a:buFont typeface="Arial" panose="020B0604020202020204" pitchFamily="34" charset="0"/>
              <a:buChar char="•"/>
            </a:pPr>
            <a:r>
              <a:rPr lang="en-US" b="1" i="0" dirty="0">
                <a:solidFill>
                  <a:srgbClr val="D1D5DB"/>
                </a:solidFill>
                <a:effectLst/>
                <a:latin typeface="Söhne"/>
              </a:rPr>
              <a:t>Balanced Specificity:</a:t>
            </a:r>
            <a:r>
              <a:rPr lang="en-US" b="0" i="0" dirty="0">
                <a:solidFill>
                  <a:srgbClr val="D1D5DB"/>
                </a:solidFill>
                <a:effectLst/>
                <a:latin typeface="Söhne"/>
              </a:rPr>
              <a:t> Strikes a balance between general and specific responses.</a:t>
            </a:r>
          </a:p>
          <a:p>
            <a:pPr algn="l"/>
            <a:r>
              <a:rPr lang="en-US" b="0" i="1" dirty="0">
                <a:solidFill>
                  <a:srgbClr val="D1D5DB"/>
                </a:solidFill>
                <a:effectLst/>
                <a:latin typeface="Söhne"/>
              </a:rPr>
              <a:t>Cons:</a:t>
            </a:r>
            <a:endParaRPr lang="en-US" b="0" i="0" dirty="0">
              <a:solidFill>
                <a:srgbClr val="D1D5DB"/>
              </a:solidFill>
              <a:effectLst/>
              <a:latin typeface="Söhne"/>
            </a:endParaRPr>
          </a:p>
          <a:p>
            <a:pPr algn="l">
              <a:buFont typeface="Arial" panose="020B0604020202020204" pitchFamily="34" charset="0"/>
              <a:buChar char="•"/>
            </a:pPr>
            <a:r>
              <a:rPr lang="en-US" b="1" i="0" dirty="0">
                <a:solidFill>
                  <a:srgbClr val="D1D5DB"/>
                </a:solidFill>
                <a:effectLst/>
                <a:latin typeface="Söhne"/>
              </a:rPr>
              <a:t>Complexity:</a:t>
            </a:r>
            <a:r>
              <a:rPr lang="en-US" b="0" i="0" dirty="0">
                <a:solidFill>
                  <a:srgbClr val="D1D5DB"/>
                </a:solidFill>
                <a:effectLst/>
                <a:latin typeface="Söhne"/>
              </a:rPr>
              <a:t> Requires providing and managing multiple training examples, which can be time-consuming.</a:t>
            </a:r>
          </a:p>
          <a:p>
            <a:pPr algn="l">
              <a:buFont typeface="Arial" panose="020B0604020202020204" pitchFamily="34" charset="0"/>
              <a:buChar char="•"/>
            </a:pPr>
            <a:r>
              <a:rPr lang="en-US" b="1" i="0" dirty="0">
                <a:solidFill>
                  <a:srgbClr val="D1D5DB"/>
                </a:solidFill>
                <a:effectLst/>
                <a:latin typeface="Söhne"/>
              </a:rPr>
              <a:t>Training Data:</a:t>
            </a:r>
            <a:r>
              <a:rPr lang="en-US" b="0" i="0" dirty="0">
                <a:solidFill>
                  <a:srgbClr val="D1D5DB"/>
                </a:solidFill>
                <a:effectLst/>
                <a:latin typeface="Söhne"/>
              </a:rPr>
              <a:t> Quality and diversity of training examples impact results.</a:t>
            </a:r>
          </a:p>
          <a:p>
            <a:pPr marL="966582" lvl="2"/>
            <a:endParaRPr lang="en-US" b="0" i="0" dirty="0">
              <a:solidFill>
                <a:srgbClr val="D1D5DB"/>
              </a:solidFill>
              <a:effectLst/>
              <a:latin typeface="Söhne"/>
            </a:endParaRPr>
          </a:p>
          <a:p>
            <a:pPr marL="785348" lvl="1" indent="-302057">
              <a:buFont typeface="+mj-lt"/>
              <a:buAutoNum type="arabicPeriod"/>
            </a:pPr>
            <a:endParaRPr lang="en-US" b="0" i="0" dirty="0">
              <a:solidFill>
                <a:srgbClr val="D1D5DB"/>
              </a:solidFill>
              <a:effectLst/>
              <a:latin typeface="Söhne"/>
            </a:endParaRPr>
          </a:p>
        </p:txBody>
      </p:sp>
      <p:sp>
        <p:nvSpPr>
          <p:cNvPr id="4" name="Slide Number Placeholder 3"/>
          <p:cNvSpPr>
            <a:spLocks noGrp="1"/>
          </p:cNvSpPr>
          <p:nvPr>
            <p:ph type="sldNum" sz="quarter" idx="5"/>
          </p:nvPr>
        </p:nvSpPr>
        <p:spPr/>
        <p:txBody>
          <a:bodyPr/>
          <a:lstStyle/>
          <a:p>
            <a:fld id="{C0822C00-522C-4061-9B35-897CCA67A659}" type="slidenum">
              <a:rPr lang="en-GB" smtClean="0"/>
              <a:t>12</a:t>
            </a:fld>
            <a:endParaRPr lang="en-GB"/>
          </a:p>
        </p:txBody>
      </p:sp>
    </p:spTree>
    <p:extLst>
      <p:ext uri="{BB962C8B-B14F-4D97-AF65-F5344CB8AC3E}">
        <p14:creationId xmlns:p14="http://schemas.microsoft.com/office/powerpoint/2010/main" val="2284459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startAt="4"/>
            </a:pPr>
            <a:r>
              <a:rPr lang="en-US" b="1" i="0" dirty="0">
                <a:solidFill>
                  <a:srgbClr val="D1D5DB"/>
                </a:solidFill>
                <a:effectLst/>
                <a:latin typeface="Söhne"/>
              </a:rPr>
              <a:t>Chain of Thought Prompting:</a:t>
            </a:r>
            <a:endParaRPr lang="en-US" b="0" i="0" dirty="0">
              <a:solidFill>
                <a:srgbClr val="D1D5DB"/>
              </a:solidFill>
              <a:effectLst/>
              <a:latin typeface="Söhne"/>
            </a:endParaRPr>
          </a:p>
          <a:p>
            <a:pPr marL="785348" lvl="1" indent="-302057">
              <a:buFont typeface="+mj-lt"/>
              <a:buAutoNum type="arabicPeriod" startAt="4"/>
            </a:pPr>
            <a:r>
              <a:rPr lang="en-US" b="0" i="1" dirty="0">
                <a:solidFill>
                  <a:srgbClr val="D1D5DB"/>
                </a:solidFill>
                <a:effectLst/>
                <a:latin typeface="Söhne"/>
              </a:rPr>
              <a:t>What it is:</a:t>
            </a:r>
            <a:r>
              <a:rPr lang="en-US" b="0" i="0" dirty="0">
                <a:solidFill>
                  <a:srgbClr val="D1D5DB"/>
                </a:solidFill>
                <a:effectLst/>
                <a:latin typeface="Söhne"/>
              </a:rPr>
              <a:t> Chain of thought prompting is like having a conversation with the LLM. You can build a dialogue by providing an initial question or statement and then referring to previous responses in subsequent prompts.</a:t>
            </a:r>
          </a:p>
          <a:p>
            <a:pPr marL="785348" lvl="1" indent="-302057">
              <a:buFont typeface="+mj-lt"/>
              <a:buAutoNum type="arabicPeriod" startAt="4"/>
            </a:pPr>
            <a:r>
              <a:rPr lang="en-US" b="0" i="1" dirty="0">
                <a:solidFill>
                  <a:srgbClr val="D1D5DB"/>
                </a:solidFill>
                <a:effectLst/>
                <a:latin typeface="Söhne"/>
              </a:rPr>
              <a:t>Use Case:</a:t>
            </a:r>
            <a:r>
              <a:rPr lang="en-US" b="0" i="0" dirty="0">
                <a:solidFill>
                  <a:srgbClr val="D1D5DB"/>
                </a:solidFill>
                <a:effectLst/>
                <a:latin typeface="Söhne"/>
              </a:rPr>
              <a:t> This technique is valuable for complex legal discussions or when you need to maintain context across multiple interactions with the LLM.</a:t>
            </a:r>
          </a:p>
          <a:p>
            <a:pPr marL="724937" lvl="1" indent="-241646">
              <a:buFont typeface="+mj-lt"/>
              <a:buAutoNum type="arabicPeriod"/>
            </a:pPr>
            <a:r>
              <a:rPr lang="en-US" b="0" i="1" dirty="0">
                <a:solidFill>
                  <a:srgbClr val="D1D5DB"/>
                </a:solidFill>
                <a:effectLst/>
                <a:latin typeface="Söhne"/>
              </a:rPr>
              <a:t>Example:</a:t>
            </a:r>
            <a:endParaRPr lang="en-US" b="0" i="0" dirty="0">
              <a:solidFill>
                <a:srgbClr val="D1D5DB"/>
              </a:solidFill>
              <a:effectLst/>
              <a:latin typeface="Söhne"/>
            </a:endParaRPr>
          </a:p>
          <a:p>
            <a:pPr marL="1268639" lvl="2" indent="-302057">
              <a:buFont typeface="+mj-lt"/>
              <a:buAutoNum type="arabicPeriod"/>
            </a:pPr>
            <a:r>
              <a:rPr lang="en-US" b="0" i="0" dirty="0">
                <a:solidFill>
                  <a:srgbClr val="D1D5DB"/>
                </a:solidFill>
                <a:effectLst/>
                <a:latin typeface="Söhne"/>
              </a:rPr>
              <a:t>Prompt 1: "What are the key elements of a valid contract?"</a:t>
            </a:r>
          </a:p>
          <a:p>
            <a:pPr marL="1268639" lvl="2" indent="-302057">
              <a:buFont typeface="+mj-lt"/>
              <a:buAutoNum type="arabicPeriod"/>
            </a:pPr>
            <a:r>
              <a:rPr lang="en-US" b="0" i="0" dirty="0">
                <a:solidFill>
                  <a:srgbClr val="D1D5DB"/>
                </a:solidFill>
                <a:effectLst/>
                <a:latin typeface="Söhne"/>
              </a:rPr>
              <a:t>Prompt 2: "How do these elements apply in a business partnership agreement?"</a:t>
            </a:r>
          </a:p>
          <a:p>
            <a:pPr marL="1268639" lvl="2" indent="-302057">
              <a:buFont typeface="+mj-lt"/>
              <a:buAutoNum type="arabicPeriod"/>
            </a:pPr>
            <a:r>
              <a:rPr lang="en-US" b="0" i="0" dirty="0">
                <a:solidFill>
                  <a:srgbClr val="D1D5DB"/>
                </a:solidFill>
                <a:effectLst/>
                <a:latin typeface="Söhne"/>
              </a:rPr>
              <a:t>Prompt 3: "What happens if one party breaches the partnership agreement?"</a:t>
            </a:r>
          </a:p>
          <a:p>
            <a:pPr marL="1208228" lvl="2" indent="-241646">
              <a:buFont typeface="Arial" panose="020B0604020202020204" pitchFamily="34" charset="0"/>
              <a:buChar char="•"/>
            </a:pPr>
            <a:r>
              <a:rPr lang="en-US" b="0" i="0" dirty="0">
                <a:solidFill>
                  <a:srgbClr val="D1D5DB"/>
                </a:solidFill>
                <a:effectLst/>
                <a:latin typeface="Söhne"/>
              </a:rPr>
              <a:t>You initiate a conversation with the LLM by building on the previous prompts. Each prompt refers to the information provided in the prior interaction.</a:t>
            </a:r>
          </a:p>
          <a:p>
            <a:pPr marL="1208228" lvl="2" indent="-241646">
              <a:buFont typeface="Arial" panose="020B0604020202020204" pitchFamily="34" charset="0"/>
              <a:buChar char="•"/>
            </a:pPr>
            <a:endParaRPr lang="en-US" b="0" i="0" dirty="0">
              <a:solidFill>
                <a:srgbClr val="D1D5DB"/>
              </a:solidFill>
              <a:effectLst/>
              <a:latin typeface="Söhne"/>
            </a:endParaRPr>
          </a:p>
          <a:p>
            <a:pPr algn="l"/>
            <a:r>
              <a:rPr lang="en-US" b="0" i="1" dirty="0">
                <a:solidFill>
                  <a:srgbClr val="D1D5DB"/>
                </a:solidFill>
                <a:effectLst/>
                <a:latin typeface="Söhne"/>
              </a:rPr>
              <a:t>Pros:</a:t>
            </a:r>
            <a:endParaRPr lang="en-US" b="0" i="0" dirty="0">
              <a:solidFill>
                <a:srgbClr val="D1D5DB"/>
              </a:solidFill>
              <a:effectLst/>
              <a:latin typeface="Söhne"/>
            </a:endParaRPr>
          </a:p>
          <a:p>
            <a:pPr algn="l">
              <a:buFont typeface="Arial" panose="020B0604020202020204" pitchFamily="34" charset="0"/>
              <a:buChar char="•"/>
            </a:pPr>
            <a:r>
              <a:rPr lang="en-US" b="1" i="0" dirty="0">
                <a:solidFill>
                  <a:srgbClr val="D1D5DB"/>
                </a:solidFill>
                <a:effectLst/>
                <a:latin typeface="Söhne"/>
              </a:rPr>
              <a:t>Continuous Interaction:</a:t>
            </a:r>
            <a:r>
              <a:rPr lang="en-US" b="0" i="0" dirty="0">
                <a:solidFill>
                  <a:srgbClr val="D1D5DB"/>
                </a:solidFill>
                <a:effectLst/>
                <a:latin typeface="Söhne"/>
              </a:rPr>
              <a:t> Supports dynamic and extended conversations with the LLM.</a:t>
            </a:r>
          </a:p>
          <a:p>
            <a:pPr algn="l">
              <a:buFont typeface="Arial" panose="020B0604020202020204" pitchFamily="34" charset="0"/>
              <a:buChar char="•"/>
            </a:pPr>
            <a:r>
              <a:rPr lang="en-US" b="1" i="0" dirty="0">
                <a:solidFill>
                  <a:srgbClr val="D1D5DB"/>
                </a:solidFill>
                <a:effectLst/>
                <a:latin typeface="Söhne"/>
              </a:rPr>
              <a:t>Context Retention:</a:t>
            </a:r>
            <a:r>
              <a:rPr lang="en-US" b="0" i="0" dirty="0">
                <a:solidFill>
                  <a:srgbClr val="D1D5DB"/>
                </a:solidFill>
                <a:effectLst/>
                <a:latin typeface="Söhne"/>
              </a:rPr>
              <a:t> Maintains context across prompts, enhancing the depth of discussions.</a:t>
            </a:r>
          </a:p>
          <a:p>
            <a:pPr algn="l">
              <a:buFont typeface="Arial" panose="020B0604020202020204" pitchFamily="34" charset="0"/>
              <a:buChar char="•"/>
            </a:pPr>
            <a:r>
              <a:rPr lang="en-US" b="1" i="0" dirty="0">
                <a:solidFill>
                  <a:srgbClr val="D1D5DB"/>
                </a:solidFill>
                <a:effectLst/>
                <a:latin typeface="Söhne"/>
              </a:rPr>
              <a:t>Complex Queries:</a:t>
            </a:r>
            <a:r>
              <a:rPr lang="en-US" b="0" i="0" dirty="0">
                <a:solidFill>
                  <a:srgbClr val="D1D5DB"/>
                </a:solidFill>
                <a:effectLst/>
                <a:latin typeface="Söhne"/>
              </a:rPr>
              <a:t> Suitable for intricate legal topics that demand progressive exploration.</a:t>
            </a:r>
          </a:p>
          <a:p>
            <a:pPr algn="l"/>
            <a:r>
              <a:rPr lang="en-US" b="0" i="1" dirty="0">
                <a:solidFill>
                  <a:srgbClr val="D1D5DB"/>
                </a:solidFill>
                <a:effectLst/>
                <a:latin typeface="Söhne"/>
              </a:rPr>
              <a:t>Cons:</a:t>
            </a:r>
            <a:endParaRPr lang="en-US" b="0" i="0" dirty="0">
              <a:solidFill>
                <a:srgbClr val="D1D5DB"/>
              </a:solidFill>
              <a:effectLst/>
              <a:latin typeface="Söhne"/>
            </a:endParaRPr>
          </a:p>
          <a:p>
            <a:pPr algn="l">
              <a:buFont typeface="Arial" panose="020B0604020202020204" pitchFamily="34" charset="0"/>
              <a:buChar char="•"/>
            </a:pPr>
            <a:r>
              <a:rPr lang="en-US" b="1" i="0" dirty="0">
                <a:solidFill>
                  <a:srgbClr val="D1D5DB"/>
                </a:solidFill>
                <a:effectLst/>
                <a:latin typeface="Söhne"/>
              </a:rPr>
              <a:t>Complexity:</a:t>
            </a:r>
            <a:r>
              <a:rPr lang="en-US" b="0" i="0" dirty="0">
                <a:solidFill>
                  <a:srgbClr val="D1D5DB"/>
                </a:solidFill>
                <a:effectLst/>
                <a:latin typeface="Söhne"/>
              </a:rPr>
              <a:t> Requires careful management of conversation flow.</a:t>
            </a:r>
          </a:p>
          <a:p>
            <a:pPr algn="l">
              <a:buFont typeface="Arial" panose="020B0604020202020204" pitchFamily="34" charset="0"/>
              <a:buChar char="•"/>
            </a:pPr>
            <a:r>
              <a:rPr lang="en-US" b="1" i="0" dirty="0">
                <a:solidFill>
                  <a:srgbClr val="D1D5DB"/>
                </a:solidFill>
                <a:effectLst/>
                <a:latin typeface="Söhne"/>
              </a:rPr>
              <a:t>Prolonged Interaction:</a:t>
            </a:r>
            <a:r>
              <a:rPr lang="en-US" b="0" i="0" dirty="0">
                <a:solidFill>
                  <a:srgbClr val="D1D5DB"/>
                </a:solidFill>
                <a:effectLst/>
                <a:latin typeface="Söhne"/>
              </a:rPr>
              <a:t> May be less suitable for quick, isolated queries.</a:t>
            </a:r>
          </a:p>
          <a:p>
            <a:pPr marL="1208228" lvl="2" indent="-241646">
              <a:buFont typeface="Arial" panose="020B0604020202020204" pitchFamily="34" charset="0"/>
              <a:buChar char="•"/>
            </a:pPr>
            <a:endParaRPr lang="en-US" b="0" i="0" dirty="0">
              <a:solidFill>
                <a:srgbClr val="D1D5DB"/>
              </a:solidFill>
              <a:effectLst/>
              <a:latin typeface="Söhne"/>
            </a:endParaRPr>
          </a:p>
          <a:p>
            <a:pPr marL="785348" lvl="1" indent="-302057">
              <a:buFont typeface="+mj-lt"/>
              <a:buAutoNum type="arabicPeriod" startAt="4"/>
            </a:pPr>
            <a:endParaRPr lang="en-US" b="0" i="0" dirty="0">
              <a:solidFill>
                <a:srgbClr val="D1D5DB"/>
              </a:solidFill>
              <a:effectLst/>
              <a:latin typeface="Söhne"/>
            </a:endParaRPr>
          </a:p>
          <a:p>
            <a:pPr algn="l">
              <a:buFont typeface="+mj-lt"/>
              <a:buAutoNum type="arabicPeriod" startAt="4"/>
            </a:pPr>
            <a:r>
              <a:rPr lang="en-US" b="1" i="0" dirty="0">
                <a:solidFill>
                  <a:srgbClr val="D1D5DB"/>
                </a:solidFill>
                <a:effectLst/>
                <a:latin typeface="Söhne"/>
              </a:rPr>
              <a:t>Template-Based Prompting:</a:t>
            </a:r>
            <a:endParaRPr lang="en-US" b="0" i="0" dirty="0">
              <a:solidFill>
                <a:srgbClr val="D1D5DB"/>
              </a:solidFill>
              <a:effectLst/>
              <a:latin typeface="Söhne"/>
            </a:endParaRPr>
          </a:p>
          <a:p>
            <a:pPr marL="785348" lvl="1" indent="-302057">
              <a:buFont typeface="+mj-lt"/>
              <a:buAutoNum type="arabicPeriod" startAt="4"/>
            </a:pPr>
            <a:r>
              <a:rPr lang="en-US" b="0" i="1" dirty="0">
                <a:solidFill>
                  <a:srgbClr val="D1D5DB"/>
                </a:solidFill>
                <a:effectLst/>
                <a:latin typeface="Söhne"/>
              </a:rPr>
              <a:t>What it is:</a:t>
            </a:r>
            <a:r>
              <a:rPr lang="en-US" b="0" i="0" dirty="0">
                <a:solidFill>
                  <a:srgbClr val="D1D5DB"/>
                </a:solidFill>
                <a:effectLst/>
                <a:latin typeface="Söhne"/>
              </a:rPr>
              <a:t> Template-based prompting involves using predefined structures or templates to guide the LLM in generating specific types of legal documents or responses.</a:t>
            </a:r>
          </a:p>
          <a:p>
            <a:pPr marL="785348" lvl="1" indent="-302057">
              <a:buFont typeface="+mj-lt"/>
              <a:buAutoNum type="arabicPeriod" startAt="4"/>
            </a:pPr>
            <a:r>
              <a:rPr lang="en-US" b="0" i="1" dirty="0">
                <a:solidFill>
                  <a:srgbClr val="D1D5DB"/>
                </a:solidFill>
                <a:effectLst/>
                <a:latin typeface="Söhne"/>
              </a:rPr>
              <a:t>Use Case:</a:t>
            </a:r>
            <a:r>
              <a:rPr lang="en-US" b="0" i="0" dirty="0">
                <a:solidFill>
                  <a:srgbClr val="D1D5DB"/>
                </a:solidFill>
                <a:effectLst/>
                <a:latin typeface="Söhne"/>
              </a:rPr>
              <a:t> You can use templates for creating standardized legal documents like contracts, agreements, or legal opinions, ensuring consistency and efficiency.</a:t>
            </a:r>
          </a:p>
          <a:p>
            <a:pPr marL="724937" lvl="1" indent="-241646">
              <a:buFont typeface="+mj-lt"/>
              <a:buAutoNum type="arabicPeriod" startAt="4"/>
            </a:pPr>
            <a:r>
              <a:rPr lang="en-US" b="0" i="1" dirty="0">
                <a:solidFill>
                  <a:srgbClr val="D1D5DB"/>
                </a:solidFill>
                <a:effectLst/>
                <a:latin typeface="Söhne"/>
              </a:rPr>
              <a:t>Example:</a:t>
            </a:r>
            <a:r>
              <a:rPr lang="en-US" b="0" i="0" dirty="0">
                <a:solidFill>
                  <a:srgbClr val="D1D5DB"/>
                </a:solidFill>
                <a:effectLst/>
                <a:latin typeface="Söhne"/>
              </a:rPr>
              <a:t> "Generate a standard residential lease agreement with the following terms: Tenant's responsibilities, Rent payment schedule, and Termination clause."</a:t>
            </a:r>
          </a:p>
          <a:p>
            <a:pPr marL="1208228" lvl="2" indent="-241646">
              <a:buFont typeface="Arial" panose="020B0604020202020204" pitchFamily="34" charset="0"/>
              <a:buChar char="•"/>
            </a:pPr>
            <a:r>
              <a:rPr lang="en-US" b="0" i="0" dirty="0">
                <a:solidFill>
                  <a:srgbClr val="D1D5DB"/>
                </a:solidFill>
                <a:effectLst/>
                <a:latin typeface="Söhne"/>
              </a:rPr>
              <a:t>You use a predefined template structure to instruct the LLM to generate a residential lease agreement with specific sections.</a:t>
            </a:r>
          </a:p>
          <a:p>
            <a:pPr marL="1208228" lvl="2" indent="-241646">
              <a:buFont typeface="Arial" panose="020B0604020202020204" pitchFamily="34" charset="0"/>
              <a:buChar char="•"/>
            </a:pPr>
            <a:endParaRPr lang="en-US" b="0" i="0" dirty="0">
              <a:solidFill>
                <a:srgbClr val="D1D5DB"/>
              </a:solidFill>
              <a:effectLst/>
              <a:latin typeface="Söhne"/>
            </a:endParaRPr>
          </a:p>
          <a:p>
            <a:pPr algn="l"/>
            <a:r>
              <a:rPr lang="en-US" b="0" i="1" dirty="0">
                <a:solidFill>
                  <a:srgbClr val="D1D5DB"/>
                </a:solidFill>
                <a:effectLst/>
                <a:latin typeface="Söhne"/>
              </a:rPr>
              <a:t>Pros:</a:t>
            </a:r>
            <a:endParaRPr lang="en-US" b="0" i="0" dirty="0">
              <a:solidFill>
                <a:srgbClr val="D1D5DB"/>
              </a:solidFill>
              <a:effectLst/>
              <a:latin typeface="Söhne"/>
            </a:endParaRPr>
          </a:p>
          <a:p>
            <a:pPr algn="l">
              <a:buFont typeface="Arial" panose="020B0604020202020204" pitchFamily="34" charset="0"/>
              <a:buChar char="•"/>
            </a:pPr>
            <a:r>
              <a:rPr lang="en-US" b="1" i="0" dirty="0">
                <a:solidFill>
                  <a:srgbClr val="D1D5DB"/>
                </a:solidFill>
                <a:effectLst/>
                <a:latin typeface="Söhne"/>
              </a:rPr>
              <a:t>Consistency:</a:t>
            </a:r>
            <a:r>
              <a:rPr lang="en-US" b="0" i="0" dirty="0">
                <a:solidFill>
                  <a:srgbClr val="D1D5DB"/>
                </a:solidFill>
                <a:effectLst/>
                <a:latin typeface="Söhne"/>
              </a:rPr>
              <a:t> Ensures the generation of standardized legal documents with predefined structures.</a:t>
            </a:r>
          </a:p>
          <a:p>
            <a:pPr algn="l">
              <a:buFont typeface="Arial" panose="020B0604020202020204" pitchFamily="34" charset="0"/>
              <a:buChar char="•"/>
            </a:pPr>
            <a:r>
              <a:rPr lang="en-US" b="1" i="0" dirty="0">
                <a:solidFill>
                  <a:srgbClr val="D1D5DB"/>
                </a:solidFill>
                <a:effectLst/>
                <a:latin typeface="Söhne"/>
              </a:rPr>
              <a:t>Efficiency:</a:t>
            </a:r>
            <a:r>
              <a:rPr lang="en-US" b="0" i="0" dirty="0">
                <a:solidFill>
                  <a:srgbClr val="D1D5DB"/>
                </a:solidFill>
                <a:effectLst/>
                <a:latin typeface="Söhne"/>
              </a:rPr>
              <a:t> Facilitates rapid document creation with minimal manual input.</a:t>
            </a:r>
          </a:p>
          <a:p>
            <a:pPr algn="l">
              <a:buFont typeface="Arial" panose="020B0604020202020204" pitchFamily="34" charset="0"/>
              <a:buChar char="•"/>
            </a:pPr>
            <a:r>
              <a:rPr lang="en-US" b="1" i="0" dirty="0">
                <a:solidFill>
                  <a:srgbClr val="D1D5DB"/>
                </a:solidFill>
                <a:effectLst/>
                <a:latin typeface="Söhne"/>
              </a:rPr>
              <a:t>Customization:</a:t>
            </a:r>
            <a:r>
              <a:rPr lang="en-US" b="0" i="0" dirty="0">
                <a:solidFill>
                  <a:srgbClr val="D1D5DB"/>
                </a:solidFill>
                <a:effectLst/>
                <a:latin typeface="Söhne"/>
              </a:rPr>
              <a:t> Templates can be tailored to specific legal document needs.</a:t>
            </a:r>
          </a:p>
          <a:p>
            <a:pPr algn="l"/>
            <a:r>
              <a:rPr lang="en-US" b="0" i="1" dirty="0">
                <a:solidFill>
                  <a:srgbClr val="D1D5DB"/>
                </a:solidFill>
                <a:effectLst/>
                <a:latin typeface="Söhne"/>
              </a:rPr>
              <a:t>Cons:</a:t>
            </a:r>
            <a:endParaRPr lang="en-US" b="0" i="0" dirty="0">
              <a:solidFill>
                <a:srgbClr val="D1D5DB"/>
              </a:solidFill>
              <a:effectLst/>
              <a:latin typeface="Söhne"/>
            </a:endParaRPr>
          </a:p>
          <a:p>
            <a:pPr algn="l">
              <a:buFont typeface="Arial" panose="020B0604020202020204" pitchFamily="34" charset="0"/>
              <a:buChar char="•"/>
            </a:pPr>
            <a:r>
              <a:rPr lang="en-US" b="1" i="0" dirty="0">
                <a:solidFill>
                  <a:srgbClr val="D1D5DB"/>
                </a:solidFill>
                <a:effectLst/>
                <a:latin typeface="Söhne"/>
              </a:rPr>
              <a:t>Rigid Structure:</a:t>
            </a:r>
            <a:r>
              <a:rPr lang="en-US" b="0" i="0" dirty="0">
                <a:solidFill>
                  <a:srgbClr val="D1D5DB"/>
                </a:solidFill>
                <a:effectLst/>
                <a:latin typeface="Söhne"/>
              </a:rPr>
              <a:t> May not be suitable for highly unique or complex legal document requirements.</a:t>
            </a:r>
          </a:p>
          <a:p>
            <a:pPr algn="l">
              <a:buFont typeface="Arial" panose="020B0604020202020204" pitchFamily="34" charset="0"/>
              <a:buChar char="•"/>
            </a:pPr>
            <a:r>
              <a:rPr lang="en-US" b="1" i="0" dirty="0">
                <a:solidFill>
                  <a:srgbClr val="D1D5DB"/>
                </a:solidFill>
                <a:effectLst/>
                <a:latin typeface="Söhne"/>
              </a:rPr>
              <a:t>Limited Variability:</a:t>
            </a:r>
            <a:r>
              <a:rPr lang="en-US" b="0" i="0" dirty="0">
                <a:solidFill>
                  <a:srgbClr val="D1D5DB"/>
                </a:solidFill>
                <a:effectLst/>
                <a:latin typeface="Söhne"/>
              </a:rPr>
              <a:t> Responses are template-based and may not accommodate exceptional cases.</a:t>
            </a:r>
          </a:p>
          <a:p>
            <a:pPr marL="1208228" lvl="2" indent="-241646">
              <a:buFont typeface="Arial" panose="020B0604020202020204" pitchFamily="34" charset="0"/>
              <a:buChar char="•"/>
            </a:pPr>
            <a:endParaRPr lang="en-US" b="0" i="0" dirty="0">
              <a:solidFill>
                <a:srgbClr val="D1D5DB"/>
              </a:solidFill>
              <a:effectLst/>
              <a:latin typeface="Söhne"/>
            </a:endParaRPr>
          </a:p>
          <a:p>
            <a:pPr marL="785348" lvl="1" indent="-302057">
              <a:buFont typeface="+mj-lt"/>
              <a:buAutoNum type="arabicPeriod" startAt="4"/>
            </a:pPr>
            <a:endParaRPr lang="en-US" b="0" i="0" dirty="0">
              <a:solidFill>
                <a:srgbClr val="D1D5DB"/>
              </a:solidFill>
              <a:effectLst/>
              <a:latin typeface="Söhne"/>
            </a:endParaRPr>
          </a:p>
          <a:p>
            <a:pPr algn="l">
              <a:buFont typeface="+mj-lt"/>
              <a:buAutoNum type="arabicPeriod" startAt="4"/>
            </a:pPr>
            <a:r>
              <a:rPr lang="en-US" b="1" i="0" dirty="0">
                <a:solidFill>
                  <a:srgbClr val="D1D5DB"/>
                </a:solidFill>
                <a:effectLst/>
                <a:latin typeface="Söhne"/>
              </a:rPr>
              <a:t>Customized Models:</a:t>
            </a:r>
            <a:endParaRPr lang="en-US" b="0" i="0" dirty="0">
              <a:solidFill>
                <a:srgbClr val="D1D5DB"/>
              </a:solidFill>
              <a:effectLst/>
              <a:latin typeface="Söhne"/>
            </a:endParaRPr>
          </a:p>
          <a:p>
            <a:pPr marL="785348" lvl="1" indent="-302057">
              <a:buFont typeface="+mj-lt"/>
              <a:buAutoNum type="arabicPeriod" startAt="4"/>
            </a:pPr>
            <a:r>
              <a:rPr lang="en-US" b="0" i="1" dirty="0">
                <a:solidFill>
                  <a:srgbClr val="D1D5DB"/>
                </a:solidFill>
                <a:effectLst/>
                <a:latin typeface="Söhne"/>
              </a:rPr>
              <a:t>What it is:</a:t>
            </a:r>
            <a:r>
              <a:rPr lang="en-US" b="0" i="0" dirty="0">
                <a:solidFill>
                  <a:srgbClr val="D1D5DB"/>
                </a:solidFill>
                <a:effectLst/>
                <a:latin typeface="Söhne"/>
              </a:rPr>
              <a:t> Creating customized LLM models involves fine-tuning base models to cater specifically to legal domains, enhancing their performance and relevance in legal tasks.</a:t>
            </a:r>
          </a:p>
          <a:p>
            <a:pPr marL="785348" lvl="1" indent="-302057">
              <a:buFont typeface="+mj-lt"/>
              <a:buAutoNum type="arabicPeriod" startAt="4"/>
            </a:pPr>
            <a:r>
              <a:rPr lang="en-US" b="0" i="1" dirty="0">
                <a:solidFill>
                  <a:srgbClr val="D1D5DB"/>
                </a:solidFill>
                <a:effectLst/>
                <a:latin typeface="Söhne"/>
              </a:rPr>
              <a:t>Use Case:</a:t>
            </a:r>
            <a:r>
              <a:rPr lang="en-US" b="0" i="0" dirty="0">
                <a:solidFill>
                  <a:srgbClr val="D1D5DB"/>
                </a:solidFill>
                <a:effectLst/>
                <a:latin typeface="Söhne"/>
              </a:rPr>
              <a:t> Customized models are designed for domain-specific legal work, such as generating specialized legal documents or providing precise legal insights.</a:t>
            </a:r>
          </a:p>
          <a:p>
            <a:pPr marL="785348" lvl="1" indent="-302057">
              <a:buFont typeface="+mj-lt"/>
              <a:buAutoNum type="arabicPeriod" startAt="4"/>
            </a:pPr>
            <a:r>
              <a:rPr lang="en-US" b="0" i="1" dirty="0">
                <a:solidFill>
                  <a:srgbClr val="D1D5DB"/>
                </a:solidFill>
                <a:effectLst/>
                <a:latin typeface="Söhne"/>
              </a:rPr>
              <a:t>Example:</a:t>
            </a:r>
            <a:r>
              <a:rPr lang="en-US" b="0" i="0" dirty="0">
                <a:solidFill>
                  <a:srgbClr val="D1D5DB"/>
                </a:solidFill>
                <a:effectLst/>
                <a:latin typeface="Söhne"/>
              </a:rPr>
              <a:t> A law firm fine-tunes an LLM to specialize in insurance law. This customized model excels in providing insights into insurance policy interpretations, coverage disputes, and legal aspects unique to the insurance industry.</a:t>
            </a:r>
          </a:p>
          <a:p>
            <a:pPr marL="785348" lvl="1" indent="-302057">
              <a:buFont typeface="+mj-lt"/>
              <a:buAutoNum type="arabicPeriod" startAt="4"/>
            </a:pPr>
            <a:endParaRPr lang="en-US" b="0" i="0" dirty="0">
              <a:solidFill>
                <a:srgbClr val="D1D5DB"/>
              </a:solidFill>
              <a:effectLst/>
              <a:latin typeface="Söhne"/>
            </a:endParaRPr>
          </a:p>
          <a:p>
            <a:pPr algn="l"/>
            <a:r>
              <a:rPr lang="en-US" b="0" i="1" dirty="0">
                <a:solidFill>
                  <a:srgbClr val="D1D5DB"/>
                </a:solidFill>
                <a:effectLst/>
                <a:latin typeface="Söhne"/>
              </a:rPr>
              <a:t>Pros:</a:t>
            </a:r>
            <a:endParaRPr lang="en-US" b="0" i="0" dirty="0">
              <a:solidFill>
                <a:srgbClr val="D1D5DB"/>
              </a:solidFill>
              <a:effectLst/>
              <a:latin typeface="Söhne"/>
            </a:endParaRPr>
          </a:p>
          <a:p>
            <a:pPr algn="l">
              <a:buFont typeface="Arial" panose="020B0604020202020204" pitchFamily="34" charset="0"/>
              <a:buChar char="•"/>
            </a:pPr>
            <a:r>
              <a:rPr lang="en-US" b="1" i="0" dirty="0">
                <a:solidFill>
                  <a:srgbClr val="D1D5DB"/>
                </a:solidFill>
                <a:effectLst/>
                <a:latin typeface="Söhne"/>
              </a:rPr>
              <a:t>Domain Expertise:</a:t>
            </a:r>
            <a:r>
              <a:rPr lang="en-US" b="0" i="0" dirty="0">
                <a:solidFill>
                  <a:srgbClr val="D1D5DB"/>
                </a:solidFill>
                <a:effectLst/>
                <a:latin typeface="Söhne"/>
              </a:rPr>
              <a:t> Tailored to excel in a specific legal domain, providing in-depth insights.</a:t>
            </a:r>
          </a:p>
          <a:p>
            <a:pPr algn="l">
              <a:buFont typeface="Arial" panose="020B0604020202020204" pitchFamily="34" charset="0"/>
              <a:buChar char="•"/>
            </a:pPr>
            <a:r>
              <a:rPr lang="en-US" b="1" i="0" dirty="0">
                <a:solidFill>
                  <a:srgbClr val="D1D5DB"/>
                </a:solidFill>
                <a:effectLst/>
                <a:latin typeface="Söhne"/>
              </a:rPr>
              <a:t>Precision:</a:t>
            </a:r>
            <a:r>
              <a:rPr lang="en-US" b="0" i="0" dirty="0">
                <a:solidFill>
                  <a:srgbClr val="D1D5DB"/>
                </a:solidFill>
                <a:effectLst/>
                <a:latin typeface="Söhne"/>
              </a:rPr>
              <a:t> Offers highly relevant and precise responses to domain-specific queries.</a:t>
            </a:r>
          </a:p>
          <a:p>
            <a:pPr algn="l">
              <a:buFont typeface="Arial" panose="020B0604020202020204" pitchFamily="34" charset="0"/>
              <a:buChar char="•"/>
            </a:pPr>
            <a:r>
              <a:rPr lang="en-US" b="1" i="0" dirty="0">
                <a:solidFill>
                  <a:srgbClr val="D1D5DB"/>
                </a:solidFill>
                <a:effectLst/>
                <a:latin typeface="Söhne"/>
              </a:rPr>
              <a:t>Competitive Advantage:</a:t>
            </a:r>
            <a:r>
              <a:rPr lang="en-US" b="0" i="0" dirty="0">
                <a:solidFill>
                  <a:srgbClr val="D1D5DB"/>
                </a:solidFill>
                <a:effectLst/>
                <a:latin typeface="Söhne"/>
              </a:rPr>
              <a:t> Provides a unique advantage in specialized legal fields.</a:t>
            </a:r>
          </a:p>
          <a:p>
            <a:pPr algn="l"/>
            <a:r>
              <a:rPr lang="en-US" b="0" i="1" dirty="0">
                <a:solidFill>
                  <a:srgbClr val="D1D5DB"/>
                </a:solidFill>
                <a:effectLst/>
                <a:latin typeface="Söhne"/>
              </a:rPr>
              <a:t>Cons:</a:t>
            </a:r>
            <a:endParaRPr lang="en-US" b="0" i="0" dirty="0">
              <a:solidFill>
                <a:srgbClr val="D1D5DB"/>
              </a:solidFill>
              <a:effectLst/>
              <a:latin typeface="Söhne"/>
            </a:endParaRPr>
          </a:p>
          <a:p>
            <a:pPr algn="l">
              <a:buFont typeface="Arial" panose="020B0604020202020204" pitchFamily="34" charset="0"/>
              <a:buChar char="•"/>
            </a:pPr>
            <a:r>
              <a:rPr lang="en-US" b="1" i="0" dirty="0">
                <a:solidFill>
                  <a:srgbClr val="D1D5DB"/>
                </a:solidFill>
                <a:effectLst/>
                <a:latin typeface="Söhne"/>
              </a:rPr>
              <a:t>Resource-Intensive:</a:t>
            </a:r>
            <a:r>
              <a:rPr lang="en-US" b="0" i="0" dirty="0">
                <a:solidFill>
                  <a:srgbClr val="D1D5DB"/>
                </a:solidFill>
                <a:effectLst/>
                <a:latin typeface="Söhne"/>
              </a:rPr>
              <a:t> Developing and fine-tuning customized models can be time-consuming and resource-demanding.</a:t>
            </a:r>
          </a:p>
          <a:p>
            <a:pPr algn="l">
              <a:buFont typeface="Arial" panose="020B0604020202020204" pitchFamily="34" charset="0"/>
              <a:buChar char="•"/>
            </a:pPr>
            <a:r>
              <a:rPr lang="en-US" b="1" i="0" dirty="0">
                <a:solidFill>
                  <a:srgbClr val="D1D5DB"/>
                </a:solidFill>
                <a:effectLst/>
                <a:latin typeface="Söhne"/>
              </a:rPr>
              <a:t>Narrow Focus:</a:t>
            </a:r>
            <a:r>
              <a:rPr lang="en-US" b="0" i="0" dirty="0">
                <a:solidFill>
                  <a:srgbClr val="D1D5DB"/>
                </a:solidFill>
                <a:effectLst/>
                <a:latin typeface="Söhne"/>
              </a:rPr>
              <a:t> Specialized models may not cover a broad spectrum of legal topics beyond the chosen domain.</a:t>
            </a:r>
          </a:p>
          <a:p>
            <a:pPr marL="483291" lvl="1"/>
            <a:endParaRPr lang="en-US" b="0" i="0" dirty="0">
              <a:solidFill>
                <a:srgbClr val="D1D5DB"/>
              </a:solidFill>
              <a:effectLst/>
              <a:latin typeface="Söhne"/>
            </a:endParaRPr>
          </a:p>
        </p:txBody>
      </p:sp>
      <p:sp>
        <p:nvSpPr>
          <p:cNvPr id="4" name="Slide Number Placeholder 3"/>
          <p:cNvSpPr>
            <a:spLocks noGrp="1"/>
          </p:cNvSpPr>
          <p:nvPr>
            <p:ph type="sldNum" sz="quarter" idx="5"/>
          </p:nvPr>
        </p:nvSpPr>
        <p:spPr/>
        <p:txBody>
          <a:bodyPr/>
          <a:lstStyle/>
          <a:p>
            <a:fld id="{C0822C00-522C-4061-9B35-897CCA67A659}" type="slidenum">
              <a:rPr lang="en-GB" smtClean="0"/>
              <a:t>13</a:t>
            </a:fld>
            <a:endParaRPr lang="en-GB"/>
          </a:p>
        </p:txBody>
      </p:sp>
    </p:spTree>
    <p:extLst>
      <p:ext uri="{BB962C8B-B14F-4D97-AF65-F5344CB8AC3E}">
        <p14:creationId xmlns:p14="http://schemas.microsoft.com/office/powerpoint/2010/main" val="689821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46" indent="-241646">
              <a:buFont typeface="+mj-lt"/>
              <a:buAutoNum type="arabicPeriod"/>
            </a:pPr>
            <a:r>
              <a:rPr lang="en-US" b="1" i="0" dirty="0">
                <a:solidFill>
                  <a:srgbClr val="D1D5DB"/>
                </a:solidFill>
                <a:effectLst/>
                <a:latin typeface="Söhne"/>
              </a:rPr>
              <a:t>Confidentiality:</a:t>
            </a:r>
            <a:endParaRPr lang="en-US" b="0" i="0" dirty="0">
              <a:solidFill>
                <a:srgbClr val="D1D5DB"/>
              </a:solidFill>
              <a:effectLst/>
              <a:latin typeface="Söhne"/>
            </a:endParaRPr>
          </a:p>
          <a:p>
            <a:pPr marL="724937" lvl="1" indent="-241646">
              <a:buFont typeface="+mj-lt"/>
              <a:buAutoNum type="arabicPeriod"/>
            </a:pPr>
            <a:r>
              <a:rPr lang="en-US" b="0" i="1" dirty="0">
                <a:solidFill>
                  <a:srgbClr val="D1D5DB"/>
                </a:solidFill>
                <a:effectLst/>
                <a:latin typeface="Söhne"/>
              </a:rPr>
              <a:t>Consideration:</a:t>
            </a:r>
            <a:r>
              <a:rPr lang="en-US" b="0" i="0" dirty="0">
                <a:solidFill>
                  <a:srgbClr val="D1D5DB"/>
                </a:solidFill>
                <a:effectLst/>
                <a:latin typeface="Söhne"/>
              </a:rPr>
              <a:t> Legal AI often involves sharing legal documents and queries with AI systems. It's crucial to maintain strict confidentiality standards to protect sensitive client information. </a:t>
            </a:r>
          </a:p>
          <a:p>
            <a:pPr marL="724937" lvl="1" indent="-241646">
              <a:buFont typeface="+mj-lt"/>
              <a:buAutoNum type="arabicPeriod"/>
            </a:pPr>
            <a:r>
              <a:rPr lang="en-US" b="0" i="0" dirty="0">
                <a:solidFill>
                  <a:srgbClr val="D1D5DB"/>
                </a:solidFill>
                <a:effectLst/>
                <a:latin typeface="Söhne"/>
              </a:rPr>
              <a:t>What user access and admin control systems are offered?</a:t>
            </a:r>
          </a:p>
          <a:p>
            <a:pPr marL="241646" indent="-241646">
              <a:buFont typeface="+mj-lt"/>
              <a:buAutoNum type="arabicPeriod"/>
            </a:pPr>
            <a:r>
              <a:rPr lang="en-US" b="1" i="0" dirty="0">
                <a:solidFill>
                  <a:srgbClr val="D1D5DB"/>
                </a:solidFill>
                <a:effectLst/>
                <a:latin typeface="Söhne"/>
              </a:rPr>
              <a:t>Data Security:</a:t>
            </a:r>
            <a:endParaRPr lang="en-US" b="0" i="0" dirty="0">
              <a:solidFill>
                <a:srgbClr val="D1D5DB"/>
              </a:solidFill>
              <a:effectLst/>
              <a:latin typeface="Söhne"/>
            </a:endParaRPr>
          </a:p>
          <a:p>
            <a:pPr marL="724937" lvl="1" indent="-241646">
              <a:buFont typeface="+mj-lt"/>
              <a:buAutoNum type="arabicPeriod"/>
            </a:pPr>
            <a:r>
              <a:rPr lang="en-US" b="0" i="1" dirty="0">
                <a:solidFill>
                  <a:srgbClr val="D1D5DB"/>
                </a:solidFill>
                <a:effectLst/>
                <a:latin typeface="Söhne"/>
              </a:rPr>
              <a:t>Consideration:</a:t>
            </a:r>
            <a:r>
              <a:rPr lang="en-US" b="0" i="0" dirty="0">
                <a:solidFill>
                  <a:srgbClr val="D1D5DB"/>
                </a:solidFill>
                <a:effectLst/>
                <a:latin typeface="Söhne"/>
              </a:rPr>
              <a:t> Legal AI platforms should have robust data security measures in place to safeguard against data breaches. Encryption, access controls, and compliance with data protection regulations are vital.</a:t>
            </a:r>
          </a:p>
          <a:p>
            <a:pPr marL="724937" lvl="1" indent="-241646">
              <a:buFont typeface="+mj-lt"/>
              <a:buAutoNum type="arabicPeriod"/>
            </a:pPr>
            <a:r>
              <a:rPr lang="en-US" b="0" i="0" dirty="0">
                <a:solidFill>
                  <a:srgbClr val="D1D5DB"/>
                </a:solidFill>
                <a:effectLst/>
                <a:latin typeface="Söhne"/>
              </a:rPr>
              <a:t>What protection is in use? Have there been breaches? How bad?</a:t>
            </a:r>
          </a:p>
          <a:p>
            <a:pPr marL="241646" indent="-241646">
              <a:buFont typeface="+mj-lt"/>
              <a:buAutoNum type="arabicPeriod"/>
            </a:pPr>
            <a:r>
              <a:rPr lang="en-US" b="1" i="0" dirty="0">
                <a:solidFill>
                  <a:srgbClr val="D1D5DB"/>
                </a:solidFill>
                <a:effectLst/>
                <a:latin typeface="Söhne"/>
              </a:rPr>
              <a:t>Ethical Use:</a:t>
            </a:r>
            <a:endParaRPr lang="en-US" b="0" i="0" dirty="0">
              <a:solidFill>
                <a:srgbClr val="D1D5DB"/>
              </a:solidFill>
              <a:effectLst/>
              <a:latin typeface="Söhne"/>
            </a:endParaRPr>
          </a:p>
          <a:p>
            <a:pPr marL="724937" lvl="1" indent="-241646">
              <a:buFont typeface="+mj-lt"/>
              <a:buAutoNum type="arabicPeriod"/>
            </a:pPr>
            <a:r>
              <a:rPr lang="en-US" b="0" i="1" dirty="0">
                <a:solidFill>
                  <a:srgbClr val="D1D5DB"/>
                </a:solidFill>
                <a:effectLst/>
                <a:latin typeface="Söhne"/>
              </a:rPr>
              <a:t>Consideration:</a:t>
            </a:r>
            <a:r>
              <a:rPr lang="en-US" b="0" i="0" dirty="0">
                <a:solidFill>
                  <a:srgbClr val="D1D5DB"/>
                </a:solidFill>
                <a:effectLst/>
                <a:latin typeface="Söhne"/>
              </a:rPr>
              <a:t> Law libraries should establish/adhere to ethical guidelines when using AI. This includes respecting attorney-client privilege, avoiding unauthorized data sharing, and ensuring fairness in AI decision-making.</a:t>
            </a:r>
          </a:p>
          <a:p>
            <a:pPr marL="724937" lvl="1" indent="-241646">
              <a:buFont typeface="+mj-lt"/>
              <a:buAutoNum type="arabicPeriod"/>
            </a:pPr>
            <a:r>
              <a:rPr lang="en-US" b="0" i="0" dirty="0">
                <a:solidFill>
                  <a:srgbClr val="D1D5DB"/>
                </a:solidFill>
                <a:effectLst/>
                <a:latin typeface="Söhne"/>
              </a:rPr>
              <a:t>May require forward planning, discussion, and disseminating information about what is ethical use</a:t>
            </a:r>
          </a:p>
          <a:p>
            <a:pPr marL="241646" indent="-241646">
              <a:buFont typeface="+mj-lt"/>
              <a:buAutoNum type="arabicPeriod"/>
            </a:pPr>
            <a:r>
              <a:rPr lang="en-US" b="1" i="0" dirty="0">
                <a:solidFill>
                  <a:srgbClr val="D1D5DB"/>
                </a:solidFill>
                <a:effectLst/>
                <a:latin typeface="Söhne"/>
              </a:rPr>
              <a:t>Training and Expertise:</a:t>
            </a:r>
            <a:endParaRPr lang="en-US" b="0" i="0" dirty="0">
              <a:solidFill>
                <a:srgbClr val="D1D5DB"/>
              </a:solidFill>
              <a:effectLst/>
              <a:latin typeface="Söhne"/>
            </a:endParaRPr>
          </a:p>
          <a:p>
            <a:pPr marL="724937" lvl="1" indent="-241646">
              <a:buFont typeface="+mj-lt"/>
              <a:buAutoNum type="arabicPeriod"/>
            </a:pPr>
            <a:r>
              <a:rPr lang="en-US" b="0" i="1" dirty="0">
                <a:solidFill>
                  <a:srgbClr val="D1D5DB"/>
                </a:solidFill>
                <a:effectLst/>
                <a:latin typeface="Söhne"/>
              </a:rPr>
              <a:t>Consideration:</a:t>
            </a:r>
            <a:r>
              <a:rPr lang="en-US" b="0" i="0" dirty="0">
                <a:solidFill>
                  <a:srgbClr val="D1D5DB"/>
                </a:solidFill>
                <a:effectLst/>
                <a:latin typeface="Söhne"/>
              </a:rPr>
              <a:t> Librarians and staff need adequate training to use Legal AI effectively. Acquiring expertise in AI capabilities, limitations, and potential biases is crucial.</a:t>
            </a:r>
          </a:p>
          <a:p>
            <a:pPr marL="241646" indent="-241646">
              <a:buFont typeface="+mj-lt"/>
              <a:buAutoNum type="arabicPeriod"/>
            </a:pPr>
            <a:r>
              <a:rPr lang="en-US" b="1" i="0" dirty="0">
                <a:solidFill>
                  <a:srgbClr val="D1D5DB"/>
                </a:solidFill>
                <a:effectLst/>
                <a:latin typeface="Söhne"/>
              </a:rPr>
              <a:t>Resource Allocation:</a:t>
            </a:r>
            <a:endParaRPr lang="en-US" b="0" i="0" dirty="0">
              <a:solidFill>
                <a:srgbClr val="D1D5DB"/>
              </a:solidFill>
              <a:effectLst/>
              <a:latin typeface="Söhne"/>
            </a:endParaRPr>
          </a:p>
          <a:p>
            <a:pPr marL="724937" lvl="1" indent="-241646">
              <a:buFont typeface="+mj-lt"/>
              <a:buAutoNum type="arabicPeriod"/>
            </a:pPr>
            <a:r>
              <a:rPr lang="en-US" b="0" i="1" dirty="0">
                <a:solidFill>
                  <a:srgbClr val="D1D5DB"/>
                </a:solidFill>
                <a:effectLst/>
                <a:latin typeface="Söhne"/>
              </a:rPr>
              <a:t>Consideration:</a:t>
            </a:r>
            <a:r>
              <a:rPr lang="en-US" b="0" i="0" dirty="0">
                <a:solidFill>
                  <a:srgbClr val="D1D5DB"/>
                </a:solidFill>
                <a:effectLst/>
                <a:latin typeface="Söhne"/>
              </a:rPr>
              <a:t> Allocating resources for AI implementation, maintenance, and updates is essential. Libraries should assess the budget and staffing needs associated with AI integration.</a:t>
            </a:r>
          </a:p>
          <a:p>
            <a:pPr marL="724937" lvl="1" indent="-241646">
              <a:buFont typeface="+mj-lt"/>
              <a:buAutoNum type="arabicPeriod"/>
            </a:pPr>
            <a:r>
              <a:rPr lang="en-US" b="0" i="0" dirty="0">
                <a:solidFill>
                  <a:srgbClr val="D1D5DB"/>
                </a:solidFill>
                <a:effectLst/>
                <a:latin typeface="Söhne"/>
              </a:rPr>
              <a:t>AI is rarely one-and-done. It is usually an ongoing commitment, and that needs to be prepared for.</a:t>
            </a:r>
          </a:p>
          <a:p>
            <a:pPr marL="241646" indent="-241646">
              <a:buFont typeface="+mj-lt"/>
              <a:buAutoNum type="arabicPeriod"/>
            </a:pPr>
            <a:r>
              <a:rPr lang="en-US" b="1" i="0" dirty="0">
                <a:solidFill>
                  <a:srgbClr val="D1D5DB"/>
                </a:solidFill>
                <a:effectLst/>
                <a:latin typeface="Söhne"/>
              </a:rPr>
              <a:t>Quality Assurance:</a:t>
            </a:r>
            <a:endParaRPr lang="en-US" b="0" i="0" dirty="0">
              <a:solidFill>
                <a:srgbClr val="D1D5DB"/>
              </a:solidFill>
              <a:effectLst/>
              <a:latin typeface="Söhne"/>
            </a:endParaRPr>
          </a:p>
          <a:p>
            <a:pPr marL="724937" lvl="1" indent="-241646">
              <a:buFont typeface="+mj-lt"/>
              <a:buAutoNum type="arabicPeriod"/>
            </a:pPr>
            <a:r>
              <a:rPr lang="en-US" b="0" i="1" dirty="0">
                <a:solidFill>
                  <a:srgbClr val="D1D5DB"/>
                </a:solidFill>
                <a:effectLst/>
                <a:latin typeface="Söhne"/>
              </a:rPr>
              <a:t>Consideration:</a:t>
            </a:r>
            <a:r>
              <a:rPr lang="en-US" b="0" i="0" dirty="0">
                <a:solidFill>
                  <a:srgbClr val="D1D5DB"/>
                </a:solidFill>
                <a:effectLst/>
                <a:latin typeface="Söhne"/>
              </a:rPr>
              <a:t> Establishing quality assurance processes to verify the accuracy of AI-generated content and responses is vital to ensure the reliability of legal information.</a:t>
            </a:r>
          </a:p>
          <a:p>
            <a:pPr marL="724937" lvl="1" indent="-241646">
              <a:buFont typeface="+mj-lt"/>
              <a:buAutoNum type="arabicPeriod"/>
            </a:pPr>
            <a:r>
              <a:rPr lang="en-US" b="0" i="0" dirty="0">
                <a:solidFill>
                  <a:srgbClr val="D1D5DB"/>
                </a:solidFill>
                <a:effectLst/>
                <a:latin typeface="Söhne"/>
              </a:rPr>
              <a:t>Can be done through </a:t>
            </a:r>
            <a:r>
              <a:rPr lang="en-US" b="0" i="0" dirty="0" err="1">
                <a:solidFill>
                  <a:srgbClr val="D1D5DB"/>
                </a:solidFill>
                <a:effectLst/>
                <a:latin typeface="Söhne"/>
              </a:rPr>
              <a:t>backtesting</a:t>
            </a:r>
            <a:r>
              <a:rPr lang="en-US" b="0" i="0" dirty="0">
                <a:solidFill>
                  <a:srgbClr val="D1D5DB"/>
                </a:solidFill>
                <a:effectLst/>
                <a:latin typeface="Söhne"/>
              </a:rPr>
              <a:t> (checking output after-the-fact) or by using vendors that focus on QA</a:t>
            </a:r>
          </a:p>
          <a:p>
            <a:pPr marL="241646" indent="-241646">
              <a:buFont typeface="+mj-lt"/>
              <a:buAutoNum type="arabicPeriod"/>
            </a:pPr>
            <a:r>
              <a:rPr lang="en-US" b="1" i="0" dirty="0">
                <a:solidFill>
                  <a:srgbClr val="D1D5DB"/>
                </a:solidFill>
                <a:effectLst/>
                <a:latin typeface="Söhne"/>
              </a:rPr>
              <a:t>User Education:</a:t>
            </a:r>
            <a:endParaRPr lang="en-US" b="0" i="0" dirty="0">
              <a:solidFill>
                <a:srgbClr val="D1D5DB"/>
              </a:solidFill>
              <a:effectLst/>
              <a:latin typeface="Söhne"/>
            </a:endParaRPr>
          </a:p>
          <a:p>
            <a:pPr marL="724937" lvl="1" indent="-241646">
              <a:buFont typeface="+mj-lt"/>
              <a:buAutoNum type="arabicPeriod"/>
            </a:pPr>
            <a:r>
              <a:rPr lang="en-US" b="0" i="1" dirty="0">
                <a:solidFill>
                  <a:srgbClr val="D1D5DB"/>
                </a:solidFill>
                <a:effectLst/>
                <a:latin typeface="Söhne"/>
              </a:rPr>
              <a:t>Consideration:</a:t>
            </a:r>
            <a:r>
              <a:rPr lang="en-US" b="0" i="0" dirty="0">
                <a:solidFill>
                  <a:srgbClr val="D1D5DB"/>
                </a:solidFill>
                <a:effectLst/>
                <a:latin typeface="Söhne"/>
              </a:rPr>
              <a:t> Libraries should educate their users, including legal professionals, on how to use AI tools effectively and ethically, as well as understanding the limitations of AI.</a:t>
            </a:r>
          </a:p>
          <a:p>
            <a:pPr marL="241646" indent="-241646">
              <a:buFont typeface="+mj-lt"/>
              <a:buAutoNum type="arabicPeriod"/>
            </a:pPr>
            <a:r>
              <a:rPr lang="en-US" b="1" i="0" dirty="0">
                <a:effectLst/>
                <a:latin typeface="Söhne"/>
              </a:rPr>
              <a:t> Interoperability:</a:t>
            </a:r>
          </a:p>
          <a:p>
            <a:pPr marL="724937" lvl="1" indent="-241646">
              <a:buFont typeface="+mj-lt"/>
              <a:buAutoNum type="arabicPeriod"/>
            </a:pPr>
            <a:r>
              <a:rPr lang="en-US" b="0" i="1" dirty="0">
                <a:solidFill>
                  <a:srgbClr val="D1D5DB"/>
                </a:solidFill>
                <a:effectLst/>
                <a:latin typeface="Söhne"/>
              </a:rPr>
              <a:t>Consideration:</a:t>
            </a:r>
            <a:r>
              <a:rPr lang="en-US" b="0" i="0" dirty="0">
                <a:solidFill>
                  <a:srgbClr val="D1D5DB"/>
                </a:solidFill>
                <a:effectLst/>
                <a:latin typeface="Söhne"/>
              </a:rPr>
              <a:t> Ensure that AI systems can seamlessly integrate with existing library management systems and databases. Compatibility and interoperability are crucial to streamline workflows and access legal resources efficiently.</a:t>
            </a:r>
          </a:p>
          <a:p>
            <a:pPr marL="724937" lvl="1" indent="-241646">
              <a:buFont typeface="+mj-lt"/>
              <a:buAutoNum type="arabicPeriod"/>
            </a:pPr>
            <a:endParaRPr lang="en-US" b="0" i="0" dirty="0">
              <a:solidFill>
                <a:srgbClr val="D1D5DB"/>
              </a:solidFill>
              <a:effectLst/>
              <a:latin typeface="Söhne"/>
            </a:endParaRPr>
          </a:p>
          <a:p>
            <a:pPr marL="724937" lvl="1" indent="-241646">
              <a:buFont typeface="+mj-lt"/>
              <a:buAutoNum type="arabicPeriod"/>
            </a:pPr>
            <a:endParaRPr lang="en-US" b="0" i="0" dirty="0">
              <a:solidFill>
                <a:srgbClr val="D1D5DB"/>
              </a:solidFill>
              <a:effectLst/>
              <a:latin typeface="Söhne"/>
            </a:endParaRPr>
          </a:p>
        </p:txBody>
      </p:sp>
      <p:sp>
        <p:nvSpPr>
          <p:cNvPr id="4" name="Slide Number Placeholder 3"/>
          <p:cNvSpPr>
            <a:spLocks noGrp="1"/>
          </p:cNvSpPr>
          <p:nvPr>
            <p:ph type="sldNum" sz="quarter" idx="5"/>
          </p:nvPr>
        </p:nvSpPr>
        <p:spPr/>
        <p:txBody>
          <a:bodyPr/>
          <a:lstStyle/>
          <a:p>
            <a:fld id="{C0822C00-522C-4061-9B35-897CCA67A659}" type="slidenum">
              <a:rPr lang="en-GB" smtClean="0"/>
              <a:t>14</a:t>
            </a:fld>
            <a:endParaRPr lang="en-GB"/>
          </a:p>
        </p:txBody>
      </p:sp>
    </p:spTree>
    <p:extLst>
      <p:ext uri="{BB962C8B-B14F-4D97-AF65-F5344CB8AC3E}">
        <p14:creationId xmlns:p14="http://schemas.microsoft.com/office/powerpoint/2010/main" val="1370748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46" indent="-241646">
              <a:buFont typeface="+mj-lt"/>
              <a:buAutoNum type="arabicPeriod"/>
            </a:pPr>
            <a:r>
              <a:rPr lang="en-US" b="1" i="0" dirty="0">
                <a:solidFill>
                  <a:srgbClr val="D1D5DB"/>
                </a:solidFill>
                <a:effectLst/>
                <a:latin typeface="Söhne"/>
              </a:rPr>
              <a:t>Enhanced Natural Language Processing (NLP):</a:t>
            </a:r>
            <a:endParaRPr lang="en-US" b="0" i="0" dirty="0">
              <a:solidFill>
                <a:srgbClr val="D1D5DB"/>
              </a:solidFill>
              <a:effectLst/>
              <a:latin typeface="Söhne"/>
            </a:endParaRPr>
          </a:p>
          <a:p>
            <a:pPr marL="724937" lvl="1" indent="-241646">
              <a:buFont typeface="+mj-lt"/>
              <a:buAutoNum type="arabicPeriod"/>
            </a:pPr>
            <a:r>
              <a:rPr lang="en-US" b="0" i="1" dirty="0">
                <a:solidFill>
                  <a:srgbClr val="D1D5DB"/>
                </a:solidFill>
                <a:effectLst/>
                <a:latin typeface="Söhne"/>
              </a:rPr>
              <a:t>What to Expect:</a:t>
            </a:r>
            <a:r>
              <a:rPr lang="en-US" b="0" i="0" dirty="0">
                <a:solidFill>
                  <a:srgbClr val="D1D5DB"/>
                </a:solidFill>
                <a:effectLst/>
                <a:latin typeface="Söhne"/>
              </a:rPr>
              <a:t> AI's NLP capabilities are evolving to better understand complex legal language nuances, improving document analysis and drafting precision.</a:t>
            </a:r>
          </a:p>
          <a:p>
            <a:pPr marL="724937" lvl="1" indent="-241646">
              <a:buFont typeface="+mj-lt"/>
              <a:buAutoNum type="arabicPeriod"/>
            </a:pPr>
            <a:r>
              <a:rPr lang="en-US" b="0" i="0" dirty="0">
                <a:solidFill>
                  <a:srgbClr val="D1D5DB"/>
                </a:solidFill>
                <a:effectLst/>
                <a:latin typeface="Söhne"/>
              </a:rPr>
              <a:t>Nuance being so important, enhanced NLP will have knock on effects for all areas. </a:t>
            </a:r>
          </a:p>
          <a:p>
            <a:pPr marL="724937" lvl="1" indent="-241646">
              <a:buFont typeface="+mj-lt"/>
              <a:buAutoNum type="arabicPeriod"/>
            </a:pPr>
            <a:r>
              <a:rPr lang="en-US" b="0" i="0" dirty="0">
                <a:solidFill>
                  <a:srgbClr val="D1D5DB"/>
                </a:solidFill>
                <a:effectLst/>
                <a:latin typeface="Söhne"/>
              </a:rPr>
              <a:t>One example of a technical advancement which is helping is greater context windows, allowing for more informed responses that don’t miss things.</a:t>
            </a:r>
          </a:p>
          <a:p>
            <a:pPr marL="241646" indent="-241646">
              <a:buFont typeface="+mj-lt"/>
              <a:buAutoNum type="arabicPeriod"/>
            </a:pPr>
            <a:r>
              <a:rPr lang="en-US" b="1" i="0" dirty="0">
                <a:solidFill>
                  <a:srgbClr val="D1D5DB"/>
                </a:solidFill>
                <a:effectLst/>
                <a:latin typeface="Söhne"/>
              </a:rPr>
              <a:t>Automated Simple Research:</a:t>
            </a:r>
            <a:endParaRPr lang="en-US" b="0" i="0" dirty="0">
              <a:solidFill>
                <a:srgbClr val="D1D5DB"/>
              </a:solidFill>
              <a:effectLst/>
              <a:latin typeface="Söhne"/>
            </a:endParaRPr>
          </a:p>
          <a:p>
            <a:pPr marL="724937" lvl="1" indent="-241646">
              <a:buFont typeface="+mj-lt"/>
              <a:buAutoNum type="arabicPeriod"/>
            </a:pPr>
            <a:r>
              <a:rPr lang="en-US" b="0" i="1" dirty="0">
                <a:solidFill>
                  <a:srgbClr val="D1D5DB"/>
                </a:solidFill>
                <a:effectLst/>
                <a:latin typeface="Söhne"/>
              </a:rPr>
              <a:t>What to Expect:</a:t>
            </a:r>
            <a:r>
              <a:rPr lang="en-US" b="0" i="0" dirty="0">
                <a:solidFill>
                  <a:srgbClr val="D1D5DB"/>
                </a:solidFill>
                <a:effectLst/>
                <a:latin typeface="Söhne"/>
              </a:rPr>
              <a:t> AI algorithms will provide highly contextual and precise research results, streamlining basic legal research for faster insights.</a:t>
            </a:r>
          </a:p>
          <a:p>
            <a:pPr marL="724937" lvl="1" indent="-241646">
              <a:buFont typeface="+mj-lt"/>
              <a:buAutoNum type="arabicPeriod"/>
            </a:pPr>
            <a:r>
              <a:rPr lang="en-US" b="0" i="0" dirty="0">
                <a:solidFill>
                  <a:srgbClr val="D1D5DB"/>
                </a:solidFill>
                <a:effectLst/>
                <a:latin typeface="Söhne"/>
              </a:rPr>
              <a:t>E.g. Automated memo services</a:t>
            </a:r>
          </a:p>
          <a:p>
            <a:pPr marL="241646" indent="-241646">
              <a:buFont typeface="+mj-lt"/>
              <a:buAutoNum type="arabicPeriod"/>
            </a:pPr>
            <a:r>
              <a:rPr lang="en-US" b="1" i="0" dirty="0">
                <a:solidFill>
                  <a:srgbClr val="D1D5DB"/>
                </a:solidFill>
                <a:effectLst/>
                <a:latin typeface="Söhne"/>
              </a:rPr>
              <a:t>AI-Enhanced Due Diligence:</a:t>
            </a:r>
            <a:endParaRPr lang="en-US" b="0" i="0" dirty="0">
              <a:solidFill>
                <a:srgbClr val="D1D5DB"/>
              </a:solidFill>
              <a:effectLst/>
              <a:latin typeface="Söhne"/>
            </a:endParaRPr>
          </a:p>
          <a:p>
            <a:pPr marL="724937" lvl="1" indent="-241646">
              <a:buFont typeface="+mj-lt"/>
              <a:buAutoNum type="arabicPeriod"/>
            </a:pPr>
            <a:r>
              <a:rPr lang="en-US" b="0" i="1" dirty="0">
                <a:solidFill>
                  <a:srgbClr val="D1D5DB"/>
                </a:solidFill>
                <a:effectLst/>
                <a:latin typeface="Söhne"/>
              </a:rPr>
              <a:t>What to Expect:</a:t>
            </a:r>
            <a:r>
              <a:rPr lang="en-US" b="0" i="0" dirty="0">
                <a:solidFill>
                  <a:srgbClr val="D1D5DB"/>
                </a:solidFill>
                <a:effectLst/>
                <a:latin typeface="Söhne"/>
              </a:rPr>
              <a:t> AI will revolutionize due diligence, quickly analyzing vast datasets to provide accurate risk assessments for mergers and acquisitions.</a:t>
            </a:r>
          </a:p>
          <a:p>
            <a:pPr marL="724937" lvl="1" indent="-241646">
              <a:buFont typeface="+mj-lt"/>
              <a:buAutoNum type="arabicPeriod"/>
            </a:pPr>
            <a:r>
              <a:rPr lang="en-US" b="0" i="0" dirty="0">
                <a:solidFill>
                  <a:srgbClr val="D1D5DB"/>
                </a:solidFill>
                <a:effectLst/>
                <a:latin typeface="Söhne"/>
              </a:rPr>
              <a:t>E.g. Services like </a:t>
            </a:r>
            <a:r>
              <a:rPr lang="en-US" b="0" i="0" dirty="0" err="1">
                <a:solidFill>
                  <a:srgbClr val="D1D5DB"/>
                </a:solidFill>
                <a:effectLst/>
                <a:latin typeface="Söhne"/>
              </a:rPr>
              <a:t>goodfact</a:t>
            </a:r>
            <a:r>
              <a:rPr lang="en-US" b="0" i="0" dirty="0">
                <a:solidFill>
                  <a:srgbClr val="D1D5DB"/>
                </a:solidFill>
                <a:effectLst/>
                <a:latin typeface="Söhne"/>
              </a:rPr>
              <a:t> that create a chronology from documents</a:t>
            </a:r>
          </a:p>
          <a:p>
            <a:pPr marL="241646" indent="-241646">
              <a:buFont typeface="+mj-lt"/>
              <a:buAutoNum type="arabicPeriod"/>
            </a:pPr>
            <a:r>
              <a:rPr lang="en-US" b="1" i="0" dirty="0">
                <a:solidFill>
                  <a:srgbClr val="D1D5DB"/>
                </a:solidFill>
                <a:effectLst/>
                <a:latin typeface="Söhne"/>
              </a:rPr>
              <a:t>Legal Language Models (LLLMs):</a:t>
            </a:r>
            <a:endParaRPr lang="en-US" b="0" i="0" dirty="0">
              <a:solidFill>
                <a:srgbClr val="D1D5DB"/>
              </a:solidFill>
              <a:effectLst/>
              <a:latin typeface="Söhne"/>
            </a:endParaRPr>
          </a:p>
          <a:p>
            <a:pPr marL="724937" lvl="1" indent="-241646">
              <a:buFont typeface="+mj-lt"/>
              <a:buAutoNum type="arabicPeriod"/>
            </a:pPr>
            <a:r>
              <a:rPr lang="en-US" b="0" i="1" dirty="0">
                <a:solidFill>
                  <a:srgbClr val="D1D5DB"/>
                </a:solidFill>
                <a:effectLst/>
                <a:latin typeface="Söhne"/>
              </a:rPr>
              <a:t>What to Expect:</a:t>
            </a:r>
            <a:r>
              <a:rPr lang="en-US" b="0" i="0" dirty="0">
                <a:solidFill>
                  <a:srgbClr val="D1D5DB"/>
                </a:solidFill>
                <a:effectLst/>
                <a:latin typeface="Söhne"/>
              </a:rPr>
              <a:t> LLMs are advancing to generate legally sound documents, offer expert insights, and simplify complex legal language.</a:t>
            </a:r>
          </a:p>
          <a:p>
            <a:pPr marL="724937" lvl="1" indent="-241646">
              <a:buFont typeface="+mj-lt"/>
              <a:buAutoNum type="arabicPeriod"/>
            </a:pPr>
            <a:r>
              <a:rPr lang="en-US" b="0" i="0" dirty="0">
                <a:solidFill>
                  <a:srgbClr val="D1D5DB"/>
                </a:solidFill>
                <a:effectLst/>
                <a:latin typeface="Söhne"/>
              </a:rPr>
              <a:t>No hallucinations!</a:t>
            </a:r>
          </a:p>
          <a:p>
            <a:pPr marL="241646" indent="-241646">
              <a:buFont typeface="+mj-lt"/>
              <a:buAutoNum type="arabicPeriod"/>
            </a:pPr>
            <a:r>
              <a:rPr lang="en-US" b="1" i="0" dirty="0">
                <a:solidFill>
                  <a:srgbClr val="D1D5DB"/>
                </a:solidFill>
                <a:effectLst/>
                <a:latin typeface="Söhne"/>
              </a:rPr>
              <a:t>Ethical AI:</a:t>
            </a:r>
            <a:endParaRPr lang="en-US" b="0" i="0" dirty="0">
              <a:solidFill>
                <a:srgbClr val="D1D5DB"/>
              </a:solidFill>
              <a:effectLst/>
              <a:latin typeface="Söhne"/>
            </a:endParaRPr>
          </a:p>
          <a:p>
            <a:pPr marL="724937" lvl="1" indent="-241646">
              <a:buFont typeface="+mj-lt"/>
              <a:buAutoNum type="arabicPeriod"/>
            </a:pPr>
            <a:r>
              <a:rPr lang="en-US" b="0" i="1" dirty="0">
                <a:solidFill>
                  <a:srgbClr val="D1D5DB"/>
                </a:solidFill>
                <a:effectLst/>
                <a:latin typeface="Söhne"/>
              </a:rPr>
              <a:t>What to Expect:</a:t>
            </a:r>
            <a:r>
              <a:rPr lang="en-US" b="0" i="0" dirty="0">
                <a:solidFill>
                  <a:srgbClr val="D1D5DB"/>
                </a:solidFill>
                <a:effectLst/>
                <a:latin typeface="Söhne"/>
              </a:rPr>
              <a:t> Ethical AI development will ensure fairness, transparency, and bias mitigation in legal decision-making. It's the cornerstone of responsible AI use in law.</a:t>
            </a:r>
          </a:p>
          <a:p>
            <a:pPr marL="724937" lvl="1" indent="-241646">
              <a:buFont typeface="+mj-lt"/>
              <a:buAutoNum type="arabicPeriod"/>
            </a:pPr>
            <a:r>
              <a:rPr lang="en-US" b="0" i="0" dirty="0">
                <a:solidFill>
                  <a:srgbClr val="D1D5DB"/>
                </a:solidFill>
                <a:effectLst/>
                <a:latin typeface="Söhne"/>
              </a:rPr>
              <a:t>Safety won’t be an afterthought, but will be by design.</a:t>
            </a:r>
          </a:p>
        </p:txBody>
      </p:sp>
      <p:sp>
        <p:nvSpPr>
          <p:cNvPr id="4" name="Slide Number Placeholder 3"/>
          <p:cNvSpPr>
            <a:spLocks noGrp="1"/>
          </p:cNvSpPr>
          <p:nvPr>
            <p:ph type="sldNum" sz="quarter" idx="5"/>
          </p:nvPr>
        </p:nvSpPr>
        <p:spPr/>
        <p:txBody>
          <a:bodyPr/>
          <a:lstStyle/>
          <a:p>
            <a:fld id="{C0822C00-522C-4061-9B35-897CCA67A659}" type="slidenum">
              <a:rPr lang="en-GB" smtClean="0"/>
              <a:t>15</a:t>
            </a:fld>
            <a:endParaRPr lang="en-GB"/>
          </a:p>
        </p:txBody>
      </p:sp>
    </p:spTree>
    <p:extLst>
      <p:ext uri="{BB962C8B-B14F-4D97-AF65-F5344CB8AC3E}">
        <p14:creationId xmlns:p14="http://schemas.microsoft.com/office/powerpoint/2010/main" val="1451977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46" indent="-241646">
              <a:buFont typeface="+mj-lt"/>
              <a:buAutoNum type="arabicPeriod"/>
            </a:pPr>
            <a:r>
              <a:rPr lang="en-US" b="1" i="0" dirty="0">
                <a:solidFill>
                  <a:srgbClr val="D1D5DB"/>
                </a:solidFill>
                <a:effectLst/>
                <a:latin typeface="Söhne"/>
              </a:rPr>
              <a:t>Legal Collaboration with AI:</a:t>
            </a:r>
            <a:endParaRPr lang="en-US" b="0" i="0" dirty="0">
              <a:solidFill>
                <a:srgbClr val="D1D5DB"/>
              </a:solidFill>
              <a:effectLst/>
              <a:latin typeface="Söhne"/>
            </a:endParaRPr>
          </a:p>
          <a:p>
            <a:pPr marL="724937" lvl="1" indent="-241646">
              <a:buFont typeface="+mj-lt"/>
              <a:buAutoNum type="arabicPeriod"/>
            </a:pPr>
            <a:r>
              <a:rPr lang="en-US" b="0" i="1" dirty="0">
                <a:solidFill>
                  <a:srgbClr val="D1D5DB"/>
                </a:solidFill>
                <a:effectLst/>
                <a:latin typeface="Söhne"/>
              </a:rPr>
              <a:t>Human Role:</a:t>
            </a:r>
            <a:r>
              <a:rPr lang="en-US" b="0" i="0" dirty="0">
                <a:solidFill>
                  <a:srgbClr val="D1D5DB"/>
                </a:solidFill>
                <a:effectLst/>
                <a:latin typeface="Söhne"/>
              </a:rPr>
              <a:t> AI isn't here to replace lawyers but to enhance their capabilities. Legal professionals will collaborate with AI tools, focusing on higher-value tasks like strategy, negotiation, and client interaction. Think of AI as a brilliant legal assistant, not a replacement.</a:t>
            </a:r>
          </a:p>
          <a:p>
            <a:pPr marL="241646" indent="-241646">
              <a:buFont typeface="+mj-lt"/>
              <a:buAutoNum type="arabicPeriod"/>
            </a:pPr>
            <a:r>
              <a:rPr lang="en-US" b="1" i="0" dirty="0">
                <a:solidFill>
                  <a:srgbClr val="D1D5DB"/>
                </a:solidFill>
                <a:effectLst/>
                <a:latin typeface="Söhne"/>
              </a:rPr>
              <a:t>Empowering Justice for All:</a:t>
            </a:r>
            <a:endParaRPr lang="en-US" b="0" i="0" dirty="0">
              <a:solidFill>
                <a:srgbClr val="D1D5DB"/>
              </a:solidFill>
              <a:effectLst/>
              <a:latin typeface="Söhne"/>
            </a:endParaRPr>
          </a:p>
          <a:p>
            <a:pPr marL="724937" lvl="1" indent="-241646">
              <a:buFont typeface="+mj-lt"/>
              <a:buAutoNum type="arabicPeriod"/>
            </a:pPr>
            <a:r>
              <a:rPr lang="en-US" b="0" i="1" dirty="0">
                <a:solidFill>
                  <a:srgbClr val="D1D5DB"/>
                </a:solidFill>
                <a:effectLst/>
                <a:latin typeface="Söhne"/>
              </a:rPr>
              <a:t>Human Role:</a:t>
            </a:r>
            <a:r>
              <a:rPr lang="en-US" b="0" i="0" dirty="0">
                <a:solidFill>
                  <a:srgbClr val="D1D5DB"/>
                </a:solidFill>
                <a:effectLst/>
                <a:latin typeface="Söhne"/>
              </a:rPr>
              <a:t> AI-driven legal services will bridge gaps in access to justice. By making legal assistance more affordable and accessible, underserved communities will benefit significantly. Legal professionals will be at the forefront of expanding access and making justice a reality for more people.</a:t>
            </a:r>
          </a:p>
          <a:p>
            <a:pPr marL="241646" indent="-241646">
              <a:buFont typeface="+mj-lt"/>
              <a:buAutoNum type="arabicPeriod"/>
            </a:pPr>
            <a:r>
              <a:rPr lang="en-US" b="1" i="0" dirty="0">
                <a:solidFill>
                  <a:srgbClr val="D1D5DB"/>
                </a:solidFill>
                <a:effectLst/>
                <a:latin typeface="Söhne"/>
              </a:rPr>
              <a:t>Continuous Learning and Adaptation:</a:t>
            </a:r>
            <a:endParaRPr lang="en-US" b="0" i="0" dirty="0">
              <a:solidFill>
                <a:srgbClr val="D1D5DB"/>
              </a:solidFill>
              <a:effectLst/>
              <a:latin typeface="Söhne"/>
            </a:endParaRPr>
          </a:p>
          <a:p>
            <a:pPr marL="724937" lvl="1" indent="-241646">
              <a:buFont typeface="+mj-lt"/>
              <a:buAutoNum type="arabicPeriod"/>
            </a:pPr>
            <a:r>
              <a:rPr lang="en-US" b="0" i="1" dirty="0">
                <a:solidFill>
                  <a:srgbClr val="D1D5DB"/>
                </a:solidFill>
                <a:effectLst/>
                <a:latin typeface="Söhne"/>
              </a:rPr>
              <a:t>Human Role:</a:t>
            </a:r>
            <a:r>
              <a:rPr lang="en-US" b="0" i="0" dirty="0">
                <a:solidFill>
                  <a:srgbClr val="D1D5DB"/>
                </a:solidFill>
                <a:effectLst/>
                <a:latin typeface="Söhne"/>
              </a:rPr>
              <a:t> Legal professionals will need to embrace lifelong learning to stay relevant in a field increasingly influenced by AI. This means staying updated on AI trends, understanding their implications, and adapting to new ways of practicing law.</a:t>
            </a:r>
          </a:p>
          <a:p>
            <a:pPr marL="241646" indent="-241646">
              <a:buFont typeface="+mj-lt"/>
              <a:buAutoNum type="arabicPeriod"/>
            </a:pPr>
            <a:r>
              <a:rPr lang="en-US" b="1" i="0" dirty="0">
                <a:solidFill>
                  <a:srgbClr val="D1D5DB"/>
                </a:solidFill>
                <a:effectLst/>
                <a:latin typeface="Söhne"/>
              </a:rPr>
              <a:t>Efficiency and Client Satisfaction:</a:t>
            </a:r>
            <a:endParaRPr lang="en-US" b="0" i="0" dirty="0">
              <a:solidFill>
                <a:srgbClr val="D1D5DB"/>
              </a:solidFill>
              <a:effectLst/>
              <a:latin typeface="Söhne"/>
            </a:endParaRPr>
          </a:p>
          <a:p>
            <a:pPr marL="724937" lvl="1" indent="-241646">
              <a:buFont typeface="+mj-lt"/>
              <a:buAutoNum type="arabicPeriod"/>
            </a:pPr>
            <a:r>
              <a:rPr lang="en-US" b="0" i="1" dirty="0">
                <a:solidFill>
                  <a:srgbClr val="D1D5DB"/>
                </a:solidFill>
                <a:effectLst/>
                <a:latin typeface="Söhne"/>
              </a:rPr>
              <a:t>Human Role:</a:t>
            </a:r>
            <a:r>
              <a:rPr lang="en-US" b="0" i="0" dirty="0">
                <a:solidFill>
                  <a:srgbClr val="D1D5DB"/>
                </a:solidFill>
                <a:effectLst/>
                <a:latin typeface="Söhne"/>
              </a:rPr>
              <a:t> AI-driven processes will bring enhanced efficiency to legal practices. This will result in cost savings, increased efficiency, and, most importantly, higher client satisfaction. Legal professionals are key in ensuring that AI-driven efficiency aligns with client needs and expectations.</a:t>
            </a:r>
          </a:p>
          <a:p>
            <a:pPr marL="241646" indent="-241646">
              <a:buFont typeface="+mj-lt"/>
              <a:buAutoNum type="arabicPeriod"/>
            </a:pPr>
            <a:r>
              <a:rPr lang="en-US" b="1" i="0" dirty="0">
                <a:solidFill>
                  <a:srgbClr val="D1D5DB"/>
                </a:solidFill>
                <a:effectLst/>
                <a:latin typeface="Söhne"/>
              </a:rPr>
              <a:t>Guardians of Ethical AI:</a:t>
            </a:r>
            <a:endParaRPr lang="en-US" b="0" i="0" dirty="0">
              <a:solidFill>
                <a:srgbClr val="D1D5DB"/>
              </a:solidFill>
              <a:effectLst/>
              <a:latin typeface="Söhne"/>
            </a:endParaRPr>
          </a:p>
          <a:p>
            <a:pPr marL="724937" lvl="1" indent="-241646">
              <a:buFont typeface="+mj-lt"/>
              <a:buAutoNum type="arabicPeriod"/>
            </a:pPr>
            <a:r>
              <a:rPr lang="en-US" b="0" i="1" dirty="0">
                <a:solidFill>
                  <a:srgbClr val="D1D5DB"/>
                </a:solidFill>
                <a:effectLst/>
                <a:latin typeface="Söhne"/>
              </a:rPr>
              <a:t>Human Role:</a:t>
            </a:r>
            <a:r>
              <a:rPr lang="en-US" b="0" i="0" dirty="0">
                <a:solidFill>
                  <a:srgbClr val="D1D5DB"/>
                </a:solidFill>
                <a:effectLst/>
                <a:latin typeface="Söhne"/>
              </a:rPr>
              <a:t> Legal professionals play a critical role in ensuring that AI technologies are used ethically and in compliance with legal and regulatory standards. This means acting as guardians of justice and ethical legal practices.</a:t>
            </a:r>
          </a:p>
          <a:p>
            <a:pPr marL="241646" indent="-241646">
              <a:buFont typeface="+mj-lt"/>
              <a:buAutoNum type="arabicPeriod"/>
            </a:pPr>
            <a:r>
              <a:rPr lang="en-US" b="1" i="0" dirty="0">
                <a:solidFill>
                  <a:srgbClr val="D1D5DB"/>
                </a:solidFill>
                <a:effectLst/>
                <a:latin typeface="Söhne"/>
              </a:rPr>
              <a:t>Pioneering New Legal Practices:</a:t>
            </a:r>
            <a:endParaRPr lang="en-US" b="0" i="0" dirty="0">
              <a:solidFill>
                <a:srgbClr val="D1D5DB"/>
              </a:solidFill>
              <a:effectLst/>
              <a:latin typeface="Söhne"/>
            </a:endParaRPr>
          </a:p>
          <a:p>
            <a:pPr marL="724937" lvl="1" indent="-241646">
              <a:buFont typeface="+mj-lt"/>
              <a:buAutoNum type="arabicPeriod"/>
            </a:pPr>
            <a:r>
              <a:rPr lang="en-US" b="0" i="1" dirty="0">
                <a:solidFill>
                  <a:srgbClr val="D1D5DB"/>
                </a:solidFill>
                <a:effectLst/>
                <a:latin typeface="Söhne"/>
              </a:rPr>
              <a:t>Human Role:</a:t>
            </a:r>
            <a:r>
              <a:rPr lang="en-US" b="0" i="0" dirty="0">
                <a:solidFill>
                  <a:srgbClr val="D1D5DB"/>
                </a:solidFill>
                <a:effectLst/>
                <a:latin typeface="Söhne"/>
              </a:rPr>
              <a:t> AI will empower lawyers to innovate and transform traditional legal services. Legal professionals will need to embrace their creative and innovative sides to pioneer new solutions and approaches to legal challenges. This means thinking outside the box and exploring new ways to practice.</a:t>
            </a:r>
          </a:p>
          <a:p>
            <a:pPr marL="483291" lvl="1"/>
            <a:endParaRPr lang="en-US" b="0" i="0" dirty="0">
              <a:solidFill>
                <a:srgbClr val="D1D5DB"/>
              </a:solidFill>
              <a:effectLst/>
              <a:latin typeface="Söhne"/>
            </a:endParaRPr>
          </a:p>
        </p:txBody>
      </p:sp>
      <p:sp>
        <p:nvSpPr>
          <p:cNvPr id="4" name="Slide Number Placeholder 3"/>
          <p:cNvSpPr>
            <a:spLocks noGrp="1"/>
          </p:cNvSpPr>
          <p:nvPr>
            <p:ph type="sldNum" sz="quarter" idx="5"/>
          </p:nvPr>
        </p:nvSpPr>
        <p:spPr/>
        <p:txBody>
          <a:bodyPr/>
          <a:lstStyle/>
          <a:p>
            <a:fld id="{C0822C00-522C-4061-9B35-897CCA67A659}" type="slidenum">
              <a:rPr lang="en-GB" smtClean="0"/>
              <a:t>16</a:t>
            </a:fld>
            <a:endParaRPr lang="en-GB"/>
          </a:p>
        </p:txBody>
      </p:sp>
    </p:spTree>
    <p:extLst>
      <p:ext uri="{BB962C8B-B14F-4D97-AF65-F5344CB8AC3E}">
        <p14:creationId xmlns:p14="http://schemas.microsoft.com/office/powerpoint/2010/main" val="1164656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822C00-522C-4061-9B35-897CCA67A659}" type="slidenum">
              <a:rPr lang="en-GB" smtClean="0"/>
              <a:t>17</a:t>
            </a:fld>
            <a:endParaRPr lang="en-GB"/>
          </a:p>
        </p:txBody>
      </p:sp>
    </p:spTree>
    <p:extLst>
      <p:ext uri="{BB962C8B-B14F-4D97-AF65-F5344CB8AC3E}">
        <p14:creationId xmlns:p14="http://schemas.microsoft.com/office/powerpoint/2010/main" val="2028318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822C00-522C-4061-9B35-897CCA67A659}" type="slidenum">
              <a:rPr lang="en-GB" smtClean="0"/>
              <a:t>18</a:t>
            </a:fld>
            <a:endParaRPr lang="en-GB"/>
          </a:p>
        </p:txBody>
      </p:sp>
    </p:spTree>
    <p:extLst>
      <p:ext uri="{BB962C8B-B14F-4D97-AF65-F5344CB8AC3E}">
        <p14:creationId xmlns:p14="http://schemas.microsoft.com/office/powerpoint/2010/main" val="449404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822C00-522C-4061-9B35-897CCA67A659}" type="slidenum">
              <a:rPr lang="en-GB" smtClean="0"/>
              <a:t>2</a:t>
            </a:fld>
            <a:endParaRPr lang="en-GB"/>
          </a:p>
        </p:txBody>
      </p:sp>
    </p:spTree>
    <p:extLst>
      <p:ext uri="{BB962C8B-B14F-4D97-AF65-F5344CB8AC3E}">
        <p14:creationId xmlns:p14="http://schemas.microsoft.com/office/powerpoint/2010/main" val="1646690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822C00-522C-4061-9B35-897CCA67A659}" type="slidenum">
              <a:rPr lang="en-GB" smtClean="0"/>
              <a:t>3</a:t>
            </a:fld>
            <a:endParaRPr lang="en-GB"/>
          </a:p>
        </p:txBody>
      </p:sp>
    </p:spTree>
    <p:extLst>
      <p:ext uri="{BB962C8B-B14F-4D97-AF65-F5344CB8AC3E}">
        <p14:creationId xmlns:p14="http://schemas.microsoft.com/office/powerpoint/2010/main" val="543563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822C00-522C-4061-9B35-897CCA67A659}" type="slidenum">
              <a:rPr lang="en-GB" smtClean="0"/>
              <a:t>4</a:t>
            </a:fld>
            <a:endParaRPr lang="en-GB"/>
          </a:p>
        </p:txBody>
      </p:sp>
    </p:spTree>
    <p:extLst>
      <p:ext uri="{BB962C8B-B14F-4D97-AF65-F5344CB8AC3E}">
        <p14:creationId xmlns:p14="http://schemas.microsoft.com/office/powerpoint/2010/main" val="1113963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D1D5DB"/>
                </a:solidFill>
                <a:effectLst/>
                <a:latin typeface="Söhne"/>
              </a:rPr>
              <a:t>The Librarian’s Unique Role:</a:t>
            </a:r>
            <a:endParaRPr lang="en-US" b="0" i="0" dirty="0">
              <a:solidFill>
                <a:srgbClr val="D1D5DB"/>
              </a:solidFill>
              <a:effectLst/>
              <a:latin typeface="Söhne"/>
            </a:endParaRPr>
          </a:p>
          <a:p>
            <a:pPr marL="785348" lvl="1" indent="-302057">
              <a:buFont typeface="+mj-lt"/>
              <a:buAutoNum type="arabicPeriod"/>
            </a:pPr>
            <a:r>
              <a:rPr lang="en-US" b="0" i="0" dirty="0">
                <a:solidFill>
                  <a:srgbClr val="D1D5DB"/>
                </a:solidFill>
                <a:effectLst/>
                <a:latin typeface="Söhne"/>
              </a:rPr>
              <a:t>Pivotal role law librarians play in supporting lawyers and the legal community.</a:t>
            </a:r>
          </a:p>
          <a:p>
            <a:pPr marL="785348" lvl="1" indent="-302057">
              <a:buFont typeface="+mj-lt"/>
              <a:buAutoNum type="arabicPeriod"/>
            </a:pPr>
            <a:r>
              <a:rPr lang="en-US" b="0" i="0" dirty="0">
                <a:solidFill>
                  <a:srgbClr val="D1D5DB"/>
                </a:solidFill>
                <a:effectLst/>
                <a:latin typeface="Söhne"/>
              </a:rPr>
              <a:t>Emphasize role as enablers of legal excellence in the AI era.</a:t>
            </a:r>
          </a:p>
          <a:p>
            <a:pPr marL="785348" lvl="1" indent="-302057">
              <a:buFont typeface="+mj-lt"/>
              <a:buAutoNum type="arabicPeriod"/>
            </a:pPr>
            <a:endParaRPr lang="en-US" b="0" i="0" dirty="0">
              <a:solidFill>
                <a:srgbClr val="D1D5DB"/>
              </a:solidFill>
              <a:effectLst/>
              <a:latin typeface="Söhne"/>
            </a:endParaRPr>
          </a:p>
          <a:p>
            <a:pPr algn="l">
              <a:buFont typeface="+mj-lt"/>
              <a:buAutoNum type="arabicPeriod"/>
            </a:pPr>
            <a:r>
              <a:rPr lang="en-US" b="1" i="0" dirty="0">
                <a:solidFill>
                  <a:srgbClr val="D1D5DB"/>
                </a:solidFill>
                <a:effectLst/>
                <a:latin typeface="Söhne"/>
              </a:rPr>
              <a:t>Demystifying AI for Lawyers:</a:t>
            </a:r>
            <a:endParaRPr lang="en-US" b="0" i="0" dirty="0">
              <a:solidFill>
                <a:srgbClr val="D1D5DB"/>
              </a:solidFill>
              <a:effectLst/>
              <a:latin typeface="Söhne"/>
            </a:endParaRPr>
          </a:p>
          <a:p>
            <a:pPr marL="785348" lvl="1" indent="-302057">
              <a:buFont typeface="+mj-lt"/>
              <a:buAutoNum type="arabicPeriod"/>
            </a:pPr>
            <a:r>
              <a:rPr lang="en-US" b="0" i="0" dirty="0">
                <a:solidFill>
                  <a:srgbClr val="D1D5DB"/>
                </a:solidFill>
                <a:effectLst/>
                <a:latin typeface="Söhne"/>
              </a:rPr>
              <a:t>Fear of AI and potential downside implications</a:t>
            </a:r>
          </a:p>
          <a:p>
            <a:pPr marL="785348" lvl="1" indent="-302057">
              <a:buFont typeface="+mj-lt"/>
              <a:buAutoNum type="arabicPeriod"/>
            </a:pPr>
            <a:r>
              <a:rPr lang="en-US" b="0" i="0" dirty="0">
                <a:solidFill>
                  <a:srgbClr val="D1D5DB"/>
                </a:solidFill>
                <a:effectLst/>
                <a:latin typeface="Söhne"/>
              </a:rPr>
              <a:t>Highlight the critical role of law librarians in simplifying AI concepts and tools for lawyers.</a:t>
            </a:r>
          </a:p>
          <a:p>
            <a:pPr marL="785348" lvl="1" indent="-302057">
              <a:buFont typeface="+mj-lt"/>
              <a:buAutoNum type="arabicPeriod"/>
            </a:pPr>
            <a:endParaRPr lang="en-US" b="0" i="0" dirty="0">
              <a:solidFill>
                <a:srgbClr val="D1D5DB"/>
              </a:solidFill>
              <a:effectLst/>
              <a:latin typeface="Söhne"/>
            </a:endParaRPr>
          </a:p>
          <a:p>
            <a:pPr algn="l">
              <a:buFont typeface="+mj-lt"/>
              <a:buAutoNum type="arabicPeriod"/>
            </a:pPr>
            <a:r>
              <a:rPr lang="en-US" b="1" i="0" dirty="0">
                <a:solidFill>
                  <a:srgbClr val="D1D5DB"/>
                </a:solidFill>
                <a:effectLst/>
                <a:latin typeface="Söhne"/>
              </a:rPr>
              <a:t>Types of AI Tools:</a:t>
            </a:r>
            <a:endParaRPr lang="en-US" b="0" i="0" dirty="0">
              <a:solidFill>
                <a:srgbClr val="D1D5DB"/>
              </a:solidFill>
              <a:effectLst/>
              <a:latin typeface="Söhne"/>
            </a:endParaRPr>
          </a:p>
          <a:p>
            <a:pPr marL="785348" lvl="1" indent="-302057">
              <a:buFont typeface="+mj-lt"/>
              <a:buAutoNum type="arabicPeriod"/>
            </a:pPr>
            <a:r>
              <a:rPr lang="en-US" b="0" i="0" dirty="0">
                <a:solidFill>
                  <a:srgbClr val="D1D5DB"/>
                </a:solidFill>
                <a:effectLst/>
                <a:latin typeface="Söhne"/>
              </a:rPr>
              <a:t>Introduce various AI tools and technologies that lawyers can utilize.</a:t>
            </a:r>
          </a:p>
          <a:p>
            <a:pPr marL="785348" lvl="1" indent="-302057">
              <a:buFont typeface="+mj-lt"/>
              <a:buAutoNum type="arabicPeriod"/>
            </a:pPr>
            <a:r>
              <a:rPr lang="en-US" b="0" i="0" dirty="0">
                <a:solidFill>
                  <a:srgbClr val="D1D5DB"/>
                </a:solidFill>
                <a:effectLst/>
                <a:latin typeface="Söhne"/>
              </a:rPr>
              <a:t>Explain how law librarians serve as guides in connecting lawyers with the right AI resources.</a:t>
            </a:r>
          </a:p>
          <a:p>
            <a:pPr marL="785348" lvl="1" indent="-302057">
              <a:buFont typeface="+mj-lt"/>
              <a:buAutoNum type="arabicPeriod"/>
            </a:pPr>
            <a:endParaRPr lang="en-US" b="0" i="0" dirty="0">
              <a:solidFill>
                <a:srgbClr val="D1D5DB"/>
              </a:solidFill>
              <a:effectLst/>
              <a:latin typeface="Söhne"/>
            </a:endParaRPr>
          </a:p>
          <a:p>
            <a:pPr algn="l">
              <a:buFont typeface="+mj-lt"/>
              <a:buAutoNum type="arabicPeriod"/>
            </a:pPr>
            <a:r>
              <a:rPr lang="en-US" b="1" i="0" dirty="0">
                <a:solidFill>
                  <a:srgbClr val="D1D5DB"/>
                </a:solidFill>
                <a:effectLst/>
                <a:latin typeface="Söhne"/>
              </a:rPr>
              <a:t>LLM Prompting Techniques:</a:t>
            </a:r>
            <a:endParaRPr lang="en-US" b="0" i="0" dirty="0">
              <a:solidFill>
                <a:srgbClr val="D1D5DB"/>
              </a:solidFill>
              <a:effectLst/>
              <a:latin typeface="Söhne"/>
            </a:endParaRPr>
          </a:p>
          <a:p>
            <a:pPr marL="785348" lvl="1" indent="-302057">
              <a:buFont typeface="+mj-lt"/>
              <a:buAutoNum type="arabicPeriod"/>
            </a:pPr>
            <a:r>
              <a:rPr lang="en-US" b="0" i="0" dirty="0">
                <a:solidFill>
                  <a:srgbClr val="D1D5DB"/>
                </a:solidFill>
                <a:effectLst/>
                <a:latin typeface="Söhne"/>
              </a:rPr>
              <a:t>Encourage law librarians to embrace their role as AI guides.</a:t>
            </a:r>
          </a:p>
          <a:p>
            <a:pPr marL="785348" lvl="1" indent="-302057">
              <a:buFont typeface="+mj-lt"/>
              <a:buAutoNum type="arabicPeriod"/>
            </a:pPr>
            <a:r>
              <a:rPr lang="en-US" b="0" i="0" dirty="0">
                <a:solidFill>
                  <a:srgbClr val="D1D5DB"/>
                </a:solidFill>
                <a:effectLst/>
                <a:latin typeface="Söhne"/>
              </a:rPr>
              <a:t>Explain that this talk will equip them with the knowledge and tools to empower lawyers in leveraging AI effectively.</a:t>
            </a:r>
          </a:p>
          <a:p>
            <a:pPr marL="785348" lvl="1" indent="-302057">
              <a:buFont typeface="+mj-lt"/>
              <a:buAutoNum type="arabicPeriod"/>
            </a:pPr>
            <a:endParaRPr lang="en-US" b="0" i="0" dirty="0">
              <a:solidFill>
                <a:srgbClr val="D1D5DB"/>
              </a:solidFill>
              <a:effectLst/>
              <a:latin typeface="Söhne"/>
            </a:endParaRPr>
          </a:p>
          <a:p>
            <a:pPr algn="l"/>
            <a:r>
              <a:rPr lang="en-US" b="1" i="0" dirty="0">
                <a:solidFill>
                  <a:srgbClr val="D1D5DB"/>
                </a:solidFill>
                <a:effectLst/>
                <a:latin typeface="Söhne"/>
              </a:rPr>
              <a:t>5. The Future of AI-Driven Legal Services:</a:t>
            </a:r>
            <a:endParaRPr lang="en-US" b="0" i="0" dirty="0">
              <a:solidFill>
                <a:srgbClr val="D1D5DB"/>
              </a:solidFill>
              <a:effectLst/>
              <a:latin typeface="Söhne"/>
            </a:endParaRPr>
          </a:p>
          <a:p>
            <a:pPr marL="724937" lvl="1" indent="-241646">
              <a:buFont typeface="+mj-lt"/>
              <a:buAutoNum type="arabicPeriod"/>
            </a:pPr>
            <a:r>
              <a:rPr lang="en-US" b="0" i="0" dirty="0">
                <a:solidFill>
                  <a:srgbClr val="D1D5DB"/>
                </a:solidFill>
                <a:effectLst/>
                <a:latin typeface="Söhne"/>
              </a:rPr>
              <a:t>Dive into the cutting-edge developments in AI for the legal industry.</a:t>
            </a:r>
          </a:p>
          <a:p>
            <a:pPr marL="724937" lvl="1" indent="-241646">
              <a:buFont typeface="+mj-lt"/>
              <a:buAutoNum type="arabicPeriod"/>
            </a:pPr>
            <a:r>
              <a:rPr lang="en-US" b="0" i="0" dirty="0">
                <a:solidFill>
                  <a:srgbClr val="D1D5DB"/>
                </a:solidFill>
                <a:effectLst/>
                <a:latin typeface="Söhne"/>
              </a:rPr>
              <a:t>Explore futuristic concepts such as AI-powered virtual legal assistants, automated contract generation, blockchain-based smart contracts, and advanced legal analytics.</a:t>
            </a:r>
          </a:p>
          <a:p>
            <a:pPr marL="724937" lvl="1" indent="-241646">
              <a:buFont typeface="+mj-lt"/>
              <a:buAutoNum type="arabicPeriod"/>
            </a:pPr>
            <a:r>
              <a:rPr lang="en-US" b="0" i="0" dirty="0">
                <a:solidFill>
                  <a:srgbClr val="D1D5DB"/>
                </a:solidFill>
                <a:effectLst/>
                <a:latin typeface="Söhne"/>
              </a:rPr>
              <a:t>Challenge law librarians to envision their roles in this futuristic landscape and prepare for the AI-powered legal world of tomorrow.</a:t>
            </a:r>
          </a:p>
          <a:p>
            <a:pPr marL="1268639" lvl="2" indent="-302057">
              <a:buFont typeface="+mj-lt"/>
              <a:buAutoNum type="arabicPeriod"/>
            </a:pPr>
            <a:endParaRPr lang="en-US" b="0" i="0" dirty="0">
              <a:solidFill>
                <a:srgbClr val="D1D5DB"/>
              </a:solidFill>
              <a:effectLst/>
              <a:latin typeface="Söhne"/>
            </a:endParaRPr>
          </a:p>
          <a:p>
            <a:endParaRPr lang="en-GB" dirty="0"/>
          </a:p>
        </p:txBody>
      </p:sp>
      <p:sp>
        <p:nvSpPr>
          <p:cNvPr id="4" name="Slide Number Placeholder 3"/>
          <p:cNvSpPr>
            <a:spLocks noGrp="1"/>
          </p:cNvSpPr>
          <p:nvPr>
            <p:ph type="sldNum" sz="quarter" idx="5"/>
          </p:nvPr>
        </p:nvSpPr>
        <p:spPr/>
        <p:txBody>
          <a:bodyPr/>
          <a:lstStyle/>
          <a:p>
            <a:fld id="{C0822C00-522C-4061-9B35-897CCA67A659}" type="slidenum">
              <a:rPr lang="en-GB" smtClean="0"/>
              <a:t>5</a:t>
            </a:fld>
            <a:endParaRPr lang="en-GB"/>
          </a:p>
        </p:txBody>
      </p:sp>
    </p:spTree>
    <p:extLst>
      <p:ext uri="{BB962C8B-B14F-4D97-AF65-F5344CB8AC3E}">
        <p14:creationId xmlns:p14="http://schemas.microsoft.com/office/powerpoint/2010/main" val="2542193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D1D5DB"/>
                </a:solidFill>
                <a:effectLst/>
                <a:latin typeface="Söhne"/>
              </a:rPr>
              <a:t>Knowledge Experts:</a:t>
            </a:r>
            <a:endParaRPr lang="en-US" b="0" i="0" dirty="0">
              <a:solidFill>
                <a:srgbClr val="D1D5DB"/>
              </a:solidFill>
              <a:effectLst/>
              <a:latin typeface="Söhne"/>
            </a:endParaRPr>
          </a:p>
          <a:p>
            <a:pPr algn="l">
              <a:buFont typeface="Arial" panose="020B0604020202020204" pitchFamily="34" charset="0"/>
              <a:buChar char="•"/>
            </a:pPr>
            <a:r>
              <a:rPr lang="en-US" b="0" i="0" dirty="0">
                <a:solidFill>
                  <a:srgbClr val="D1D5DB"/>
                </a:solidFill>
                <a:effectLst/>
                <a:latin typeface="Söhne"/>
              </a:rPr>
              <a:t>Both lawyers and librarians are subject matter experts. Lawyers often specialize in a particular area of law over years, developing profound knowledge of intricacies, cases, and statutes.</a:t>
            </a:r>
          </a:p>
          <a:p>
            <a:pPr algn="l">
              <a:buFont typeface="Arial" panose="020B0604020202020204" pitchFamily="34" charset="0"/>
              <a:buChar char="•"/>
            </a:pPr>
            <a:r>
              <a:rPr lang="en-US" b="0" i="0" dirty="0">
                <a:solidFill>
                  <a:srgbClr val="D1D5DB"/>
                </a:solidFill>
                <a:effectLst/>
                <a:latin typeface="Söhne"/>
              </a:rPr>
              <a:t>Law is more than individual specialties; it encompasses meta-knowledge. Lawyers' ability to specialize for extended periods highlights the vast breadth and depth of legal knowledge.</a:t>
            </a:r>
          </a:p>
          <a:p>
            <a:pPr algn="l">
              <a:buFont typeface="Arial" panose="020B0604020202020204" pitchFamily="34" charset="0"/>
              <a:buChar char="•"/>
            </a:pPr>
            <a:r>
              <a:rPr lang="en-US" b="0" i="0" dirty="0">
                <a:solidFill>
                  <a:srgbClr val="D1D5DB"/>
                </a:solidFill>
                <a:effectLst/>
                <a:latin typeface="Söhne"/>
              </a:rPr>
              <a:t>Librarians are the subject matter experts in the knowledge of knowledge, facilitating access to a wide spectrum of legal information.</a:t>
            </a:r>
          </a:p>
          <a:p>
            <a:pPr algn="l">
              <a:buFont typeface="Arial" panose="020B0604020202020204" pitchFamily="34" charset="0"/>
              <a:buNone/>
            </a:pPr>
            <a:endParaRPr lang="en-US" b="0" i="0" dirty="0">
              <a:solidFill>
                <a:srgbClr val="D1D5DB"/>
              </a:solidFill>
              <a:effectLst/>
              <a:latin typeface="Söhne"/>
            </a:endParaRPr>
          </a:p>
          <a:p>
            <a:pPr algn="l"/>
            <a:r>
              <a:rPr lang="en-US" b="1" i="0" dirty="0">
                <a:solidFill>
                  <a:srgbClr val="D1D5DB"/>
                </a:solidFill>
                <a:effectLst/>
                <a:latin typeface="Söhne"/>
              </a:rPr>
              <a:t>Curators:</a:t>
            </a:r>
            <a:endParaRPr lang="en-US" b="0" i="0" dirty="0">
              <a:solidFill>
                <a:srgbClr val="D1D5DB"/>
              </a:solidFill>
              <a:effectLst/>
              <a:latin typeface="Söhne"/>
            </a:endParaRPr>
          </a:p>
          <a:p>
            <a:pPr algn="l">
              <a:buFont typeface="Arial" panose="020B0604020202020204" pitchFamily="34" charset="0"/>
              <a:buChar char="•"/>
            </a:pPr>
            <a:r>
              <a:rPr lang="en-US" b="0" i="0" dirty="0">
                <a:solidFill>
                  <a:srgbClr val="D1D5DB"/>
                </a:solidFill>
                <a:effectLst/>
                <a:latin typeface="Söhne"/>
              </a:rPr>
              <a:t>Being experts in meta-knowledge comes with the responsibility of curation. Legal knowledge spans a broad spectrum.</a:t>
            </a:r>
          </a:p>
          <a:p>
            <a:pPr algn="l">
              <a:buFont typeface="Arial" panose="020B0604020202020204" pitchFamily="34" charset="0"/>
              <a:buChar char="•"/>
            </a:pPr>
            <a:r>
              <a:rPr lang="en-US" b="0" i="0" dirty="0">
                <a:solidFill>
                  <a:srgbClr val="D1D5DB"/>
                </a:solidFill>
                <a:effectLst/>
                <a:latin typeface="Söhne"/>
              </a:rPr>
              <a:t>Librarians play a vital role in curating information. They have local knowledge and expertise, allowing lawyers to rely on libraries for reliable, up-to-date, and relevant legal information.</a:t>
            </a:r>
          </a:p>
          <a:p>
            <a:pPr algn="l">
              <a:buFont typeface="Arial" panose="020B0604020202020204" pitchFamily="34" charset="0"/>
              <a:buChar char="•"/>
            </a:pPr>
            <a:r>
              <a:rPr lang="en-US" b="0" i="0" dirty="0">
                <a:solidFill>
                  <a:srgbClr val="D1D5DB"/>
                </a:solidFill>
                <a:effectLst/>
                <a:latin typeface="Söhne"/>
              </a:rPr>
              <a:t>Librarians adapt to the unique needs and resources of different libraries, ensuring that each collection is appropriate for its users.</a:t>
            </a:r>
          </a:p>
          <a:p>
            <a:pPr algn="l"/>
            <a:endParaRPr lang="en-US" b="1" i="0" dirty="0">
              <a:solidFill>
                <a:srgbClr val="D1D5DB"/>
              </a:solidFill>
              <a:effectLst/>
              <a:latin typeface="Söhne"/>
            </a:endParaRPr>
          </a:p>
          <a:p>
            <a:pPr algn="l"/>
            <a:r>
              <a:rPr lang="en-US" b="1" i="0" dirty="0">
                <a:solidFill>
                  <a:srgbClr val="D1D5DB"/>
                </a:solidFill>
                <a:effectLst/>
                <a:latin typeface="Söhne"/>
              </a:rPr>
              <a:t>Guardians:</a:t>
            </a:r>
            <a:endParaRPr lang="en-US" b="0" i="0" dirty="0">
              <a:solidFill>
                <a:srgbClr val="D1D5DB"/>
              </a:solidFill>
              <a:effectLst/>
              <a:latin typeface="Söhne"/>
            </a:endParaRPr>
          </a:p>
          <a:p>
            <a:pPr algn="l">
              <a:buFont typeface="Arial" panose="020B0604020202020204" pitchFamily="34" charset="0"/>
              <a:buChar char="•"/>
            </a:pPr>
            <a:r>
              <a:rPr lang="en-US" b="0" i="0" dirty="0">
                <a:solidFill>
                  <a:srgbClr val="D1D5DB"/>
                </a:solidFill>
                <a:effectLst/>
                <a:latin typeface="Söhne"/>
              </a:rPr>
              <a:t>As experts in legal knowledge and curators, librarians are guardians of legal information.</a:t>
            </a:r>
          </a:p>
          <a:p>
            <a:pPr algn="l">
              <a:buFont typeface="Arial" panose="020B0604020202020204" pitchFamily="34" charset="0"/>
              <a:buChar char="•"/>
            </a:pPr>
            <a:r>
              <a:rPr lang="en-US" b="0" i="0" dirty="0">
                <a:solidFill>
                  <a:srgbClr val="D1D5DB"/>
                </a:solidFill>
                <a:effectLst/>
                <a:latin typeface="Söhne"/>
              </a:rPr>
              <a:t>Law librarians ensure the integrity, reliability, and currency of legal information, a critical role for many lawyers who rely on law libraries.</a:t>
            </a:r>
          </a:p>
          <a:p>
            <a:pPr algn="l">
              <a:buFont typeface="Arial" panose="020B0604020202020204" pitchFamily="34" charset="0"/>
              <a:buChar char="•"/>
            </a:pPr>
            <a:r>
              <a:rPr lang="en-US" b="0" i="0" dirty="0">
                <a:solidFill>
                  <a:srgbClr val="D1D5DB"/>
                </a:solidFill>
                <a:effectLst/>
                <a:latin typeface="Söhne"/>
              </a:rPr>
              <a:t>Librarians not only provide access to information but also safeguard the legal process by maintaining the quality and accuracy of the resources.</a:t>
            </a:r>
          </a:p>
          <a:p>
            <a:pPr algn="l">
              <a:buFont typeface="Arial" panose="020B0604020202020204" pitchFamily="34" charset="0"/>
              <a:buChar char="•"/>
            </a:pPr>
            <a:r>
              <a:rPr lang="en-US" b="0" i="0" dirty="0">
                <a:solidFill>
                  <a:srgbClr val="D1D5DB"/>
                </a:solidFill>
                <a:effectLst/>
                <a:latin typeface="Söhne"/>
              </a:rPr>
              <a:t>Gatekeeping is part of it, but more than gatekeeping it’s about ensuring everyone’s safe and effective use</a:t>
            </a:r>
          </a:p>
          <a:p>
            <a:pPr algn="l"/>
            <a:endParaRPr lang="en-US" b="1" i="0" dirty="0">
              <a:solidFill>
                <a:srgbClr val="D1D5DB"/>
              </a:solidFill>
              <a:effectLst/>
              <a:latin typeface="Söhne"/>
            </a:endParaRPr>
          </a:p>
          <a:p>
            <a:pPr algn="l"/>
            <a:r>
              <a:rPr lang="en-US" b="1" i="0" dirty="0">
                <a:solidFill>
                  <a:srgbClr val="D1D5DB"/>
                </a:solidFill>
                <a:effectLst/>
                <a:latin typeface="Söhne"/>
              </a:rPr>
              <a:t>Connectors:</a:t>
            </a:r>
            <a:endParaRPr lang="en-US" b="0" i="0" dirty="0">
              <a:solidFill>
                <a:srgbClr val="D1D5DB"/>
              </a:solidFill>
              <a:effectLst/>
              <a:latin typeface="Söhne"/>
            </a:endParaRPr>
          </a:p>
          <a:p>
            <a:pPr algn="l">
              <a:buFont typeface="Arial" panose="020B0604020202020204" pitchFamily="34" charset="0"/>
              <a:buChar char="•"/>
            </a:pPr>
            <a:r>
              <a:rPr lang="en-US" b="0" i="0" dirty="0">
                <a:solidFill>
                  <a:srgbClr val="D1D5DB"/>
                </a:solidFill>
                <a:effectLst/>
                <a:latin typeface="Söhne"/>
              </a:rPr>
              <a:t>Law librarians act as connectors, bridging the gap between lawyers' specific expertise and the vast body of legal knowledge available.</a:t>
            </a:r>
          </a:p>
          <a:p>
            <a:pPr algn="l">
              <a:buFont typeface="Arial" panose="020B0604020202020204" pitchFamily="34" charset="0"/>
              <a:buChar char="•"/>
            </a:pPr>
            <a:r>
              <a:rPr lang="en-US" b="0" i="0" dirty="0">
                <a:solidFill>
                  <a:srgbClr val="D1D5DB"/>
                </a:solidFill>
                <a:effectLst/>
                <a:latin typeface="Söhne"/>
              </a:rPr>
              <a:t>They provide a human touch and an element of personal interaction, making it easier for lawyers to navigate the complexities of the legal field.</a:t>
            </a:r>
          </a:p>
          <a:p>
            <a:pPr algn="l">
              <a:buFont typeface="Arial" panose="020B0604020202020204" pitchFamily="34" charset="0"/>
              <a:buChar char="•"/>
            </a:pPr>
            <a:r>
              <a:rPr lang="en-US" b="0" i="0" dirty="0">
                <a:solidFill>
                  <a:srgbClr val="D1D5DB"/>
                </a:solidFill>
                <a:effectLst/>
                <a:latin typeface="Söhne"/>
              </a:rPr>
              <a:t>Librarians facilitate access to the full wealth of legal knowledge, ensuring lawyers can access the resources they need to excel in their practice.</a:t>
            </a:r>
          </a:p>
        </p:txBody>
      </p:sp>
      <p:sp>
        <p:nvSpPr>
          <p:cNvPr id="4" name="Slide Number Placeholder 3"/>
          <p:cNvSpPr>
            <a:spLocks noGrp="1"/>
          </p:cNvSpPr>
          <p:nvPr>
            <p:ph type="sldNum" sz="quarter" idx="5"/>
          </p:nvPr>
        </p:nvSpPr>
        <p:spPr/>
        <p:txBody>
          <a:bodyPr/>
          <a:lstStyle/>
          <a:p>
            <a:fld id="{C0822C00-522C-4061-9B35-897CCA67A659}" type="slidenum">
              <a:rPr lang="en-GB" smtClean="0"/>
              <a:t>6</a:t>
            </a:fld>
            <a:endParaRPr lang="en-GB"/>
          </a:p>
        </p:txBody>
      </p:sp>
    </p:spTree>
    <p:extLst>
      <p:ext uri="{BB962C8B-B14F-4D97-AF65-F5344CB8AC3E}">
        <p14:creationId xmlns:p14="http://schemas.microsoft.com/office/powerpoint/2010/main" val="1305570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D1D5DB"/>
                </a:solidFill>
                <a:effectLst/>
                <a:latin typeface="Söhne"/>
              </a:rPr>
              <a:t>Deep Knowledge:</a:t>
            </a:r>
            <a:endParaRPr lang="en-US" b="0" i="0" dirty="0">
              <a:solidFill>
                <a:srgbClr val="D1D5DB"/>
              </a:solidFill>
              <a:effectLst/>
              <a:latin typeface="Söhne"/>
            </a:endParaRPr>
          </a:p>
          <a:p>
            <a:pPr marL="785348" lvl="1" indent="-302057">
              <a:buFont typeface="+mj-lt"/>
              <a:buAutoNum type="arabicPeriod"/>
            </a:pPr>
            <a:r>
              <a:rPr lang="en-US" b="0" i="0" dirty="0">
                <a:solidFill>
                  <a:srgbClr val="D1D5DB"/>
                </a:solidFill>
                <a:effectLst/>
                <a:latin typeface="Söhne"/>
              </a:rPr>
              <a:t>Librarians require a deeper understanding of AI and related technical aspects as knowledge experts.</a:t>
            </a:r>
          </a:p>
          <a:p>
            <a:pPr marL="785348" lvl="1" indent="-302057">
              <a:buFont typeface="+mj-lt"/>
              <a:buAutoNum type="arabicPeriod"/>
            </a:pPr>
            <a:r>
              <a:rPr lang="en-US" b="0" i="0" dirty="0">
                <a:solidFill>
                  <a:srgbClr val="D1D5DB"/>
                </a:solidFill>
                <a:effectLst/>
                <a:latin typeface="Söhne"/>
              </a:rPr>
              <a:t>While coding isn't necessary, librarians need to grasp AI types and their basic workings.</a:t>
            </a:r>
          </a:p>
          <a:p>
            <a:pPr marL="785348" lvl="1" indent="-302057">
              <a:buFont typeface="+mj-lt"/>
              <a:buAutoNum type="arabicPeriod"/>
            </a:pPr>
            <a:r>
              <a:rPr lang="en-US" b="0" i="0" dirty="0">
                <a:solidFill>
                  <a:srgbClr val="D1D5DB"/>
                </a:solidFill>
                <a:effectLst/>
                <a:latin typeface="Söhne"/>
              </a:rPr>
              <a:t>Librarians inherently require deeper knowledge than lawyers, whose focus must be on client service first.</a:t>
            </a:r>
          </a:p>
          <a:p>
            <a:pPr marL="785348" lvl="1" indent="-302057">
              <a:buFont typeface="+mj-lt"/>
              <a:buAutoNum type="arabicPeriod"/>
            </a:pPr>
            <a:endParaRPr lang="en-US" b="0" i="0" dirty="0">
              <a:solidFill>
                <a:srgbClr val="D1D5DB"/>
              </a:solidFill>
              <a:effectLst/>
              <a:latin typeface="Söhne"/>
            </a:endParaRPr>
          </a:p>
          <a:p>
            <a:pPr algn="l"/>
            <a:r>
              <a:rPr lang="en-US" b="1" i="0" dirty="0">
                <a:solidFill>
                  <a:srgbClr val="D1D5DB"/>
                </a:solidFill>
                <a:effectLst/>
                <a:latin typeface="Söhne"/>
              </a:rPr>
              <a:t>Ability to Translate:</a:t>
            </a:r>
            <a:r>
              <a:rPr lang="en-US" b="0" i="0" dirty="0">
                <a:solidFill>
                  <a:srgbClr val="D1D5DB"/>
                </a:solidFill>
                <a:effectLst/>
                <a:latin typeface="Söhne"/>
              </a:rPr>
              <a:t> &amp; </a:t>
            </a:r>
            <a:r>
              <a:rPr lang="en-US" b="1" i="0" dirty="0">
                <a:solidFill>
                  <a:srgbClr val="D1D5DB"/>
                </a:solidFill>
                <a:effectLst/>
                <a:latin typeface="Söhne"/>
              </a:rPr>
              <a:t>Simplifying Concepts:</a:t>
            </a:r>
            <a:endParaRPr lang="en-US" b="0" i="0" dirty="0">
              <a:solidFill>
                <a:srgbClr val="D1D5DB"/>
              </a:solidFill>
              <a:effectLst/>
              <a:latin typeface="Söhne"/>
            </a:endParaRPr>
          </a:p>
          <a:p>
            <a:pPr marL="785348" lvl="1" indent="-302057">
              <a:buFont typeface="+mj-lt"/>
              <a:buAutoNum type="arabicPeriod" startAt="2"/>
            </a:pPr>
            <a:r>
              <a:rPr lang="en-US" b="0" i="0" dirty="0">
                <a:solidFill>
                  <a:srgbClr val="D1D5DB"/>
                </a:solidFill>
                <a:effectLst/>
                <a:latin typeface="Söhne"/>
              </a:rPr>
              <a:t>Librarians play a vital role in condensing complex AI concepts into terms understandable by non-specialists.</a:t>
            </a:r>
          </a:p>
          <a:p>
            <a:pPr marL="785348" lvl="1" indent="-302057">
              <a:buFont typeface="+mj-lt"/>
              <a:buAutoNum type="arabicPeriod" startAt="2"/>
            </a:pPr>
            <a:r>
              <a:rPr lang="en-US" b="0" i="0" dirty="0">
                <a:solidFill>
                  <a:srgbClr val="D1D5DB"/>
                </a:solidFill>
                <a:effectLst/>
                <a:latin typeface="Söhne"/>
              </a:rPr>
              <a:t>They should be capable of asking vendors questions to optimize AI systems' usage. For this, deep knowledge.</a:t>
            </a:r>
          </a:p>
          <a:p>
            <a:pPr marL="785348" lvl="1" indent="-302057">
              <a:buFont typeface="+mj-lt"/>
              <a:buAutoNum type="arabicPeriod" startAt="2"/>
            </a:pPr>
            <a:endParaRPr lang="en-US" b="0" i="0" dirty="0">
              <a:solidFill>
                <a:srgbClr val="D1D5DB"/>
              </a:solidFill>
              <a:effectLst/>
              <a:latin typeface="Söhne"/>
            </a:endParaRPr>
          </a:p>
          <a:p>
            <a:pPr algn="l"/>
            <a:r>
              <a:rPr lang="en-US" b="1" i="0" dirty="0">
                <a:solidFill>
                  <a:srgbClr val="D1D5DB"/>
                </a:solidFill>
                <a:effectLst/>
                <a:latin typeface="Söhne"/>
              </a:rPr>
              <a:t>Constant Learning:</a:t>
            </a:r>
            <a:endParaRPr lang="en-US" b="0" i="0" dirty="0">
              <a:solidFill>
                <a:srgbClr val="D1D5DB"/>
              </a:solidFill>
              <a:effectLst/>
              <a:latin typeface="Söhne"/>
            </a:endParaRPr>
          </a:p>
          <a:p>
            <a:pPr marL="785348" lvl="1" indent="-302057">
              <a:buFont typeface="+mj-lt"/>
              <a:buAutoNum type="arabicPeriod" startAt="3"/>
            </a:pPr>
            <a:r>
              <a:rPr lang="en-US" b="0" i="0" dirty="0">
                <a:solidFill>
                  <a:srgbClr val="D1D5DB"/>
                </a:solidFill>
                <a:effectLst/>
                <a:latin typeface="Söhne"/>
              </a:rPr>
              <a:t>AI is rapidly evolving, and librarians must keep up with developments, not necessarily by reading every paper but by understanding the broader context.</a:t>
            </a:r>
          </a:p>
          <a:p>
            <a:pPr marL="785348" lvl="1" indent="-302057">
              <a:buFont typeface="+mj-lt"/>
              <a:buAutoNum type="arabicPeriod" startAt="3"/>
            </a:pPr>
            <a:r>
              <a:rPr lang="en-US" b="0" i="0" dirty="0">
                <a:solidFill>
                  <a:srgbClr val="D1D5DB"/>
                </a:solidFill>
                <a:effectLst/>
                <a:latin typeface="Söhne"/>
              </a:rPr>
              <a:t>Librarians should stay updated on new AI techniques and approaches, such as evolving from simple Q&amp;A models to more complex tasks like chain of thought and few-shot prompting.</a:t>
            </a:r>
          </a:p>
          <a:p>
            <a:pPr marL="785348" lvl="1" indent="-302057">
              <a:buFont typeface="+mj-lt"/>
              <a:buAutoNum type="arabicPeriod" startAt="3"/>
            </a:pPr>
            <a:endParaRPr lang="en-US" b="0" i="0" dirty="0">
              <a:solidFill>
                <a:srgbClr val="D1D5DB"/>
              </a:solidFill>
              <a:effectLst/>
              <a:latin typeface="Söhne"/>
            </a:endParaRPr>
          </a:p>
          <a:p>
            <a:pPr algn="l"/>
            <a:r>
              <a:rPr lang="en-US" b="1" i="0" dirty="0">
                <a:solidFill>
                  <a:srgbClr val="D1D5DB"/>
                </a:solidFill>
                <a:effectLst/>
                <a:latin typeface="Söhne"/>
              </a:rPr>
              <a:t>Mentors:</a:t>
            </a:r>
            <a:endParaRPr lang="en-US" b="0" i="0" dirty="0">
              <a:solidFill>
                <a:srgbClr val="D1D5DB"/>
              </a:solidFill>
              <a:effectLst/>
              <a:latin typeface="Söhne"/>
            </a:endParaRPr>
          </a:p>
          <a:p>
            <a:pPr marL="785348" lvl="1" indent="-302057">
              <a:buFont typeface="+mj-lt"/>
              <a:buAutoNum type="arabicPeriod" startAt="4"/>
            </a:pPr>
            <a:r>
              <a:rPr lang="en-US" b="0" i="0" dirty="0">
                <a:solidFill>
                  <a:srgbClr val="D1D5DB"/>
                </a:solidFill>
                <a:effectLst/>
                <a:latin typeface="Söhne"/>
              </a:rPr>
              <a:t>As AI's role expands in the legal field, lawyers will need mentorship not only in substantive law but also in knowledge management and advanced tool interaction.</a:t>
            </a:r>
          </a:p>
          <a:p>
            <a:pPr marL="785348" lvl="1" indent="-302057">
              <a:buFont typeface="+mj-lt"/>
              <a:buAutoNum type="arabicPeriod" startAt="4"/>
            </a:pPr>
            <a:r>
              <a:rPr lang="en-US" b="0" i="0" dirty="0">
                <a:solidFill>
                  <a:srgbClr val="D1D5DB"/>
                </a:solidFill>
                <a:effectLst/>
                <a:latin typeface="Söhne"/>
              </a:rPr>
              <a:t>Librarians are key in fostering mentorship relationships with young lawyers, guiding them in utilizing AI effectively in their legal practice.</a:t>
            </a:r>
          </a:p>
        </p:txBody>
      </p:sp>
      <p:sp>
        <p:nvSpPr>
          <p:cNvPr id="4" name="Slide Number Placeholder 3"/>
          <p:cNvSpPr>
            <a:spLocks noGrp="1"/>
          </p:cNvSpPr>
          <p:nvPr>
            <p:ph type="sldNum" sz="quarter" idx="5"/>
          </p:nvPr>
        </p:nvSpPr>
        <p:spPr/>
        <p:txBody>
          <a:bodyPr/>
          <a:lstStyle/>
          <a:p>
            <a:fld id="{C0822C00-522C-4061-9B35-897CCA67A659}" type="slidenum">
              <a:rPr lang="en-GB" smtClean="0"/>
              <a:t>7</a:t>
            </a:fld>
            <a:endParaRPr lang="en-GB"/>
          </a:p>
        </p:txBody>
      </p:sp>
    </p:spTree>
    <p:extLst>
      <p:ext uri="{BB962C8B-B14F-4D97-AF65-F5344CB8AC3E}">
        <p14:creationId xmlns:p14="http://schemas.microsoft.com/office/powerpoint/2010/main" val="2492479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effectLst/>
                <a:latin typeface="Söhne"/>
              </a:rPr>
              <a:t>Intimidating:</a:t>
            </a:r>
            <a:endParaRPr lang="en-US" b="0" i="0" dirty="0">
              <a:effectLst/>
              <a:latin typeface="Söhne"/>
            </a:endParaRPr>
          </a:p>
          <a:p>
            <a:pPr algn="l">
              <a:buFont typeface="+mj-lt"/>
              <a:buAutoNum type="arabicPeriod"/>
            </a:pPr>
            <a:r>
              <a:rPr lang="en-US" b="1" i="0" dirty="0">
                <a:effectLst/>
                <a:latin typeface="Söhne"/>
              </a:rPr>
              <a:t>Reduce Billable Hours:</a:t>
            </a:r>
            <a:endParaRPr lang="en-US" b="0" i="0" dirty="0">
              <a:effectLst/>
              <a:latin typeface="Söhne"/>
            </a:endParaRPr>
          </a:p>
          <a:p>
            <a:pPr marL="785348" lvl="1" indent="-302057">
              <a:buFont typeface="+mj-lt"/>
              <a:buAutoNum type="arabicPeriod"/>
            </a:pPr>
            <a:r>
              <a:rPr lang="en-US" b="0" i="0" dirty="0">
                <a:effectLst/>
                <a:latin typeface="Söhne"/>
              </a:rPr>
              <a:t>AI enhances efficiency, allowing lawyers to handle more substantive tasks.</a:t>
            </a:r>
          </a:p>
          <a:p>
            <a:pPr marL="785348" lvl="1" indent="-302057">
              <a:buFont typeface="+mj-lt"/>
              <a:buAutoNum type="arabicPeriod"/>
            </a:pPr>
            <a:r>
              <a:rPr lang="en-US" b="0" i="0" dirty="0">
                <a:effectLst/>
                <a:latin typeface="Söhne"/>
              </a:rPr>
              <a:t>AI excels at automating repetitive work, which clients prefer not to pay for.</a:t>
            </a:r>
          </a:p>
          <a:p>
            <a:pPr marL="785348" lvl="1" indent="-302057">
              <a:buFont typeface="+mj-lt"/>
              <a:buAutoNum type="arabicPeriod"/>
            </a:pPr>
            <a:r>
              <a:rPr lang="en-US" b="0" i="0" dirty="0">
                <a:effectLst/>
                <a:latin typeface="Söhne"/>
              </a:rPr>
              <a:t>Historical patterns in technology adoption show an increase in overall needs.</a:t>
            </a:r>
          </a:p>
          <a:p>
            <a:pPr marL="785348" lvl="1" indent="-302057">
              <a:buFont typeface="+mj-lt"/>
              <a:buAutoNum type="arabicPeriod"/>
            </a:pPr>
            <a:r>
              <a:rPr lang="en-US" b="0" i="0" dirty="0">
                <a:effectLst/>
                <a:latin typeface="Söhne"/>
              </a:rPr>
              <a:t>Consider the analogy of accountants thriving alongside accounting tools, indicating AI's complementary role.</a:t>
            </a:r>
          </a:p>
          <a:p>
            <a:pPr algn="l">
              <a:buFont typeface="+mj-lt"/>
              <a:buAutoNum type="arabicPeriod"/>
            </a:pPr>
            <a:r>
              <a:rPr lang="en-US" b="1" i="0" dirty="0">
                <a:effectLst/>
                <a:latin typeface="Söhne"/>
              </a:rPr>
              <a:t>Reduce the Need for Librarians:</a:t>
            </a:r>
            <a:endParaRPr lang="en-US" b="0" i="0" dirty="0">
              <a:effectLst/>
              <a:latin typeface="Söhne"/>
            </a:endParaRPr>
          </a:p>
          <a:p>
            <a:pPr marL="785348" lvl="1" indent="-302057">
              <a:buFont typeface="+mj-lt"/>
              <a:buAutoNum type="arabicPeriod"/>
            </a:pPr>
            <a:r>
              <a:rPr lang="en-US" b="0" i="0" dirty="0">
                <a:effectLst/>
                <a:latin typeface="Söhne"/>
              </a:rPr>
              <a:t>Librarians play a critical role as knowledge experts in bridging AI to the legal domain.</a:t>
            </a:r>
          </a:p>
          <a:p>
            <a:pPr marL="785348" lvl="1" indent="-302057">
              <a:buFont typeface="+mj-lt"/>
              <a:buAutoNum type="arabicPeriod"/>
            </a:pPr>
            <a:r>
              <a:rPr lang="en-US" b="0" i="0" dirty="0">
                <a:effectLst/>
                <a:latin typeface="Söhne"/>
              </a:rPr>
              <a:t>Their expertise in tool selection and maximizing AI utilization makes them invaluable in simplifying AI for lawyers.</a:t>
            </a:r>
          </a:p>
          <a:p>
            <a:pPr algn="l">
              <a:buFont typeface="+mj-lt"/>
              <a:buAutoNum type="arabicPeriod"/>
            </a:pPr>
            <a:r>
              <a:rPr lang="en-US" b="1" i="0" dirty="0">
                <a:effectLst/>
                <a:latin typeface="Söhne"/>
              </a:rPr>
              <a:t>Increased Reliance on Vendors:</a:t>
            </a:r>
            <a:endParaRPr lang="en-US" b="0" i="0" dirty="0">
              <a:effectLst/>
              <a:latin typeface="Söhne"/>
            </a:endParaRPr>
          </a:p>
          <a:p>
            <a:pPr marL="785348" lvl="1" indent="-302057">
              <a:buFont typeface="+mj-lt"/>
              <a:buAutoNum type="arabicPeriod"/>
            </a:pPr>
            <a:r>
              <a:rPr lang="en-US" b="0" i="0" dirty="0">
                <a:effectLst/>
                <a:latin typeface="Söhne"/>
              </a:rPr>
              <a:t>The concern about relying on external vendors for AI is valid.</a:t>
            </a:r>
          </a:p>
          <a:p>
            <a:pPr marL="785348" lvl="1" indent="-302057">
              <a:buFont typeface="+mj-lt"/>
              <a:buAutoNum type="arabicPeriod"/>
            </a:pPr>
            <a:r>
              <a:rPr lang="en-US" b="0" i="0" dirty="0">
                <a:effectLst/>
                <a:latin typeface="Söhne"/>
              </a:rPr>
              <a:t>However, as AI becomes more widespread, the diversity of available tools will reduce vendor dependency.</a:t>
            </a:r>
          </a:p>
          <a:p>
            <a:pPr algn="l"/>
            <a:endParaRPr lang="en-US" b="1" i="0" dirty="0">
              <a:effectLst/>
              <a:latin typeface="Söhne"/>
            </a:endParaRPr>
          </a:p>
          <a:p>
            <a:pPr algn="l"/>
            <a:r>
              <a:rPr lang="en-US" b="1" i="0" dirty="0">
                <a:effectLst/>
                <a:latin typeface="Söhne"/>
              </a:rPr>
              <a:t>Complex:</a:t>
            </a:r>
            <a:endParaRPr lang="en-US" b="0" i="0" dirty="0">
              <a:effectLst/>
              <a:latin typeface="Söhne"/>
            </a:endParaRPr>
          </a:p>
          <a:p>
            <a:pPr algn="l">
              <a:buFont typeface="+mj-lt"/>
              <a:buAutoNum type="arabicPeriod"/>
            </a:pPr>
            <a:r>
              <a:rPr lang="en-US" b="1" i="0" dirty="0">
                <a:effectLst/>
                <a:latin typeface="Söhne"/>
              </a:rPr>
              <a:t>Complicated Math at the Base:</a:t>
            </a:r>
            <a:endParaRPr lang="en-US" b="0" i="0" dirty="0">
              <a:effectLst/>
              <a:latin typeface="Söhne"/>
            </a:endParaRPr>
          </a:p>
          <a:p>
            <a:pPr marL="785348" lvl="1" indent="-302057">
              <a:buFont typeface="+mj-lt"/>
              <a:buAutoNum type="arabicPeriod"/>
            </a:pPr>
            <a:r>
              <a:rPr lang="en-US" b="0" i="0" dirty="0">
                <a:effectLst/>
                <a:latin typeface="Söhne"/>
              </a:rPr>
              <a:t>Lawyers don't need to understand complex algorithms but should grasp the input-output relationships for effective AI use.</a:t>
            </a:r>
          </a:p>
          <a:p>
            <a:pPr marL="785348" lvl="1" indent="-302057">
              <a:buFont typeface="+mj-lt"/>
              <a:buAutoNum type="arabicPeriod"/>
            </a:pPr>
            <a:r>
              <a:rPr lang="en-US" b="0" i="0" dirty="0">
                <a:effectLst/>
                <a:latin typeface="Söhne"/>
              </a:rPr>
              <a:t>Use the analogy of driving a car without needing to understand metallurgy or engine building, as it's about using the tool, not building it.</a:t>
            </a:r>
          </a:p>
          <a:p>
            <a:pPr algn="l">
              <a:buFont typeface="+mj-lt"/>
              <a:buAutoNum type="arabicPeriod"/>
            </a:pPr>
            <a:r>
              <a:rPr lang="en-US" b="1" i="0" dirty="0">
                <a:effectLst/>
                <a:latin typeface="Söhne"/>
              </a:rPr>
              <a:t>Developing AI:</a:t>
            </a:r>
            <a:endParaRPr lang="en-US" b="0" i="0" dirty="0">
              <a:effectLst/>
              <a:latin typeface="Söhne"/>
            </a:endParaRPr>
          </a:p>
          <a:p>
            <a:pPr marL="785348" lvl="1" indent="-302057">
              <a:buFont typeface="+mj-lt"/>
              <a:buAutoNum type="arabicPeriod"/>
            </a:pPr>
            <a:r>
              <a:rPr lang="en-US" b="0" i="0" dirty="0">
                <a:effectLst/>
                <a:latin typeface="Söhne"/>
              </a:rPr>
              <a:t>Collaboration in the legal profession provides ample data and feedback for AI development.</a:t>
            </a:r>
          </a:p>
          <a:p>
            <a:pPr marL="785348" lvl="1" indent="-302057">
              <a:buFont typeface="+mj-lt"/>
              <a:buAutoNum type="arabicPeriod"/>
            </a:pPr>
            <a:r>
              <a:rPr lang="en-US" b="0" i="0" dirty="0">
                <a:effectLst/>
                <a:latin typeface="Söhne"/>
              </a:rPr>
              <a:t>As AI technology advances, the level of technical expertise required to create personalized models decreases, making AI more accessible to legal professionals.</a:t>
            </a:r>
          </a:p>
          <a:p>
            <a:pPr algn="l"/>
            <a:endParaRPr lang="en-US" b="1" i="0" dirty="0">
              <a:effectLst/>
              <a:latin typeface="Söhne"/>
            </a:endParaRPr>
          </a:p>
          <a:p>
            <a:pPr algn="l"/>
            <a:r>
              <a:rPr lang="en-US" b="1" i="0" dirty="0">
                <a:effectLst/>
                <a:latin typeface="Söhne"/>
              </a:rPr>
              <a:t>Ethically Ambiguous:</a:t>
            </a:r>
            <a:endParaRPr lang="en-US" b="0" i="0" dirty="0">
              <a:effectLst/>
              <a:latin typeface="Söhne"/>
            </a:endParaRPr>
          </a:p>
          <a:p>
            <a:pPr algn="l">
              <a:buFont typeface="+mj-lt"/>
              <a:buAutoNum type="arabicPeriod"/>
            </a:pPr>
            <a:r>
              <a:rPr lang="en-US" b="1" i="0" dirty="0">
                <a:effectLst/>
                <a:latin typeface="Söhne"/>
              </a:rPr>
              <a:t>Source and Use of Data:</a:t>
            </a:r>
            <a:endParaRPr lang="en-US" b="0" i="0" dirty="0">
              <a:effectLst/>
              <a:latin typeface="Söhne"/>
            </a:endParaRPr>
          </a:p>
          <a:p>
            <a:pPr marL="785348" lvl="1" indent="-302057">
              <a:buFont typeface="+mj-lt"/>
              <a:buAutoNum type="arabicPeriod"/>
            </a:pPr>
            <a:r>
              <a:rPr lang="en-US" b="0" i="0" dirty="0">
                <a:effectLst/>
                <a:latin typeface="Söhne"/>
              </a:rPr>
              <a:t>The source and use of data are key ethical concerns in AI.</a:t>
            </a:r>
          </a:p>
          <a:p>
            <a:pPr marL="785348" lvl="1" indent="-302057">
              <a:buFont typeface="+mj-lt"/>
              <a:buAutoNum type="arabicPeriod"/>
            </a:pPr>
            <a:r>
              <a:rPr lang="en-US" b="0" i="0" dirty="0">
                <a:effectLst/>
                <a:latin typeface="Söhne"/>
              </a:rPr>
              <a:t>Consumer-grade tools often use broad and questionable data, leading to incorrect answers and hallucinations.</a:t>
            </a:r>
          </a:p>
          <a:p>
            <a:pPr marL="785348" lvl="1" indent="-302057">
              <a:buFont typeface="+mj-lt"/>
              <a:buAutoNum type="arabicPeriod"/>
            </a:pPr>
            <a:r>
              <a:rPr lang="en-US" b="0" i="0" dirty="0">
                <a:effectLst/>
                <a:latin typeface="Söhne"/>
              </a:rPr>
              <a:t>Professional-grade tools prioritize data sources and data handling, addressing these concerns effectively.</a:t>
            </a:r>
          </a:p>
          <a:p>
            <a:pPr marL="785348" lvl="1" indent="-302057">
              <a:buFont typeface="+mj-lt"/>
              <a:buAutoNum type="arabicPeriod"/>
            </a:pPr>
            <a:r>
              <a:rPr lang="en-US" b="0" i="0" dirty="0">
                <a:effectLst/>
                <a:latin typeface="Söhne"/>
              </a:rPr>
              <a:t>Librarians can mitigate these concerns by carefully curating the right AI tools for their specific needs.</a:t>
            </a:r>
          </a:p>
          <a:p>
            <a:pPr algn="l"/>
            <a:r>
              <a:rPr lang="en-US" b="1" i="0" dirty="0">
                <a:solidFill>
                  <a:srgbClr val="D1D5DB"/>
                </a:solidFill>
                <a:effectLst/>
                <a:latin typeface="Söhne"/>
              </a:rPr>
              <a:t>Bias in AI:</a:t>
            </a:r>
            <a:endParaRPr lang="en-US" b="0" i="0" dirty="0">
              <a:solidFill>
                <a:srgbClr val="D1D5DB"/>
              </a:solidFill>
              <a:effectLst/>
              <a:latin typeface="Söhne"/>
            </a:endParaRPr>
          </a:p>
          <a:p>
            <a:pPr marL="724937" lvl="1" indent="-241646">
              <a:buFont typeface="+mj-lt"/>
              <a:buAutoNum type="arabicPeriod"/>
            </a:pPr>
            <a:r>
              <a:rPr lang="en-US" b="0" i="0" dirty="0">
                <a:solidFill>
                  <a:srgbClr val="D1D5DB"/>
                </a:solidFill>
                <a:effectLst/>
                <a:latin typeface="Söhne"/>
              </a:rPr>
              <a:t>Another critical ethical consideration is the potential for bias in AI systems.</a:t>
            </a:r>
          </a:p>
          <a:p>
            <a:pPr marL="724937" lvl="1" indent="-241646">
              <a:buFont typeface="+mj-lt"/>
              <a:buAutoNum type="arabicPeriod"/>
            </a:pPr>
            <a:r>
              <a:rPr lang="en-US" b="0" i="0" dirty="0">
                <a:solidFill>
                  <a:srgbClr val="D1D5DB"/>
                </a:solidFill>
                <a:effectLst/>
                <a:latin typeface="Söhne"/>
              </a:rPr>
              <a:t>AI models can inadvertently perpetuate biases present in training data, leading to discriminatory outcomes.</a:t>
            </a:r>
          </a:p>
          <a:p>
            <a:pPr marL="724937" lvl="1" indent="-241646">
              <a:buFont typeface="+mj-lt"/>
              <a:buAutoNum type="arabicPeriod"/>
            </a:pPr>
            <a:r>
              <a:rPr lang="en-US" b="0" i="0" dirty="0">
                <a:solidFill>
                  <a:srgbClr val="D1D5DB"/>
                </a:solidFill>
                <a:effectLst/>
                <a:latin typeface="Söhne"/>
              </a:rPr>
              <a:t>Addressing bias in AI requires careful data selection, transparency, and ongoing monitoring.</a:t>
            </a:r>
          </a:p>
          <a:p>
            <a:pPr marL="724937" lvl="1" indent="-241646">
              <a:buFont typeface="+mj-lt"/>
              <a:buAutoNum type="arabicPeriod"/>
            </a:pPr>
            <a:r>
              <a:rPr lang="en-US" b="0" i="0" dirty="0">
                <a:solidFill>
                  <a:srgbClr val="D1D5DB"/>
                </a:solidFill>
                <a:effectLst/>
                <a:latin typeface="Söhne"/>
              </a:rPr>
              <a:t>Librarians must be vigilant in choosing AI tools that are committed to reducing bias and promoting fairness in their applications.</a:t>
            </a:r>
          </a:p>
          <a:p>
            <a:br>
              <a:rPr lang="en-US" dirty="0"/>
            </a:br>
            <a:endParaRPr lang="en-GB" dirty="0"/>
          </a:p>
        </p:txBody>
      </p:sp>
      <p:sp>
        <p:nvSpPr>
          <p:cNvPr id="4" name="Slide Number Placeholder 3"/>
          <p:cNvSpPr>
            <a:spLocks noGrp="1"/>
          </p:cNvSpPr>
          <p:nvPr>
            <p:ph type="sldNum" sz="quarter" idx="5"/>
          </p:nvPr>
        </p:nvSpPr>
        <p:spPr/>
        <p:txBody>
          <a:bodyPr/>
          <a:lstStyle/>
          <a:p>
            <a:fld id="{C0822C00-522C-4061-9B35-897CCA67A659}" type="slidenum">
              <a:rPr lang="en-GB" smtClean="0"/>
              <a:t>8</a:t>
            </a:fld>
            <a:endParaRPr lang="en-GB"/>
          </a:p>
        </p:txBody>
      </p:sp>
    </p:spTree>
    <p:extLst>
      <p:ext uri="{BB962C8B-B14F-4D97-AF65-F5344CB8AC3E}">
        <p14:creationId xmlns:p14="http://schemas.microsoft.com/office/powerpoint/2010/main" val="3231471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i="1" u="sng" dirty="0"/>
              <a:t>Analogize</a:t>
            </a:r>
          </a:p>
          <a:p>
            <a:pPr algn="l">
              <a:buFont typeface="+mj-lt"/>
              <a:buAutoNum type="arabicPeriod"/>
            </a:pPr>
            <a:r>
              <a:rPr lang="en-US" dirty="0"/>
              <a:t>- </a:t>
            </a:r>
            <a:r>
              <a:rPr lang="en-US" b="1" i="0" dirty="0">
                <a:solidFill>
                  <a:srgbClr val="D1D5DB"/>
                </a:solidFill>
                <a:effectLst/>
                <a:latin typeface="Söhne"/>
              </a:rPr>
              <a:t>Complex AI Concepts:</a:t>
            </a:r>
            <a:r>
              <a:rPr lang="en-US" b="0" i="0" dirty="0">
                <a:solidFill>
                  <a:srgbClr val="D1D5DB"/>
                </a:solidFill>
                <a:effectLst/>
                <a:latin typeface="Söhne"/>
              </a:rPr>
              <a:t> AI often involves intricate algorithms, statistical models, and machine learning techniques. For lawyers without a technical background, these concepts can appear daunting and abstract.</a:t>
            </a:r>
          </a:p>
          <a:p>
            <a:pPr algn="l">
              <a:buFont typeface="+mj-lt"/>
              <a:buAutoNum type="arabicPeriod"/>
            </a:pPr>
            <a:r>
              <a:rPr lang="en-US" b="1" i="0" dirty="0">
                <a:solidFill>
                  <a:srgbClr val="D1D5DB"/>
                </a:solidFill>
                <a:effectLst/>
                <a:latin typeface="Söhne"/>
              </a:rPr>
              <a:t>Analogies to Familiar Concepts:</a:t>
            </a:r>
            <a:r>
              <a:rPr lang="en-US" b="0" i="0" dirty="0">
                <a:solidFill>
                  <a:srgbClr val="D1D5DB"/>
                </a:solidFill>
                <a:effectLst/>
                <a:latin typeface="Söhne"/>
              </a:rPr>
              <a:t> To demystify these complex AI concepts, librarians can draw parallels to familiar legal or everyday situations. For example, they might compare machine learning algorithms to how precedents are established in case law.</a:t>
            </a:r>
          </a:p>
          <a:p>
            <a:pPr marL="785348" lvl="1" indent="-302057">
              <a:buFont typeface="+mj-lt"/>
              <a:buAutoNum type="arabicPeriod"/>
            </a:pPr>
            <a:r>
              <a:rPr lang="en-US" b="1" i="0" dirty="0">
                <a:solidFill>
                  <a:srgbClr val="D1D5DB"/>
                </a:solidFill>
                <a:effectLst/>
                <a:latin typeface="Söhne"/>
              </a:rPr>
              <a:t>Example:</a:t>
            </a:r>
            <a:r>
              <a:rPr lang="en-US" b="0" i="0" dirty="0">
                <a:solidFill>
                  <a:srgbClr val="D1D5DB"/>
                </a:solidFill>
                <a:effectLst/>
                <a:latin typeface="Söhne"/>
              </a:rPr>
              <a:t> In case law, previous legal decisions serve as precedents for future cases. Similarly, in AI, algorithms learn from past data to make predictions. By drawing this analogy, librarians can help lawyers understand that AI algorithms work by identifying patterns in data, much like legal professionals analyze precedents to make arguments.</a:t>
            </a:r>
          </a:p>
          <a:p>
            <a:pPr algn="l">
              <a:buFont typeface="+mj-lt"/>
              <a:buAutoNum type="arabicPeriod"/>
            </a:pPr>
            <a:r>
              <a:rPr lang="en-US" b="1" i="0" dirty="0">
                <a:solidFill>
                  <a:srgbClr val="D1D5DB"/>
                </a:solidFill>
                <a:effectLst/>
                <a:latin typeface="Söhne"/>
              </a:rPr>
              <a:t>Why Analogies Work:</a:t>
            </a:r>
            <a:endParaRPr lang="en-US" b="0" i="0" dirty="0">
              <a:solidFill>
                <a:srgbClr val="D1D5DB"/>
              </a:solidFill>
              <a:effectLst/>
              <a:latin typeface="Söhne"/>
            </a:endParaRPr>
          </a:p>
          <a:p>
            <a:pPr marL="785348" lvl="1" indent="-302057">
              <a:buFont typeface="+mj-lt"/>
              <a:buAutoNum type="arabicPeriod"/>
            </a:pPr>
            <a:r>
              <a:rPr lang="en-US" b="1" i="0" dirty="0">
                <a:solidFill>
                  <a:srgbClr val="D1D5DB"/>
                </a:solidFill>
                <a:effectLst/>
                <a:latin typeface="Söhne"/>
              </a:rPr>
              <a:t>Simplification:</a:t>
            </a:r>
            <a:r>
              <a:rPr lang="en-US" b="0" i="0" dirty="0">
                <a:solidFill>
                  <a:srgbClr val="D1D5DB"/>
                </a:solidFill>
                <a:effectLst/>
                <a:latin typeface="Söhne"/>
              </a:rPr>
              <a:t> Analogies simplify complex concepts by breaking them down into relatable terms. Lawyers can more easily grasp the essence of AI processes when they can connect them to something they already understand.</a:t>
            </a:r>
          </a:p>
          <a:p>
            <a:pPr marL="785348" lvl="1" indent="-302057">
              <a:buFont typeface="+mj-lt"/>
              <a:buAutoNum type="arabicPeriod"/>
            </a:pPr>
            <a:r>
              <a:rPr lang="en-US" b="1" i="0" dirty="0">
                <a:solidFill>
                  <a:srgbClr val="D1D5DB"/>
                </a:solidFill>
                <a:effectLst/>
                <a:latin typeface="Söhne"/>
              </a:rPr>
              <a:t>Visualization:</a:t>
            </a:r>
            <a:r>
              <a:rPr lang="en-US" b="0" i="0" dirty="0">
                <a:solidFill>
                  <a:srgbClr val="D1D5DB"/>
                </a:solidFill>
                <a:effectLst/>
                <a:latin typeface="Söhne"/>
              </a:rPr>
              <a:t> Analogies create mental images that help lawyers visualize how AI functions. When they can visualize the concept, it becomes less intimidating.</a:t>
            </a:r>
          </a:p>
          <a:p>
            <a:pPr algn="l"/>
            <a:r>
              <a:rPr lang="en-US" b="1" i="0" dirty="0">
                <a:solidFill>
                  <a:srgbClr val="D1D5DB"/>
                </a:solidFill>
                <a:effectLst/>
                <a:latin typeface="Söhne"/>
              </a:rPr>
              <a:t>A Bridge to Understanding:</a:t>
            </a:r>
            <a:r>
              <a:rPr lang="en-US" b="0" i="0" dirty="0">
                <a:solidFill>
                  <a:srgbClr val="D1D5DB"/>
                </a:solidFill>
                <a:effectLst/>
                <a:latin typeface="Söhne"/>
              </a:rPr>
              <a:t> Analogies act as a bridge between the unfamiliar (AI) and the familiar (legal practice). Lawyers can leverage their existing legal knowledge to better comprehend AI concepts.</a:t>
            </a:r>
            <a:endParaRPr lang="en-US" b="1" i="0" dirty="0">
              <a:solidFill>
                <a:srgbClr val="D1D5DB"/>
              </a:solidFill>
              <a:effectLst/>
              <a:latin typeface="Söhne"/>
            </a:endParaRPr>
          </a:p>
          <a:p>
            <a:pPr algn="l"/>
            <a:endParaRPr lang="en-US" b="1" i="0" dirty="0">
              <a:solidFill>
                <a:srgbClr val="D1D5DB"/>
              </a:solidFill>
              <a:effectLst/>
              <a:latin typeface="Söhne"/>
            </a:endParaRPr>
          </a:p>
          <a:p>
            <a:pPr algn="l"/>
            <a:r>
              <a:rPr lang="en-US" b="1" i="0" u="sng" dirty="0">
                <a:solidFill>
                  <a:srgbClr val="D1D5DB"/>
                </a:solidFill>
                <a:effectLst/>
                <a:latin typeface="Söhne"/>
              </a:rPr>
              <a:t>. Reframing AI as a Collaborative Tool:</a:t>
            </a:r>
            <a:endParaRPr lang="en-US" b="0" i="0" u="sng" dirty="0">
              <a:solidFill>
                <a:srgbClr val="D1D5DB"/>
              </a:solidFill>
              <a:effectLst/>
              <a:latin typeface="Söhne"/>
            </a:endParaRPr>
          </a:p>
          <a:p>
            <a:pPr algn="l">
              <a:buFont typeface="Arial" panose="020B0604020202020204" pitchFamily="34" charset="0"/>
              <a:buChar char="•"/>
            </a:pPr>
            <a:r>
              <a:rPr lang="en-US" b="1" i="0" dirty="0">
                <a:solidFill>
                  <a:srgbClr val="D1D5DB"/>
                </a:solidFill>
                <a:effectLst/>
                <a:latin typeface="Söhne"/>
              </a:rPr>
              <a:t>Reframing</a:t>
            </a:r>
            <a:r>
              <a:rPr lang="en-US" b="0" i="0" dirty="0">
                <a:solidFill>
                  <a:srgbClr val="D1D5DB"/>
                </a:solidFill>
                <a:effectLst/>
                <a:latin typeface="Söhne"/>
              </a:rPr>
              <a:t> involves changing the way lawyers perceive AI. Instead of presenting AI as a potential threat to their jobs or a replacement for human judgment, librarians can reframe AI as a </a:t>
            </a:r>
            <a:r>
              <a:rPr lang="en-US" b="1" i="0" dirty="0">
                <a:solidFill>
                  <a:srgbClr val="D1D5DB"/>
                </a:solidFill>
                <a:effectLst/>
                <a:latin typeface="Söhne"/>
              </a:rPr>
              <a:t>collaborative tool</a:t>
            </a:r>
            <a:r>
              <a:rPr lang="en-US" b="0" i="0" dirty="0">
                <a:solidFill>
                  <a:srgbClr val="D1D5DB"/>
                </a:solidFill>
                <a:effectLst/>
                <a:latin typeface="Söhne"/>
              </a:rPr>
              <a:t> that complements their legal expertise.</a:t>
            </a:r>
          </a:p>
          <a:p>
            <a:pPr marL="785348" lvl="1" indent="-302057">
              <a:buFont typeface="Arial" panose="020B0604020202020204" pitchFamily="34" charset="0"/>
              <a:buChar char="•"/>
            </a:pPr>
            <a:r>
              <a:rPr lang="en-US" b="1" i="0" dirty="0">
                <a:solidFill>
                  <a:srgbClr val="D1D5DB"/>
                </a:solidFill>
                <a:effectLst/>
                <a:latin typeface="Söhne"/>
              </a:rPr>
              <a:t>Explanation:</a:t>
            </a:r>
            <a:r>
              <a:rPr lang="en-US" b="0" i="0" dirty="0">
                <a:solidFill>
                  <a:srgbClr val="D1D5DB"/>
                </a:solidFill>
                <a:effectLst/>
                <a:latin typeface="Söhne"/>
              </a:rPr>
              <a:t> Lawyers often fear that AI might replace them or diminish their role. Reframing this perception involves emphasizing that AI is not a substitute for legal professionals but a partner. Lawyers can use AI to streamline routine tasks, allowing them to focus on more complex legal analysis and strategic decision-making.</a:t>
            </a:r>
          </a:p>
          <a:p>
            <a:pPr marL="785348" lvl="1" indent="-302057">
              <a:buFont typeface="Arial" panose="020B0604020202020204" pitchFamily="34" charset="0"/>
              <a:buChar char="•"/>
            </a:pPr>
            <a:r>
              <a:rPr lang="en-US" b="1" i="0" dirty="0">
                <a:solidFill>
                  <a:srgbClr val="D1D5DB"/>
                </a:solidFill>
                <a:effectLst/>
                <a:latin typeface="Söhne"/>
              </a:rPr>
              <a:t>Benefits:</a:t>
            </a:r>
            <a:r>
              <a:rPr lang="en-US" b="0" i="0" dirty="0">
                <a:solidFill>
                  <a:srgbClr val="D1D5DB"/>
                </a:solidFill>
                <a:effectLst/>
                <a:latin typeface="Söhne"/>
              </a:rPr>
              <a:t> Reframing AI as a collaborator reduces resistance to its adoption and encourages lawyers to see it as an assistant that enhances their work rather than a replacement.</a:t>
            </a:r>
          </a:p>
          <a:p>
            <a:pPr marL="785348" lvl="1" indent="-302057">
              <a:buFont typeface="Arial" panose="020B0604020202020204" pitchFamily="34" charset="0"/>
              <a:buChar char="•"/>
            </a:pPr>
            <a:endParaRPr lang="en-US" b="0" i="0" dirty="0">
              <a:solidFill>
                <a:srgbClr val="D1D5DB"/>
              </a:solidFill>
              <a:effectLst/>
              <a:latin typeface="Söhne"/>
            </a:endParaRPr>
          </a:p>
          <a:p>
            <a:pPr algn="l"/>
            <a:r>
              <a:rPr lang="en-US" b="1" i="1" u="sng" dirty="0">
                <a:solidFill>
                  <a:srgbClr val="D1D5DB"/>
                </a:solidFill>
                <a:effectLst/>
                <a:latin typeface="Söhne"/>
              </a:rPr>
              <a:t>2. Hands-On Demonstrations:</a:t>
            </a:r>
            <a:endParaRPr lang="en-US" b="0" i="1" u="sng" dirty="0">
              <a:solidFill>
                <a:srgbClr val="D1D5DB"/>
              </a:solidFill>
              <a:effectLst/>
              <a:latin typeface="Söhne"/>
            </a:endParaRPr>
          </a:p>
          <a:p>
            <a:pPr algn="l">
              <a:buFont typeface="Arial" panose="020B0604020202020204" pitchFamily="34" charset="0"/>
              <a:buChar char="•"/>
            </a:pPr>
            <a:r>
              <a:rPr lang="en-US" b="1" i="0" dirty="0">
                <a:solidFill>
                  <a:srgbClr val="D1D5DB"/>
                </a:solidFill>
                <a:effectLst/>
                <a:latin typeface="Söhne"/>
              </a:rPr>
              <a:t>Demonstrations</a:t>
            </a:r>
            <a:r>
              <a:rPr lang="en-US" b="0" i="0" dirty="0">
                <a:solidFill>
                  <a:srgbClr val="D1D5DB"/>
                </a:solidFill>
                <a:effectLst/>
                <a:latin typeface="Söhne"/>
              </a:rPr>
              <a:t> involve practical, interactive sessions where lawyers can engage directly with AI tools. Librarians can organize workshops or training sessions where lawyers use AI for tasks like document review, contract analysis, or legal research.</a:t>
            </a:r>
          </a:p>
          <a:p>
            <a:pPr marL="785348" lvl="1" indent="-302057">
              <a:buFont typeface="Arial" panose="020B0604020202020204" pitchFamily="34" charset="0"/>
              <a:buChar char="•"/>
            </a:pPr>
            <a:r>
              <a:rPr lang="en-US" b="1" i="0" dirty="0">
                <a:solidFill>
                  <a:srgbClr val="D1D5DB"/>
                </a:solidFill>
                <a:effectLst/>
                <a:latin typeface="Söhne"/>
              </a:rPr>
              <a:t>Explanation:</a:t>
            </a:r>
            <a:r>
              <a:rPr lang="en-US" b="0" i="0" dirty="0">
                <a:solidFill>
                  <a:srgbClr val="D1D5DB"/>
                </a:solidFill>
                <a:effectLst/>
                <a:latin typeface="Söhne"/>
              </a:rPr>
              <a:t> Hands-on demonstrations provide lawyers with a firsthand experience of how AI works and its potential benefits. They can interact with AI tools, input data, and observe the output, gaining a practical understanding of its capabilities.</a:t>
            </a:r>
          </a:p>
          <a:p>
            <a:pPr marL="785348" lvl="1" indent="-302057">
              <a:buFont typeface="Arial" panose="020B0604020202020204" pitchFamily="34" charset="0"/>
              <a:buChar char="•"/>
            </a:pPr>
            <a:r>
              <a:rPr lang="en-US" b="1" i="0" dirty="0">
                <a:solidFill>
                  <a:srgbClr val="D1D5DB"/>
                </a:solidFill>
                <a:effectLst/>
                <a:latin typeface="Söhne"/>
              </a:rPr>
              <a:t>Benefits:</a:t>
            </a:r>
            <a:r>
              <a:rPr lang="en-US" b="0" i="0" dirty="0">
                <a:solidFill>
                  <a:srgbClr val="D1D5DB"/>
                </a:solidFill>
                <a:effectLst/>
                <a:latin typeface="Söhne"/>
              </a:rPr>
              <a:t> Hands-on demonstrations demystify AI by making it tangible and practical. Lawyers can see how AI can save time, improve accuracy, and enhance their legal work, which boosts their confidence in using AI.</a:t>
            </a:r>
          </a:p>
          <a:p>
            <a:pPr marL="483291" lvl="1"/>
            <a:endParaRPr lang="en-US" b="0" i="0" dirty="0">
              <a:solidFill>
                <a:srgbClr val="D1D5DB"/>
              </a:solidFill>
              <a:effectLst/>
              <a:latin typeface="Söhne"/>
            </a:endParaRPr>
          </a:p>
          <a:p>
            <a:pPr algn="l"/>
            <a:r>
              <a:rPr lang="en-US" b="1" i="1" u="sng" dirty="0">
                <a:solidFill>
                  <a:srgbClr val="D1D5DB"/>
                </a:solidFill>
                <a:effectLst/>
                <a:latin typeface="Söhne"/>
              </a:rPr>
              <a:t>3. Teaching through Real-World Legal Scenarios:</a:t>
            </a:r>
            <a:endParaRPr lang="en-US" b="0" i="1" u="sng" dirty="0">
              <a:solidFill>
                <a:srgbClr val="D1D5DB"/>
              </a:solidFill>
              <a:effectLst/>
              <a:latin typeface="Söhne"/>
            </a:endParaRPr>
          </a:p>
          <a:p>
            <a:pPr algn="l">
              <a:buFont typeface="Arial" panose="020B0604020202020204" pitchFamily="34" charset="0"/>
              <a:buChar char="•"/>
            </a:pPr>
            <a:r>
              <a:rPr lang="en-US" b="1" i="0" dirty="0">
                <a:solidFill>
                  <a:srgbClr val="D1D5DB"/>
                </a:solidFill>
                <a:effectLst/>
                <a:latin typeface="Söhne"/>
              </a:rPr>
              <a:t>Teaching</a:t>
            </a:r>
            <a:r>
              <a:rPr lang="en-US" b="0" i="0" dirty="0">
                <a:solidFill>
                  <a:srgbClr val="D1D5DB"/>
                </a:solidFill>
                <a:effectLst/>
                <a:latin typeface="Söhne"/>
              </a:rPr>
              <a:t> involves using real legal cases or scenarios to illustrate how AI can be applied in legal practice. Librarians can walk lawyers through specific cases where AI has been beneficial.</a:t>
            </a:r>
          </a:p>
          <a:p>
            <a:pPr marL="785348" lvl="1" indent="-302057">
              <a:buFont typeface="Arial" panose="020B0604020202020204" pitchFamily="34" charset="0"/>
              <a:buChar char="•"/>
            </a:pPr>
            <a:r>
              <a:rPr lang="en-US" b="1" i="0" dirty="0">
                <a:solidFill>
                  <a:srgbClr val="D1D5DB"/>
                </a:solidFill>
                <a:effectLst/>
                <a:latin typeface="Söhne"/>
              </a:rPr>
              <a:t>Explanation:</a:t>
            </a:r>
            <a:r>
              <a:rPr lang="en-US" b="0" i="0" dirty="0">
                <a:solidFill>
                  <a:srgbClr val="D1D5DB"/>
                </a:solidFill>
                <a:effectLst/>
                <a:latin typeface="Söhne"/>
              </a:rPr>
              <a:t> By presenting real-world examples, librarians can show lawyers how AI can expedite legal research, analyze large volumes of legal documents, and provide valuable insights. Lawyers can see how AI can help them in their day-to-day work.</a:t>
            </a:r>
          </a:p>
          <a:p>
            <a:pPr marL="785348" lvl="1" indent="-302057">
              <a:buFont typeface="Arial" panose="020B0604020202020204" pitchFamily="34" charset="0"/>
              <a:buChar char="•"/>
            </a:pPr>
            <a:r>
              <a:rPr lang="en-US" b="1" i="0" dirty="0">
                <a:solidFill>
                  <a:srgbClr val="D1D5DB"/>
                </a:solidFill>
                <a:effectLst/>
                <a:latin typeface="Söhne"/>
              </a:rPr>
              <a:t>Benefits:</a:t>
            </a:r>
            <a:r>
              <a:rPr lang="en-US" b="0" i="0" dirty="0">
                <a:solidFill>
                  <a:srgbClr val="D1D5DB"/>
                </a:solidFill>
                <a:effectLst/>
                <a:latin typeface="Söhne"/>
              </a:rPr>
              <a:t> Teaching through real-world scenarios demonstrates the practical benefits of AI in the legal field. Lawyers can relate these examples to their own practice, making AI adoption more relatable and less abstract.</a:t>
            </a:r>
          </a:p>
          <a:p>
            <a:pPr algn="l"/>
            <a:r>
              <a:rPr lang="en-US" b="0" i="0" dirty="0">
                <a:solidFill>
                  <a:srgbClr val="D1D5DB"/>
                </a:solidFill>
                <a:effectLst/>
                <a:latin typeface="Söhne"/>
              </a:rPr>
              <a:t>Incorporating these techniques - reframing AI as a collaborator, hands-on demonstrations, and teaching through real-world scenarios - helps librarians make AI more accessible, understandable, and actionable for lawyers. It transforms AI from a distant concept to a practical tool that lawyers can embrace and leverage in their legal practice.</a:t>
            </a:r>
          </a:p>
          <a:p>
            <a:pPr marL="785348" lvl="1" indent="-302057">
              <a:buFont typeface="+mj-lt"/>
              <a:buAutoNum type="arabicPeriod"/>
            </a:pPr>
            <a:endParaRPr lang="en-US" b="0" i="0" dirty="0">
              <a:solidFill>
                <a:srgbClr val="D1D5DB"/>
              </a:solidFill>
              <a:effectLst/>
              <a:latin typeface="Söhne"/>
            </a:endParaRPr>
          </a:p>
        </p:txBody>
      </p:sp>
      <p:sp>
        <p:nvSpPr>
          <p:cNvPr id="4" name="Slide Number Placeholder 3"/>
          <p:cNvSpPr>
            <a:spLocks noGrp="1"/>
          </p:cNvSpPr>
          <p:nvPr>
            <p:ph type="sldNum" sz="quarter" idx="5"/>
          </p:nvPr>
        </p:nvSpPr>
        <p:spPr/>
        <p:txBody>
          <a:bodyPr/>
          <a:lstStyle/>
          <a:p>
            <a:fld id="{C0822C00-522C-4061-9B35-897CCA67A659}" type="slidenum">
              <a:rPr lang="en-GB" smtClean="0"/>
              <a:t>9</a:t>
            </a:fld>
            <a:endParaRPr lang="en-GB"/>
          </a:p>
        </p:txBody>
      </p:sp>
    </p:spTree>
    <p:extLst>
      <p:ext uri="{BB962C8B-B14F-4D97-AF65-F5344CB8AC3E}">
        <p14:creationId xmlns:p14="http://schemas.microsoft.com/office/powerpoint/2010/main" val="4037687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2AC1-21FB-A35B-2679-27982E5C6C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021760-B8C4-70F8-7946-FA132B0283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EE0CF0-A218-77CA-4F80-A8809D3A965B}"/>
              </a:ext>
            </a:extLst>
          </p:cNvPr>
          <p:cNvSpPr>
            <a:spLocks noGrp="1"/>
          </p:cNvSpPr>
          <p:nvPr>
            <p:ph type="dt" sz="half" idx="10"/>
          </p:nvPr>
        </p:nvSpPr>
        <p:spPr/>
        <p:txBody>
          <a:bodyPr/>
          <a:lstStyle/>
          <a:p>
            <a:fld id="{A89D3637-ED37-4FD8-8308-77411006159D}" type="datetimeFigureOut">
              <a:rPr lang="en-US" smtClean="0"/>
              <a:t>10/24/2023</a:t>
            </a:fld>
            <a:endParaRPr lang="en-US"/>
          </a:p>
        </p:txBody>
      </p:sp>
      <p:sp>
        <p:nvSpPr>
          <p:cNvPr id="5" name="Footer Placeholder 4">
            <a:extLst>
              <a:ext uri="{FF2B5EF4-FFF2-40B4-BE49-F238E27FC236}">
                <a16:creationId xmlns:a16="http://schemas.microsoft.com/office/drawing/2014/main" id="{B790D084-4891-79F1-8728-A43E8B691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6ADDF1-CC44-5FBB-76A3-F43FD781EA17}"/>
              </a:ext>
            </a:extLst>
          </p:cNvPr>
          <p:cNvSpPr>
            <a:spLocks noGrp="1"/>
          </p:cNvSpPr>
          <p:nvPr>
            <p:ph type="sldNum" sz="quarter" idx="12"/>
          </p:nvPr>
        </p:nvSpPr>
        <p:spPr/>
        <p:txBody>
          <a:bodyPr/>
          <a:lstStyle/>
          <a:p>
            <a:fld id="{7B8BB4D7-87A6-47B5-9E55-BBCFB8ABA605}" type="slidenum">
              <a:rPr lang="en-US" smtClean="0"/>
              <a:t>‹#›</a:t>
            </a:fld>
            <a:endParaRPr lang="en-US"/>
          </a:p>
        </p:txBody>
      </p:sp>
    </p:spTree>
    <p:extLst>
      <p:ext uri="{BB962C8B-B14F-4D97-AF65-F5344CB8AC3E}">
        <p14:creationId xmlns:p14="http://schemas.microsoft.com/office/powerpoint/2010/main" val="4253676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5C512-7928-B7FD-888A-3E26D26AC3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B39E46-27AB-5606-E633-4A143E0209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6FFE8-71A5-A181-762F-302487B57608}"/>
              </a:ext>
            </a:extLst>
          </p:cNvPr>
          <p:cNvSpPr>
            <a:spLocks noGrp="1"/>
          </p:cNvSpPr>
          <p:nvPr>
            <p:ph type="dt" sz="half" idx="10"/>
          </p:nvPr>
        </p:nvSpPr>
        <p:spPr/>
        <p:txBody>
          <a:bodyPr/>
          <a:lstStyle/>
          <a:p>
            <a:fld id="{A89D3637-ED37-4FD8-8308-77411006159D}" type="datetimeFigureOut">
              <a:rPr lang="en-US" smtClean="0"/>
              <a:t>10/24/2023</a:t>
            </a:fld>
            <a:endParaRPr lang="en-US"/>
          </a:p>
        </p:txBody>
      </p:sp>
      <p:sp>
        <p:nvSpPr>
          <p:cNvPr id="5" name="Footer Placeholder 4">
            <a:extLst>
              <a:ext uri="{FF2B5EF4-FFF2-40B4-BE49-F238E27FC236}">
                <a16:creationId xmlns:a16="http://schemas.microsoft.com/office/drawing/2014/main" id="{0D3FE389-1861-84D2-ACD6-131F21DA61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E7EB0F-445E-6662-97AC-9B432FEBE34B}"/>
              </a:ext>
            </a:extLst>
          </p:cNvPr>
          <p:cNvSpPr>
            <a:spLocks noGrp="1"/>
          </p:cNvSpPr>
          <p:nvPr>
            <p:ph type="sldNum" sz="quarter" idx="12"/>
          </p:nvPr>
        </p:nvSpPr>
        <p:spPr/>
        <p:txBody>
          <a:bodyPr/>
          <a:lstStyle/>
          <a:p>
            <a:fld id="{7B8BB4D7-87A6-47B5-9E55-BBCFB8ABA605}" type="slidenum">
              <a:rPr lang="en-US" smtClean="0"/>
              <a:t>‹#›</a:t>
            </a:fld>
            <a:endParaRPr lang="en-US"/>
          </a:p>
        </p:txBody>
      </p:sp>
    </p:spTree>
    <p:extLst>
      <p:ext uri="{BB962C8B-B14F-4D97-AF65-F5344CB8AC3E}">
        <p14:creationId xmlns:p14="http://schemas.microsoft.com/office/powerpoint/2010/main" val="1770605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B101F6-571F-2CC7-5B3D-3784AD4C40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EDF9F9-D78B-9D74-E72E-BBABA3F32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B06470-CA76-81E4-7F5A-77843DC46EC8}"/>
              </a:ext>
            </a:extLst>
          </p:cNvPr>
          <p:cNvSpPr>
            <a:spLocks noGrp="1"/>
          </p:cNvSpPr>
          <p:nvPr>
            <p:ph type="dt" sz="half" idx="10"/>
          </p:nvPr>
        </p:nvSpPr>
        <p:spPr/>
        <p:txBody>
          <a:bodyPr/>
          <a:lstStyle/>
          <a:p>
            <a:fld id="{A89D3637-ED37-4FD8-8308-77411006159D}" type="datetimeFigureOut">
              <a:rPr lang="en-US" smtClean="0"/>
              <a:t>10/24/2023</a:t>
            </a:fld>
            <a:endParaRPr lang="en-US"/>
          </a:p>
        </p:txBody>
      </p:sp>
      <p:sp>
        <p:nvSpPr>
          <p:cNvPr id="5" name="Footer Placeholder 4">
            <a:extLst>
              <a:ext uri="{FF2B5EF4-FFF2-40B4-BE49-F238E27FC236}">
                <a16:creationId xmlns:a16="http://schemas.microsoft.com/office/drawing/2014/main" id="{A0670871-6F9C-D50A-E670-F58C6218B6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13F8E9-B8ED-6042-64D5-0CB7C1A33E28}"/>
              </a:ext>
            </a:extLst>
          </p:cNvPr>
          <p:cNvSpPr>
            <a:spLocks noGrp="1"/>
          </p:cNvSpPr>
          <p:nvPr>
            <p:ph type="sldNum" sz="quarter" idx="12"/>
          </p:nvPr>
        </p:nvSpPr>
        <p:spPr/>
        <p:txBody>
          <a:bodyPr/>
          <a:lstStyle/>
          <a:p>
            <a:fld id="{7B8BB4D7-87A6-47B5-9E55-BBCFB8ABA605}" type="slidenum">
              <a:rPr lang="en-US" smtClean="0"/>
              <a:t>‹#›</a:t>
            </a:fld>
            <a:endParaRPr lang="en-US"/>
          </a:p>
        </p:txBody>
      </p:sp>
    </p:spTree>
    <p:extLst>
      <p:ext uri="{BB962C8B-B14F-4D97-AF65-F5344CB8AC3E}">
        <p14:creationId xmlns:p14="http://schemas.microsoft.com/office/powerpoint/2010/main" val="727595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E1EC-3103-EA19-7DBA-AAEFC76879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9CE425-3FA9-606D-5F36-E7577625CB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DD1EB-4244-85D4-8336-DA9CAFBE9D60}"/>
              </a:ext>
            </a:extLst>
          </p:cNvPr>
          <p:cNvSpPr>
            <a:spLocks noGrp="1"/>
          </p:cNvSpPr>
          <p:nvPr>
            <p:ph type="dt" sz="half" idx="10"/>
          </p:nvPr>
        </p:nvSpPr>
        <p:spPr/>
        <p:txBody>
          <a:bodyPr/>
          <a:lstStyle/>
          <a:p>
            <a:fld id="{A89D3637-ED37-4FD8-8308-77411006159D}" type="datetimeFigureOut">
              <a:rPr lang="en-US" smtClean="0"/>
              <a:t>10/24/2023</a:t>
            </a:fld>
            <a:endParaRPr lang="en-US"/>
          </a:p>
        </p:txBody>
      </p:sp>
      <p:sp>
        <p:nvSpPr>
          <p:cNvPr id="5" name="Footer Placeholder 4">
            <a:extLst>
              <a:ext uri="{FF2B5EF4-FFF2-40B4-BE49-F238E27FC236}">
                <a16:creationId xmlns:a16="http://schemas.microsoft.com/office/drawing/2014/main" id="{D0649D78-2FE3-A85A-5DB2-BE01E19AAD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84A63B-847E-0838-75DE-20238EE5ABB4}"/>
              </a:ext>
            </a:extLst>
          </p:cNvPr>
          <p:cNvSpPr>
            <a:spLocks noGrp="1"/>
          </p:cNvSpPr>
          <p:nvPr>
            <p:ph type="sldNum" sz="quarter" idx="12"/>
          </p:nvPr>
        </p:nvSpPr>
        <p:spPr/>
        <p:txBody>
          <a:bodyPr/>
          <a:lstStyle/>
          <a:p>
            <a:fld id="{7B8BB4D7-87A6-47B5-9E55-BBCFB8ABA605}" type="slidenum">
              <a:rPr lang="en-US" smtClean="0"/>
              <a:t>‹#›</a:t>
            </a:fld>
            <a:endParaRPr lang="en-US"/>
          </a:p>
        </p:txBody>
      </p:sp>
    </p:spTree>
    <p:extLst>
      <p:ext uri="{BB962C8B-B14F-4D97-AF65-F5344CB8AC3E}">
        <p14:creationId xmlns:p14="http://schemas.microsoft.com/office/powerpoint/2010/main" val="160789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1921B-C27A-9683-CB6F-E4498D0EFB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E85B97-378F-25CD-B2A1-9640F85EED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D21A0E-CE64-EA83-5BF6-02879844F805}"/>
              </a:ext>
            </a:extLst>
          </p:cNvPr>
          <p:cNvSpPr>
            <a:spLocks noGrp="1"/>
          </p:cNvSpPr>
          <p:nvPr>
            <p:ph type="dt" sz="half" idx="10"/>
          </p:nvPr>
        </p:nvSpPr>
        <p:spPr/>
        <p:txBody>
          <a:bodyPr/>
          <a:lstStyle/>
          <a:p>
            <a:fld id="{A89D3637-ED37-4FD8-8308-77411006159D}" type="datetimeFigureOut">
              <a:rPr lang="en-US" smtClean="0"/>
              <a:t>10/24/2023</a:t>
            </a:fld>
            <a:endParaRPr lang="en-US"/>
          </a:p>
        </p:txBody>
      </p:sp>
      <p:sp>
        <p:nvSpPr>
          <p:cNvPr id="5" name="Footer Placeholder 4">
            <a:extLst>
              <a:ext uri="{FF2B5EF4-FFF2-40B4-BE49-F238E27FC236}">
                <a16:creationId xmlns:a16="http://schemas.microsoft.com/office/drawing/2014/main" id="{2A694B51-5998-8222-FC02-598FE1389F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25349-0456-59AF-1AE8-B309D3DA353B}"/>
              </a:ext>
            </a:extLst>
          </p:cNvPr>
          <p:cNvSpPr>
            <a:spLocks noGrp="1"/>
          </p:cNvSpPr>
          <p:nvPr>
            <p:ph type="sldNum" sz="quarter" idx="12"/>
          </p:nvPr>
        </p:nvSpPr>
        <p:spPr/>
        <p:txBody>
          <a:bodyPr/>
          <a:lstStyle/>
          <a:p>
            <a:fld id="{7B8BB4D7-87A6-47B5-9E55-BBCFB8ABA605}" type="slidenum">
              <a:rPr lang="en-US" smtClean="0"/>
              <a:t>‹#›</a:t>
            </a:fld>
            <a:endParaRPr lang="en-US"/>
          </a:p>
        </p:txBody>
      </p:sp>
    </p:spTree>
    <p:extLst>
      <p:ext uri="{BB962C8B-B14F-4D97-AF65-F5344CB8AC3E}">
        <p14:creationId xmlns:p14="http://schemas.microsoft.com/office/powerpoint/2010/main" val="4002064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C1CE5-0593-0851-D6D6-54ADAEE242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E38333-649B-0954-9ABC-FD0B7A3D54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EDC9E5-72CA-4DC7-1028-F2517E5434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BC1B74-ED98-1826-6FE0-1CFEEC47426C}"/>
              </a:ext>
            </a:extLst>
          </p:cNvPr>
          <p:cNvSpPr>
            <a:spLocks noGrp="1"/>
          </p:cNvSpPr>
          <p:nvPr>
            <p:ph type="dt" sz="half" idx="10"/>
          </p:nvPr>
        </p:nvSpPr>
        <p:spPr/>
        <p:txBody>
          <a:bodyPr/>
          <a:lstStyle/>
          <a:p>
            <a:fld id="{A89D3637-ED37-4FD8-8308-77411006159D}" type="datetimeFigureOut">
              <a:rPr lang="en-US" smtClean="0"/>
              <a:t>10/24/2023</a:t>
            </a:fld>
            <a:endParaRPr lang="en-US"/>
          </a:p>
        </p:txBody>
      </p:sp>
      <p:sp>
        <p:nvSpPr>
          <p:cNvPr id="6" name="Footer Placeholder 5">
            <a:extLst>
              <a:ext uri="{FF2B5EF4-FFF2-40B4-BE49-F238E27FC236}">
                <a16:creationId xmlns:a16="http://schemas.microsoft.com/office/drawing/2014/main" id="{1B4A8433-A8C4-E879-5738-A5B975B29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B088B3-CFF2-2583-095B-FDBBBF10441C}"/>
              </a:ext>
            </a:extLst>
          </p:cNvPr>
          <p:cNvSpPr>
            <a:spLocks noGrp="1"/>
          </p:cNvSpPr>
          <p:nvPr>
            <p:ph type="sldNum" sz="quarter" idx="12"/>
          </p:nvPr>
        </p:nvSpPr>
        <p:spPr/>
        <p:txBody>
          <a:bodyPr/>
          <a:lstStyle/>
          <a:p>
            <a:fld id="{7B8BB4D7-87A6-47B5-9E55-BBCFB8ABA605}" type="slidenum">
              <a:rPr lang="en-US" smtClean="0"/>
              <a:t>‹#›</a:t>
            </a:fld>
            <a:endParaRPr lang="en-US"/>
          </a:p>
        </p:txBody>
      </p:sp>
    </p:spTree>
    <p:extLst>
      <p:ext uri="{BB962C8B-B14F-4D97-AF65-F5344CB8AC3E}">
        <p14:creationId xmlns:p14="http://schemas.microsoft.com/office/powerpoint/2010/main" val="206898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ADFD9-B447-B862-498F-B218861AE2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380AF8-7DB8-B611-5744-6FD1459601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B5F195-5525-2ACF-BA91-3316559AC2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D26739-0D69-A945-79C6-BBF1966389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CBF962-F611-81AA-F37B-3FDAB5DD5D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837F5E-D14D-21F7-58D3-66769C9A86E6}"/>
              </a:ext>
            </a:extLst>
          </p:cNvPr>
          <p:cNvSpPr>
            <a:spLocks noGrp="1"/>
          </p:cNvSpPr>
          <p:nvPr>
            <p:ph type="dt" sz="half" idx="10"/>
          </p:nvPr>
        </p:nvSpPr>
        <p:spPr/>
        <p:txBody>
          <a:bodyPr/>
          <a:lstStyle/>
          <a:p>
            <a:fld id="{A89D3637-ED37-4FD8-8308-77411006159D}" type="datetimeFigureOut">
              <a:rPr lang="en-US" smtClean="0"/>
              <a:t>10/24/2023</a:t>
            </a:fld>
            <a:endParaRPr lang="en-US"/>
          </a:p>
        </p:txBody>
      </p:sp>
      <p:sp>
        <p:nvSpPr>
          <p:cNvPr id="8" name="Footer Placeholder 7">
            <a:extLst>
              <a:ext uri="{FF2B5EF4-FFF2-40B4-BE49-F238E27FC236}">
                <a16:creationId xmlns:a16="http://schemas.microsoft.com/office/drawing/2014/main" id="{07A54186-4E36-F6C6-3CDE-26F44EDB93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8D1A62-C45E-3CBD-9707-4305405D3CD5}"/>
              </a:ext>
            </a:extLst>
          </p:cNvPr>
          <p:cNvSpPr>
            <a:spLocks noGrp="1"/>
          </p:cNvSpPr>
          <p:nvPr>
            <p:ph type="sldNum" sz="quarter" idx="12"/>
          </p:nvPr>
        </p:nvSpPr>
        <p:spPr/>
        <p:txBody>
          <a:bodyPr/>
          <a:lstStyle/>
          <a:p>
            <a:fld id="{7B8BB4D7-87A6-47B5-9E55-BBCFB8ABA605}" type="slidenum">
              <a:rPr lang="en-US" smtClean="0"/>
              <a:t>‹#›</a:t>
            </a:fld>
            <a:endParaRPr lang="en-US"/>
          </a:p>
        </p:txBody>
      </p:sp>
    </p:spTree>
    <p:extLst>
      <p:ext uri="{BB962C8B-B14F-4D97-AF65-F5344CB8AC3E}">
        <p14:creationId xmlns:p14="http://schemas.microsoft.com/office/powerpoint/2010/main" val="2877026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6597-4820-F27F-8068-32A75F8BAB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B6CB7E-23FF-1101-0988-9D0C4D469E0E}"/>
              </a:ext>
            </a:extLst>
          </p:cNvPr>
          <p:cNvSpPr>
            <a:spLocks noGrp="1"/>
          </p:cNvSpPr>
          <p:nvPr>
            <p:ph type="dt" sz="half" idx="10"/>
          </p:nvPr>
        </p:nvSpPr>
        <p:spPr/>
        <p:txBody>
          <a:bodyPr/>
          <a:lstStyle/>
          <a:p>
            <a:fld id="{A89D3637-ED37-4FD8-8308-77411006159D}" type="datetimeFigureOut">
              <a:rPr lang="en-US" smtClean="0"/>
              <a:t>10/24/2023</a:t>
            </a:fld>
            <a:endParaRPr lang="en-US"/>
          </a:p>
        </p:txBody>
      </p:sp>
      <p:sp>
        <p:nvSpPr>
          <p:cNvPr id="4" name="Footer Placeholder 3">
            <a:extLst>
              <a:ext uri="{FF2B5EF4-FFF2-40B4-BE49-F238E27FC236}">
                <a16:creationId xmlns:a16="http://schemas.microsoft.com/office/drawing/2014/main" id="{868A94EE-1B9C-D7EA-2AF9-938822EA7F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DCD0E3-5452-C181-4E7A-32B658BF62F1}"/>
              </a:ext>
            </a:extLst>
          </p:cNvPr>
          <p:cNvSpPr>
            <a:spLocks noGrp="1"/>
          </p:cNvSpPr>
          <p:nvPr>
            <p:ph type="sldNum" sz="quarter" idx="12"/>
          </p:nvPr>
        </p:nvSpPr>
        <p:spPr/>
        <p:txBody>
          <a:bodyPr/>
          <a:lstStyle/>
          <a:p>
            <a:fld id="{7B8BB4D7-87A6-47B5-9E55-BBCFB8ABA605}" type="slidenum">
              <a:rPr lang="en-US" smtClean="0"/>
              <a:t>‹#›</a:t>
            </a:fld>
            <a:endParaRPr lang="en-US"/>
          </a:p>
        </p:txBody>
      </p:sp>
    </p:spTree>
    <p:extLst>
      <p:ext uri="{BB962C8B-B14F-4D97-AF65-F5344CB8AC3E}">
        <p14:creationId xmlns:p14="http://schemas.microsoft.com/office/powerpoint/2010/main" val="2560161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F5584A-B48B-BF12-23CA-680701D8082D}"/>
              </a:ext>
            </a:extLst>
          </p:cNvPr>
          <p:cNvSpPr>
            <a:spLocks noGrp="1"/>
          </p:cNvSpPr>
          <p:nvPr>
            <p:ph type="dt" sz="half" idx="10"/>
          </p:nvPr>
        </p:nvSpPr>
        <p:spPr/>
        <p:txBody>
          <a:bodyPr/>
          <a:lstStyle/>
          <a:p>
            <a:fld id="{A89D3637-ED37-4FD8-8308-77411006159D}" type="datetimeFigureOut">
              <a:rPr lang="en-US" smtClean="0"/>
              <a:t>10/24/2023</a:t>
            </a:fld>
            <a:endParaRPr lang="en-US"/>
          </a:p>
        </p:txBody>
      </p:sp>
      <p:sp>
        <p:nvSpPr>
          <p:cNvPr id="3" name="Footer Placeholder 2">
            <a:extLst>
              <a:ext uri="{FF2B5EF4-FFF2-40B4-BE49-F238E27FC236}">
                <a16:creationId xmlns:a16="http://schemas.microsoft.com/office/drawing/2014/main" id="{C527AF33-686D-84F5-CCD4-00BE827B24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400DA1-5599-7C3A-AFF2-CCBFB0D46F6C}"/>
              </a:ext>
            </a:extLst>
          </p:cNvPr>
          <p:cNvSpPr>
            <a:spLocks noGrp="1"/>
          </p:cNvSpPr>
          <p:nvPr>
            <p:ph type="sldNum" sz="quarter" idx="12"/>
          </p:nvPr>
        </p:nvSpPr>
        <p:spPr/>
        <p:txBody>
          <a:bodyPr/>
          <a:lstStyle/>
          <a:p>
            <a:fld id="{7B8BB4D7-87A6-47B5-9E55-BBCFB8ABA605}" type="slidenum">
              <a:rPr lang="en-US" smtClean="0"/>
              <a:t>‹#›</a:t>
            </a:fld>
            <a:endParaRPr lang="en-US"/>
          </a:p>
        </p:txBody>
      </p:sp>
    </p:spTree>
    <p:extLst>
      <p:ext uri="{BB962C8B-B14F-4D97-AF65-F5344CB8AC3E}">
        <p14:creationId xmlns:p14="http://schemas.microsoft.com/office/powerpoint/2010/main" val="3973855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63430-E852-E1D5-A697-0626D0D9F5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319029-3F1A-2BB8-31D7-0FB0F0EDC9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832F2E-70F2-5C39-74B5-5F6F6808D1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7ACA9-1ECB-AD09-206A-A5677AFF02CE}"/>
              </a:ext>
            </a:extLst>
          </p:cNvPr>
          <p:cNvSpPr>
            <a:spLocks noGrp="1"/>
          </p:cNvSpPr>
          <p:nvPr>
            <p:ph type="dt" sz="half" idx="10"/>
          </p:nvPr>
        </p:nvSpPr>
        <p:spPr/>
        <p:txBody>
          <a:bodyPr/>
          <a:lstStyle/>
          <a:p>
            <a:fld id="{A89D3637-ED37-4FD8-8308-77411006159D}" type="datetimeFigureOut">
              <a:rPr lang="en-US" smtClean="0"/>
              <a:t>10/24/2023</a:t>
            </a:fld>
            <a:endParaRPr lang="en-US"/>
          </a:p>
        </p:txBody>
      </p:sp>
      <p:sp>
        <p:nvSpPr>
          <p:cNvPr id="6" name="Footer Placeholder 5">
            <a:extLst>
              <a:ext uri="{FF2B5EF4-FFF2-40B4-BE49-F238E27FC236}">
                <a16:creationId xmlns:a16="http://schemas.microsoft.com/office/drawing/2014/main" id="{567F572A-7F68-4BAB-4703-3BC537CB10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493958-59B5-7959-A877-87975F9FA380}"/>
              </a:ext>
            </a:extLst>
          </p:cNvPr>
          <p:cNvSpPr>
            <a:spLocks noGrp="1"/>
          </p:cNvSpPr>
          <p:nvPr>
            <p:ph type="sldNum" sz="quarter" idx="12"/>
          </p:nvPr>
        </p:nvSpPr>
        <p:spPr/>
        <p:txBody>
          <a:bodyPr/>
          <a:lstStyle/>
          <a:p>
            <a:fld id="{7B8BB4D7-87A6-47B5-9E55-BBCFB8ABA605}" type="slidenum">
              <a:rPr lang="en-US" smtClean="0"/>
              <a:t>‹#›</a:t>
            </a:fld>
            <a:endParaRPr lang="en-US"/>
          </a:p>
        </p:txBody>
      </p:sp>
    </p:spTree>
    <p:extLst>
      <p:ext uri="{BB962C8B-B14F-4D97-AF65-F5344CB8AC3E}">
        <p14:creationId xmlns:p14="http://schemas.microsoft.com/office/powerpoint/2010/main" val="702687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4FD89-B800-6A6D-1B7A-5AB6B4E498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61825D-D59B-47DA-A615-93DDE88CBD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7AC60D-A43C-C739-95CD-D86E09C265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C5DB90-1C37-81AD-58DE-DBD867BB0A59}"/>
              </a:ext>
            </a:extLst>
          </p:cNvPr>
          <p:cNvSpPr>
            <a:spLocks noGrp="1"/>
          </p:cNvSpPr>
          <p:nvPr>
            <p:ph type="dt" sz="half" idx="10"/>
          </p:nvPr>
        </p:nvSpPr>
        <p:spPr/>
        <p:txBody>
          <a:bodyPr/>
          <a:lstStyle/>
          <a:p>
            <a:fld id="{A89D3637-ED37-4FD8-8308-77411006159D}" type="datetimeFigureOut">
              <a:rPr lang="en-US" smtClean="0"/>
              <a:t>10/24/2023</a:t>
            </a:fld>
            <a:endParaRPr lang="en-US"/>
          </a:p>
        </p:txBody>
      </p:sp>
      <p:sp>
        <p:nvSpPr>
          <p:cNvPr id="6" name="Footer Placeholder 5">
            <a:extLst>
              <a:ext uri="{FF2B5EF4-FFF2-40B4-BE49-F238E27FC236}">
                <a16:creationId xmlns:a16="http://schemas.microsoft.com/office/drawing/2014/main" id="{13F5D04F-80AD-4DBF-24FF-A407C070B3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95CB52-4459-E4E3-4BE9-5CF719320758}"/>
              </a:ext>
            </a:extLst>
          </p:cNvPr>
          <p:cNvSpPr>
            <a:spLocks noGrp="1"/>
          </p:cNvSpPr>
          <p:nvPr>
            <p:ph type="sldNum" sz="quarter" idx="12"/>
          </p:nvPr>
        </p:nvSpPr>
        <p:spPr/>
        <p:txBody>
          <a:bodyPr/>
          <a:lstStyle/>
          <a:p>
            <a:fld id="{7B8BB4D7-87A6-47B5-9E55-BBCFB8ABA605}" type="slidenum">
              <a:rPr lang="en-US" smtClean="0"/>
              <a:t>‹#›</a:t>
            </a:fld>
            <a:endParaRPr lang="en-US"/>
          </a:p>
        </p:txBody>
      </p:sp>
    </p:spTree>
    <p:extLst>
      <p:ext uri="{BB962C8B-B14F-4D97-AF65-F5344CB8AC3E}">
        <p14:creationId xmlns:p14="http://schemas.microsoft.com/office/powerpoint/2010/main" val="2398459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883605-3082-D446-6EE3-920FF34E18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62AD3C-E150-A923-2051-6AFBDD4E4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742B6A-1C1B-8836-D25C-5CC565BBF0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9D3637-ED37-4FD8-8308-77411006159D}" type="datetimeFigureOut">
              <a:rPr lang="en-US" smtClean="0"/>
              <a:t>10/24/2023</a:t>
            </a:fld>
            <a:endParaRPr lang="en-US"/>
          </a:p>
        </p:txBody>
      </p:sp>
      <p:sp>
        <p:nvSpPr>
          <p:cNvPr id="5" name="Footer Placeholder 4">
            <a:extLst>
              <a:ext uri="{FF2B5EF4-FFF2-40B4-BE49-F238E27FC236}">
                <a16:creationId xmlns:a16="http://schemas.microsoft.com/office/drawing/2014/main" id="{83ED183E-CAEB-5D32-0E24-5606B58459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91C19C-949E-8B37-1CCC-E48EAACF7A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8BB4D7-87A6-47B5-9E55-BBCFB8ABA605}" type="slidenum">
              <a:rPr lang="en-US" smtClean="0"/>
              <a:t>‹#›</a:t>
            </a:fld>
            <a:endParaRPr lang="en-US"/>
          </a:p>
        </p:txBody>
      </p:sp>
    </p:spTree>
    <p:extLst>
      <p:ext uri="{BB962C8B-B14F-4D97-AF65-F5344CB8AC3E}">
        <p14:creationId xmlns:p14="http://schemas.microsoft.com/office/powerpoint/2010/main" val="1921951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urveymonkey.com/r/C8JYLND"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human face, computer, computer&#10;&#10;Description automatically generated">
            <a:extLst>
              <a:ext uri="{FF2B5EF4-FFF2-40B4-BE49-F238E27FC236}">
                <a16:creationId xmlns:a16="http://schemas.microsoft.com/office/drawing/2014/main" id="{F95E38FD-0AF0-D7F4-52F2-69C59B64AAFD}"/>
              </a:ext>
            </a:extLst>
          </p:cNvPr>
          <p:cNvPicPr>
            <a:picLocks noChangeAspect="1"/>
          </p:cNvPicPr>
          <p:nvPr/>
        </p:nvPicPr>
        <p:blipFill rotWithShape="1">
          <a:blip r:embed="rId3">
            <a:extLst>
              <a:ext uri="{28A0092B-C50C-407E-A947-70E740481C1C}">
                <a14:useLocalDpi xmlns:a14="http://schemas.microsoft.com/office/drawing/2010/main" val="0"/>
              </a:ext>
            </a:extLst>
          </a:blip>
          <a:srcRect r="1" b="428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8F0A77A-DB2B-3844-58B4-8E3311AA6028}"/>
              </a:ext>
            </a:extLst>
          </p:cNvPr>
          <p:cNvSpPr/>
          <p:nvPr/>
        </p:nvSpPr>
        <p:spPr>
          <a:xfrm>
            <a:off x="5244331" y="3845251"/>
            <a:ext cx="5375543" cy="88550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7" name="Picture 6">
            <a:extLst>
              <a:ext uri="{FF2B5EF4-FFF2-40B4-BE49-F238E27FC236}">
                <a16:creationId xmlns:a16="http://schemas.microsoft.com/office/drawing/2014/main" id="{249754A2-5CD8-C5EE-7B20-DCEC21E5B9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4332" y="3845251"/>
            <a:ext cx="6038850" cy="2000250"/>
          </a:xfrm>
          <a:prstGeom prst="rect">
            <a:avLst/>
          </a:prstGeom>
        </p:spPr>
      </p:pic>
      <p:sp>
        <p:nvSpPr>
          <p:cNvPr id="11" name="Rectangle 10">
            <a:extLst>
              <a:ext uri="{FF2B5EF4-FFF2-40B4-BE49-F238E27FC236}">
                <a16:creationId xmlns:a16="http://schemas.microsoft.com/office/drawing/2014/main" id="{564AA776-86BB-37CF-978F-F789B4F38233}"/>
              </a:ext>
            </a:extLst>
          </p:cNvPr>
          <p:cNvSpPr/>
          <p:nvPr/>
        </p:nvSpPr>
        <p:spPr>
          <a:xfrm>
            <a:off x="7531524" y="5351741"/>
            <a:ext cx="4070441" cy="885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1E4CA8"/>
                </a:solidFill>
              </a:rPr>
              <a:t>Know the law with confidence</a:t>
            </a:r>
            <a:r>
              <a:rPr lang="en-US" sz="2400" dirty="0"/>
              <a:t>.</a:t>
            </a:r>
          </a:p>
        </p:txBody>
      </p:sp>
      <p:sp>
        <p:nvSpPr>
          <p:cNvPr id="16" name="Rectangle 15">
            <a:extLst>
              <a:ext uri="{FF2B5EF4-FFF2-40B4-BE49-F238E27FC236}">
                <a16:creationId xmlns:a16="http://schemas.microsoft.com/office/drawing/2014/main" id="{8557A8B7-FCAB-07F6-D48D-984A42145E5C}"/>
              </a:ext>
            </a:extLst>
          </p:cNvPr>
          <p:cNvSpPr/>
          <p:nvPr/>
        </p:nvSpPr>
        <p:spPr>
          <a:xfrm>
            <a:off x="4944411" y="802105"/>
            <a:ext cx="6657554" cy="2210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1">
                    <a:lumMod val="75000"/>
                  </a:schemeClr>
                </a:solidFill>
              </a:rPr>
              <a:t>Educating Lawyers about AI, and its Use in Ontario Courthouse Libraries</a:t>
            </a:r>
          </a:p>
        </p:txBody>
      </p:sp>
    </p:spTree>
    <p:extLst>
      <p:ext uri="{BB962C8B-B14F-4D97-AF65-F5344CB8AC3E}">
        <p14:creationId xmlns:p14="http://schemas.microsoft.com/office/powerpoint/2010/main" val="2605989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8E77-6C41-6D3E-5661-ACE14BFE8F4A}"/>
              </a:ext>
            </a:extLst>
          </p:cNvPr>
          <p:cNvSpPr>
            <a:spLocks noGrp="1"/>
          </p:cNvSpPr>
          <p:nvPr>
            <p:ph type="title"/>
          </p:nvPr>
        </p:nvSpPr>
        <p:spPr>
          <a:xfrm>
            <a:off x="838200" y="500062"/>
            <a:ext cx="10515600" cy="1325563"/>
          </a:xfrm>
        </p:spPr>
        <p:txBody>
          <a:bodyPr/>
          <a:lstStyle/>
          <a:p>
            <a:pPr algn="ctr"/>
            <a:r>
              <a:rPr lang="en-US" dirty="0">
                <a:latin typeface="Verdana" panose="020B0604030504040204" pitchFamily="34" charset="0"/>
                <a:ea typeface="Verdana" panose="020B0604030504040204" pitchFamily="34" charset="0"/>
              </a:rPr>
              <a:t>Key </a:t>
            </a:r>
            <a:r>
              <a:rPr lang="en-US" b="1" dirty="0">
                <a:solidFill>
                  <a:schemeClr val="accent1">
                    <a:lumMod val="75000"/>
                  </a:schemeClr>
                </a:solidFill>
                <a:latin typeface="Verdana" panose="020B0604030504040204" pitchFamily="34" charset="0"/>
                <a:ea typeface="Verdana" panose="020B0604030504040204" pitchFamily="34" charset="0"/>
              </a:rPr>
              <a:t>AI Terms</a:t>
            </a:r>
          </a:p>
        </p:txBody>
      </p:sp>
      <p:sp>
        <p:nvSpPr>
          <p:cNvPr id="3" name="Content Placeholder 2">
            <a:extLst>
              <a:ext uri="{FF2B5EF4-FFF2-40B4-BE49-F238E27FC236}">
                <a16:creationId xmlns:a16="http://schemas.microsoft.com/office/drawing/2014/main" id="{E1B9A6CD-A711-494E-6D18-63BA1B6948A7}"/>
              </a:ext>
            </a:extLst>
          </p:cNvPr>
          <p:cNvSpPr>
            <a:spLocks noGrp="1"/>
          </p:cNvSpPr>
          <p:nvPr>
            <p:ph idx="1"/>
          </p:nvPr>
        </p:nvSpPr>
        <p:spPr>
          <a:xfrm>
            <a:off x="625002" y="2203501"/>
            <a:ext cx="10941996" cy="4351338"/>
          </a:xfrm>
        </p:spPr>
        <p:txBody>
          <a:bodyPr numCol="2">
            <a:normAutofit/>
          </a:bodyPr>
          <a:lstStyle/>
          <a:p>
            <a:pPr marL="0" indent="0">
              <a:lnSpc>
                <a:spcPct val="150000"/>
              </a:lnSpc>
              <a:buNone/>
            </a:pPr>
            <a:r>
              <a:rPr lang="en-US" dirty="0">
                <a:latin typeface="Verdana" panose="020B0604030504040204" pitchFamily="34" charset="0"/>
                <a:ea typeface="Verdana" panose="020B0604030504040204" pitchFamily="34" charset="0"/>
              </a:rPr>
              <a:t>- Tokenization</a:t>
            </a:r>
          </a:p>
          <a:p>
            <a:pPr marL="0" indent="0">
              <a:lnSpc>
                <a:spcPct val="150000"/>
              </a:lnSpc>
              <a:buNone/>
            </a:pPr>
            <a:r>
              <a:rPr lang="en-US" dirty="0">
                <a:latin typeface="Verdana" panose="020B0604030504040204" pitchFamily="34" charset="0"/>
                <a:ea typeface="Verdana" panose="020B0604030504040204" pitchFamily="34" charset="0"/>
              </a:rPr>
              <a:t>- Vectors</a:t>
            </a:r>
          </a:p>
          <a:p>
            <a:pPr marL="0" indent="0">
              <a:lnSpc>
                <a:spcPct val="150000"/>
              </a:lnSpc>
              <a:buNone/>
            </a:pPr>
            <a:r>
              <a:rPr lang="en-US" dirty="0">
                <a:latin typeface="Verdana" panose="020B0604030504040204" pitchFamily="34" charset="0"/>
                <a:ea typeface="Verdana" panose="020B0604030504040204" pitchFamily="34" charset="0"/>
              </a:rPr>
              <a:t>- LLMs</a:t>
            </a:r>
          </a:p>
          <a:p>
            <a:pPr marL="0" indent="0">
              <a:lnSpc>
                <a:spcPct val="150000"/>
              </a:lnSpc>
              <a:buNone/>
            </a:pPr>
            <a:r>
              <a:rPr lang="en-US" dirty="0">
                <a:latin typeface="Verdana" panose="020B0604030504040204" pitchFamily="34" charset="0"/>
                <a:ea typeface="Verdana" panose="020B0604030504040204" pitchFamily="34" charset="0"/>
              </a:rPr>
              <a:t>- Classification</a:t>
            </a:r>
          </a:p>
          <a:p>
            <a:pPr marL="0" indent="0">
              <a:lnSpc>
                <a:spcPct val="150000"/>
              </a:lnSpc>
              <a:buNone/>
            </a:pPr>
            <a:r>
              <a:rPr lang="en-US" dirty="0">
                <a:latin typeface="Verdana" panose="020B0604030504040204" pitchFamily="34" charset="0"/>
                <a:ea typeface="Verdana" panose="020B0604030504040204" pitchFamily="34" charset="0"/>
              </a:rPr>
              <a:t>- Regression </a:t>
            </a:r>
          </a:p>
          <a:p>
            <a:pPr marL="0" indent="0">
              <a:lnSpc>
                <a:spcPct val="150000"/>
              </a:lnSpc>
              <a:buNone/>
            </a:pPr>
            <a:r>
              <a:rPr lang="en-US" dirty="0">
                <a:latin typeface="Verdana" panose="020B0604030504040204" pitchFamily="34" charset="0"/>
                <a:ea typeface="Verdana" panose="020B0604030504040204" pitchFamily="34" charset="0"/>
              </a:rPr>
              <a:t>- NLP</a:t>
            </a:r>
          </a:p>
          <a:p>
            <a:pPr marL="0" indent="0">
              <a:lnSpc>
                <a:spcPct val="150000"/>
              </a:lnSpc>
              <a:buNone/>
            </a:pPr>
            <a:r>
              <a:rPr lang="en-US" dirty="0">
                <a:latin typeface="Verdana" panose="020B0604030504040204" pitchFamily="34" charset="0"/>
                <a:ea typeface="Verdana" panose="020B0604030504040204" pitchFamily="34" charset="0"/>
              </a:rPr>
              <a:t>- Deep Learning</a:t>
            </a:r>
          </a:p>
          <a:p>
            <a:pPr marL="0" indent="0">
              <a:lnSpc>
                <a:spcPct val="150000"/>
              </a:lnSpc>
              <a:buNone/>
            </a:pPr>
            <a:r>
              <a:rPr lang="en-US" dirty="0">
                <a:latin typeface="Verdana" panose="020B0604030504040204" pitchFamily="34" charset="0"/>
                <a:ea typeface="Verdana" panose="020B0604030504040204" pitchFamily="34" charset="0"/>
              </a:rPr>
              <a:t>- Semantic Search</a:t>
            </a:r>
          </a:p>
          <a:p>
            <a:pPr marL="0" indent="0">
              <a:lnSpc>
                <a:spcPct val="150000"/>
              </a:lnSpc>
              <a:buNone/>
            </a:pPr>
            <a:r>
              <a:rPr lang="en-US" dirty="0">
                <a:latin typeface="Verdana" panose="020B0604030504040204" pitchFamily="34" charset="0"/>
                <a:ea typeface="Verdana" panose="020B0604030504040204" pitchFamily="34" charset="0"/>
              </a:rPr>
              <a:t>- Supervised Learning</a:t>
            </a:r>
          </a:p>
          <a:p>
            <a:pPr marL="0" indent="0">
              <a:lnSpc>
                <a:spcPct val="150000"/>
              </a:lnSpc>
              <a:buNone/>
            </a:pPr>
            <a:r>
              <a:rPr lang="en-US" dirty="0">
                <a:latin typeface="Verdana" panose="020B0604030504040204" pitchFamily="34" charset="0"/>
                <a:ea typeface="Verdana" panose="020B0604030504040204" pitchFamily="34" charset="0"/>
              </a:rPr>
              <a:t>- Unsupervised Learning</a:t>
            </a:r>
          </a:p>
        </p:txBody>
      </p:sp>
      <p:cxnSp>
        <p:nvCxnSpPr>
          <p:cNvPr id="5" name="Straight Connector 4">
            <a:extLst>
              <a:ext uri="{FF2B5EF4-FFF2-40B4-BE49-F238E27FC236}">
                <a16:creationId xmlns:a16="http://schemas.microsoft.com/office/drawing/2014/main" id="{F366F9ED-2EEC-F601-B6EA-D3D0F187DCA4}"/>
              </a:ext>
            </a:extLst>
          </p:cNvPr>
          <p:cNvCxnSpPr/>
          <p:nvPr/>
        </p:nvCxnSpPr>
        <p:spPr>
          <a:xfrm>
            <a:off x="1488331" y="1566153"/>
            <a:ext cx="9007813"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EFCEC3F-B8E4-00C0-9EDD-636A0A5FB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6078" y="6357938"/>
            <a:ext cx="1188907" cy="393802"/>
          </a:xfrm>
          <a:prstGeom prst="rect">
            <a:avLst/>
          </a:prstGeom>
        </p:spPr>
      </p:pic>
    </p:spTree>
    <p:extLst>
      <p:ext uri="{BB962C8B-B14F-4D97-AF65-F5344CB8AC3E}">
        <p14:creationId xmlns:p14="http://schemas.microsoft.com/office/powerpoint/2010/main" val="4118143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8E77-6C41-6D3E-5661-ACE14BFE8F4A}"/>
              </a:ext>
            </a:extLst>
          </p:cNvPr>
          <p:cNvSpPr>
            <a:spLocks noGrp="1"/>
          </p:cNvSpPr>
          <p:nvPr>
            <p:ph type="title"/>
          </p:nvPr>
        </p:nvSpPr>
        <p:spPr>
          <a:xfrm>
            <a:off x="838200" y="500062"/>
            <a:ext cx="10515600" cy="1325563"/>
          </a:xfrm>
        </p:spPr>
        <p:txBody>
          <a:bodyPr/>
          <a:lstStyle/>
          <a:p>
            <a:pPr algn="ctr"/>
            <a:r>
              <a:rPr lang="en-US" dirty="0">
                <a:latin typeface="Verdana" panose="020B0604030504040204" pitchFamily="34" charset="0"/>
                <a:ea typeface="Verdana" panose="020B0604030504040204" pitchFamily="34" charset="0"/>
              </a:rPr>
              <a:t>Types of </a:t>
            </a:r>
            <a:r>
              <a:rPr lang="en-US" b="1" dirty="0">
                <a:solidFill>
                  <a:schemeClr val="accent1">
                    <a:lumMod val="75000"/>
                  </a:schemeClr>
                </a:solidFill>
                <a:latin typeface="Verdana" panose="020B0604030504040204" pitchFamily="34" charset="0"/>
                <a:ea typeface="Verdana" panose="020B0604030504040204" pitchFamily="34" charset="0"/>
              </a:rPr>
              <a:t>AI Tools</a:t>
            </a:r>
          </a:p>
        </p:txBody>
      </p:sp>
      <p:sp>
        <p:nvSpPr>
          <p:cNvPr id="3" name="Content Placeholder 2">
            <a:extLst>
              <a:ext uri="{FF2B5EF4-FFF2-40B4-BE49-F238E27FC236}">
                <a16:creationId xmlns:a16="http://schemas.microsoft.com/office/drawing/2014/main" id="{E1B9A6CD-A711-494E-6D18-63BA1B6948A7}"/>
              </a:ext>
            </a:extLst>
          </p:cNvPr>
          <p:cNvSpPr>
            <a:spLocks noGrp="1"/>
          </p:cNvSpPr>
          <p:nvPr>
            <p:ph idx="1"/>
          </p:nvPr>
        </p:nvSpPr>
        <p:spPr>
          <a:xfrm>
            <a:off x="625002" y="2203501"/>
            <a:ext cx="10941996" cy="4351338"/>
          </a:xfrm>
        </p:spPr>
        <p:txBody>
          <a:bodyPr numCol="2">
            <a:normAutofit/>
          </a:bodyPr>
          <a:lstStyle/>
          <a:p>
            <a:pPr marL="0" indent="0">
              <a:lnSpc>
                <a:spcPct val="150000"/>
              </a:lnSpc>
              <a:buNone/>
            </a:pPr>
            <a:r>
              <a:rPr lang="en-US" dirty="0">
                <a:latin typeface="Verdana" panose="020B0604030504040204" pitchFamily="34" charset="0"/>
                <a:ea typeface="Verdana" panose="020B0604030504040204" pitchFamily="34" charset="0"/>
              </a:rPr>
              <a:t>Types of legal AI tools : </a:t>
            </a:r>
          </a:p>
          <a:p>
            <a:pPr marL="0" indent="0">
              <a:lnSpc>
                <a:spcPct val="150000"/>
              </a:lnSpc>
              <a:buNone/>
            </a:pPr>
            <a:r>
              <a:rPr lang="en-US" dirty="0">
                <a:latin typeface="Verdana" panose="020B0604030504040204" pitchFamily="34" charset="0"/>
                <a:ea typeface="Verdana" panose="020B0604030504040204" pitchFamily="34" charset="0"/>
              </a:rPr>
              <a:t>- Document Review &amp; Management</a:t>
            </a:r>
          </a:p>
          <a:p>
            <a:pPr marL="0" indent="0">
              <a:lnSpc>
                <a:spcPct val="150000"/>
              </a:lnSpc>
              <a:buNone/>
            </a:pPr>
            <a:r>
              <a:rPr lang="en-US" dirty="0">
                <a:latin typeface="Verdana" panose="020B0604030504040204" pitchFamily="34" charset="0"/>
                <a:ea typeface="Verdana" panose="020B0604030504040204" pitchFamily="34" charset="0"/>
              </a:rPr>
              <a:t>- Legal Research Tools (Databases &amp; Assistants)</a:t>
            </a:r>
          </a:p>
          <a:p>
            <a:pPr marL="0" indent="0">
              <a:lnSpc>
                <a:spcPct val="150000"/>
              </a:lnSpc>
              <a:buNone/>
            </a:pPr>
            <a:r>
              <a:rPr lang="en-US" dirty="0">
                <a:latin typeface="Verdana" panose="020B0604030504040204" pitchFamily="34" charset="0"/>
                <a:ea typeface="Verdana" panose="020B0604030504040204" pitchFamily="34" charset="0"/>
              </a:rPr>
              <a:t>- Predictive Analytics</a:t>
            </a:r>
          </a:p>
          <a:p>
            <a:pPr marL="0" indent="0">
              <a:lnSpc>
                <a:spcPct val="150000"/>
              </a:lnSpc>
              <a:buNone/>
            </a:pPr>
            <a:r>
              <a:rPr lang="en-US" dirty="0">
                <a:latin typeface="Verdana" panose="020B0604030504040204" pitchFamily="34" charset="0"/>
                <a:ea typeface="Verdana" panose="020B0604030504040204" pitchFamily="34" charset="0"/>
              </a:rPr>
              <a:t>- Contract Analysis</a:t>
            </a:r>
          </a:p>
          <a:p>
            <a:pPr marL="0" indent="0">
              <a:lnSpc>
                <a:spcPct val="150000"/>
              </a:lnSpc>
              <a:buNone/>
            </a:pPr>
            <a:r>
              <a:rPr lang="en-US" dirty="0">
                <a:latin typeface="Verdana" panose="020B0604030504040204" pitchFamily="34" charset="0"/>
                <a:ea typeface="Verdana" panose="020B0604030504040204" pitchFamily="34" charset="0"/>
              </a:rPr>
              <a:t>- Legal Chatbots</a:t>
            </a:r>
          </a:p>
          <a:p>
            <a:pPr marL="0" indent="0">
              <a:lnSpc>
                <a:spcPct val="150000"/>
              </a:lnSpc>
              <a:buNone/>
            </a:pPr>
            <a:r>
              <a:rPr lang="en-US" dirty="0">
                <a:latin typeface="Verdana" panose="020B0604030504040204" pitchFamily="34" charset="0"/>
                <a:ea typeface="Verdana" panose="020B0604030504040204" pitchFamily="34" charset="0"/>
              </a:rPr>
              <a:t>- Compliance Monitoring</a:t>
            </a:r>
          </a:p>
          <a:p>
            <a:pPr marL="0" indent="0">
              <a:lnSpc>
                <a:spcPct val="150000"/>
              </a:lnSpc>
              <a:buNone/>
            </a:pPr>
            <a:r>
              <a:rPr lang="en-US" dirty="0">
                <a:latin typeface="Verdana" panose="020B0604030504040204" pitchFamily="34" charset="0"/>
                <a:ea typeface="Verdana" panose="020B0604030504040204" pitchFamily="34" charset="0"/>
              </a:rPr>
              <a:t>- LLMs</a:t>
            </a:r>
          </a:p>
          <a:p>
            <a:pPr marL="0" indent="0">
              <a:lnSpc>
                <a:spcPct val="150000"/>
              </a:lnSpc>
              <a:buNone/>
            </a:pPr>
            <a:r>
              <a:rPr lang="en-US" dirty="0">
                <a:latin typeface="Verdana" panose="020B0604030504040204" pitchFamily="34" charset="0"/>
                <a:ea typeface="Verdana" panose="020B0604030504040204" pitchFamily="34" charset="0"/>
              </a:rPr>
              <a:t> - Others…</a:t>
            </a:r>
          </a:p>
        </p:txBody>
      </p:sp>
      <p:cxnSp>
        <p:nvCxnSpPr>
          <p:cNvPr id="5" name="Straight Connector 4">
            <a:extLst>
              <a:ext uri="{FF2B5EF4-FFF2-40B4-BE49-F238E27FC236}">
                <a16:creationId xmlns:a16="http://schemas.microsoft.com/office/drawing/2014/main" id="{F366F9ED-2EEC-F601-B6EA-D3D0F187DCA4}"/>
              </a:ext>
            </a:extLst>
          </p:cNvPr>
          <p:cNvCxnSpPr/>
          <p:nvPr/>
        </p:nvCxnSpPr>
        <p:spPr>
          <a:xfrm>
            <a:off x="1488331" y="1566153"/>
            <a:ext cx="9007813"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EFCEC3F-B8E4-00C0-9EDD-636A0A5FB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6078" y="6357938"/>
            <a:ext cx="1188907" cy="393802"/>
          </a:xfrm>
          <a:prstGeom prst="rect">
            <a:avLst/>
          </a:prstGeom>
        </p:spPr>
      </p:pic>
    </p:spTree>
    <p:extLst>
      <p:ext uri="{BB962C8B-B14F-4D97-AF65-F5344CB8AC3E}">
        <p14:creationId xmlns:p14="http://schemas.microsoft.com/office/powerpoint/2010/main" val="1844863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8E77-6C41-6D3E-5661-ACE14BFE8F4A}"/>
              </a:ext>
            </a:extLst>
          </p:cNvPr>
          <p:cNvSpPr>
            <a:spLocks noGrp="1"/>
          </p:cNvSpPr>
          <p:nvPr>
            <p:ph type="title"/>
          </p:nvPr>
        </p:nvSpPr>
        <p:spPr>
          <a:xfrm>
            <a:off x="838200" y="500062"/>
            <a:ext cx="10515600" cy="1325563"/>
          </a:xfrm>
        </p:spPr>
        <p:txBody>
          <a:bodyPr/>
          <a:lstStyle/>
          <a:p>
            <a:pPr algn="ctr"/>
            <a:r>
              <a:rPr lang="en-US" dirty="0">
                <a:latin typeface="Verdana" panose="020B0604030504040204" pitchFamily="34" charset="0"/>
                <a:ea typeface="Verdana" panose="020B0604030504040204" pitchFamily="34" charset="0"/>
              </a:rPr>
              <a:t>LLM </a:t>
            </a:r>
            <a:r>
              <a:rPr lang="en-US" b="1" dirty="0">
                <a:solidFill>
                  <a:schemeClr val="accent1">
                    <a:lumMod val="75000"/>
                  </a:schemeClr>
                </a:solidFill>
                <a:latin typeface="Verdana" panose="020B0604030504040204" pitchFamily="34" charset="0"/>
                <a:ea typeface="Verdana" panose="020B0604030504040204" pitchFamily="34" charset="0"/>
              </a:rPr>
              <a:t>Prompting Techniques</a:t>
            </a:r>
          </a:p>
        </p:txBody>
      </p:sp>
      <p:sp>
        <p:nvSpPr>
          <p:cNvPr id="3" name="Content Placeholder 2">
            <a:extLst>
              <a:ext uri="{FF2B5EF4-FFF2-40B4-BE49-F238E27FC236}">
                <a16:creationId xmlns:a16="http://schemas.microsoft.com/office/drawing/2014/main" id="{E1B9A6CD-A711-494E-6D18-63BA1B6948A7}"/>
              </a:ext>
            </a:extLst>
          </p:cNvPr>
          <p:cNvSpPr>
            <a:spLocks noGrp="1"/>
          </p:cNvSpPr>
          <p:nvPr>
            <p:ph idx="1"/>
          </p:nvPr>
        </p:nvSpPr>
        <p:spPr>
          <a:xfrm>
            <a:off x="625002" y="2203501"/>
            <a:ext cx="10941996" cy="4351338"/>
          </a:xfrm>
        </p:spPr>
        <p:txBody>
          <a:bodyPr numCol="2">
            <a:normAutofit/>
          </a:bodyPr>
          <a:lstStyle/>
          <a:p>
            <a:pPr marL="0" indent="0">
              <a:lnSpc>
                <a:spcPct val="200000"/>
              </a:lnSpc>
              <a:buNone/>
            </a:pPr>
            <a:r>
              <a:rPr lang="en-US" dirty="0">
                <a:latin typeface="Verdana" panose="020B0604030504040204" pitchFamily="34" charset="0"/>
                <a:ea typeface="Verdana" panose="020B0604030504040204" pitchFamily="34" charset="0"/>
              </a:rPr>
              <a:t>- Zero Shot</a:t>
            </a:r>
          </a:p>
          <a:p>
            <a:pPr marL="0" indent="0">
              <a:lnSpc>
                <a:spcPct val="200000"/>
              </a:lnSpc>
              <a:buNone/>
            </a:pPr>
            <a:r>
              <a:rPr lang="en-US" dirty="0">
                <a:latin typeface="Verdana" panose="020B0604030504040204" pitchFamily="34" charset="0"/>
                <a:ea typeface="Verdana" panose="020B0604030504040204" pitchFamily="34" charset="0"/>
              </a:rPr>
              <a:t>- One-Shot</a:t>
            </a:r>
          </a:p>
          <a:p>
            <a:pPr marL="0" indent="0">
              <a:lnSpc>
                <a:spcPct val="200000"/>
              </a:lnSpc>
              <a:buNone/>
            </a:pPr>
            <a:r>
              <a:rPr lang="en-US" dirty="0">
                <a:latin typeface="Verdana" panose="020B0604030504040204" pitchFamily="34" charset="0"/>
                <a:ea typeface="Verdana" panose="020B0604030504040204" pitchFamily="34" charset="0"/>
              </a:rPr>
              <a:t>- Few-Shot</a:t>
            </a:r>
          </a:p>
        </p:txBody>
      </p:sp>
      <p:cxnSp>
        <p:nvCxnSpPr>
          <p:cNvPr id="5" name="Straight Connector 4">
            <a:extLst>
              <a:ext uri="{FF2B5EF4-FFF2-40B4-BE49-F238E27FC236}">
                <a16:creationId xmlns:a16="http://schemas.microsoft.com/office/drawing/2014/main" id="{F366F9ED-2EEC-F601-B6EA-D3D0F187DCA4}"/>
              </a:ext>
            </a:extLst>
          </p:cNvPr>
          <p:cNvCxnSpPr/>
          <p:nvPr/>
        </p:nvCxnSpPr>
        <p:spPr>
          <a:xfrm>
            <a:off x="1488331" y="1566153"/>
            <a:ext cx="9007813"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EFCEC3F-B8E4-00C0-9EDD-636A0A5FB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6078" y="6357938"/>
            <a:ext cx="1188907" cy="393802"/>
          </a:xfrm>
          <a:prstGeom prst="rect">
            <a:avLst/>
          </a:prstGeom>
        </p:spPr>
      </p:pic>
    </p:spTree>
    <p:extLst>
      <p:ext uri="{BB962C8B-B14F-4D97-AF65-F5344CB8AC3E}">
        <p14:creationId xmlns:p14="http://schemas.microsoft.com/office/powerpoint/2010/main" val="466291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8E77-6C41-6D3E-5661-ACE14BFE8F4A}"/>
              </a:ext>
            </a:extLst>
          </p:cNvPr>
          <p:cNvSpPr>
            <a:spLocks noGrp="1"/>
          </p:cNvSpPr>
          <p:nvPr>
            <p:ph type="title"/>
          </p:nvPr>
        </p:nvSpPr>
        <p:spPr>
          <a:xfrm>
            <a:off x="838200" y="500062"/>
            <a:ext cx="10515600" cy="1325563"/>
          </a:xfrm>
        </p:spPr>
        <p:txBody>
          <a:bodyPr/>
          <a:lstStyle/>
          <a:p>
            <a:pPr algn="ctr"/>
            <a:r>
              <a:rPr lang="en-US" dirty="0">
                <a:latin typeface="Verdana" panose="020B0604030504040204" pitchFamily="34" charset="0"/>
                <a:ea typeface="Verdana" panose="020B0604030504040204" pitchFamily="34" charset="0"/>
              </a:rPr>
              <a:t>LLM </a:t>
            </a:r>
            <a:r>
              <a:rPr lang="en-US" b="1" dirty="0">
                <a:solidFill>
                  <a:schemeClr val="accent1">
                    <a:lumMod val="75000"/>
                  </a:schemeClr>
                </a:solidFill>
                <a:latin typeface="Verdana" panose="020B0604030504040204" pitchFamily="34" charset="0"/>
                <a:ea typeface="Verdana" panose="020B0604030504040204" pitchFamily="34" charset="0"/>
              </a:rPr>
              <a:t>Prompting Techniques</a:t>
            </a:r>
          </a:p>
        </p:txBody>
      </p:sp>
      <p:sp>
        <p:nvSpPr>
          <p:cNvPr id="3" name="Content Placeholder 2">
            <a:extLst>
              <a:ext uri="{FF2B5EF4-FFF2-40B4-BE49-F238E27FC236}">
                <a16:creationId xmlns:a16="http://schemas.microsoft.com/office/drawing/2014/main" id="{E1B9A6CD-A711-494E-6D18-63BA1B6948A7}"/>
              </a:ext>
            </a:extLst>
          </p:cNvPr>
          <p:cNvSpPr>
            <a:spLocks noGrp="1"/>
          </p:cNvSpPr>
          <p:nvPr>
            <p:ph idx="1"/>
          </p:nvPr>
        </p:nvSpPr>
        <p:spPr>
          <a:xfrm>
            <a:off x="625002" y="2203501"/>
            <a:ext cx="10941996" cy="4351338"/>
          </a:xfrm>
        </p:spPr>
        <p:txBody>
          <a:bodyPr numCol="2">
            <a:normAutofit/>
          </a:bodyPr>
          <a:lstStyle/>
          <a:p>
            <a:pPr marL="0" indent="0">
              <a:lnSpc>
                <a:spcPct val="200000"/>
              </a:lnSpc>
              <a:buNone/>
            </a:pPr>
            <a:r>
              <a:rPr lang="en-US" dirty="0">
                <a:latin typeface="Verdana" panose="020B0604030504040204" pitchFamily="34" charset="0"/>
                <a:ea typeface="Verdana" panose="020B0604030504040204" pitchFamily="34" charset="0"/>
              </a:rPr>
              <a:t>- Chain-of-Thought</a:t>
            </a:r>
          </a:p>
          <a:p>
            <a:pPr marL="0" indent="0">
              <a:lnSpc>
                <a:spcPct val="200000"/>
              </a:lnSpc>
              <a:buNone/>
            </a:pPr>
            <a:r>
              <a:rPr lang="en-US" dirty="0">
                <a:latin typeface="Verdana" panose="020B0604030504040204" pitchFamily="34" charset="0"/>
                <a:ea typeface="Verdana" panose="020B0604030504040204" pitchFamily="34" charset="0"/>
              </a:rPr>
              <a:t>- Template-Based</a:t>
            </a:r>
          </a:p>
          <a:p>
            <a:pPr marL="0" indent="0">
              <a:lnSpc>
                <a:spcPct val="200000"/>
              </a:lnSpc>
              <a:buNone/>
            </a:pPr>
            <a:r>
              <a:rPr lang="en-US" dirty="0">
                <a:latin typeface="Verdana" panose="020B0604030504040204" pitchFamily="34" charset="0"/>
                <a:ea typeface="Verdana" panose="020B0604030504040204" pitchFamily="34" charset="0"/>
              </a:rPr>
              <a:t>- Customized models</a:t>
            </a:r>
          </a:p>
        </p:txBody>
      </p:sp>
      <p:cxnSp>
        <p:nvCxnSpPr>
          <p:cNvPr id="5" name="Straight Connector 4">
            <a:extLst>
              <a:ext uri="{FF2B5EF4-FFF2-40B4-BE49-F238E27FC236}">
                <a16:creationId xmlns:a16="http://schemas.microsoft.com/office/drawing/2014/main" id="{F366F9ED-2EEC-F601-B6EA-D3D0F187DCA4}"/>
              </a:ext>
            </a:extLst>
          </p:cNvPr>
          <p:cNvCxnSpPr/>
          <p:nvPr/>
        </p:nvCxnSpPr>
        <p:spPr>
          <a:xfrm>
            <a:off x="1488331" y="1566153"/>
            <a:ext cx="9007813"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EFCEC3F-B8E4-00C0-9EDD-636A0A5FB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6078" y="6357938"/>
            <a:ext cx="1188907" cy="393802"/>
          </a:xfrm>
          <a:prstGeom prst="rect">
            <a:avLst/>
          </a:prstGeom>
        </p:spPr>
      </p:pic>
    </p:spTree>
    <p:extLst>
      <p:ext uri="{BB962C8B-B14F-4D97-AF65-F5344CB8AC3E}">
        <p14:creationId xmlns:p14="http://schemas.microsoft.com/office/powerpoint/2010/main" val="1290507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8E77-6C41-6D3E-5661-ACE14BFE8F4A}"/>
              </a:ext>
            </a:extLst>
          </p:cNvPr>
          <p:cNvSpPr>
            <a:spLocks noGrp="1"/>
          </p:cNvSpPr>
          <p:nvPr>
            <p:ph type="title"/>
          </p:nvPr>
        </p:nvSpPr>
        <p:spPr>
          <a:xfrm>
            <a:off x="838200" y="500062"/>
            <a:ext cx="10515600" cy="1325563"/>
          </a:xfrm>
        </p:spPr>
        <p:txBody>
          <a:bodyPr/>
          <a:lstStyle/>
          <a:p>
            <a:pPr algn="ctr"/>
            <a:r>
              <a:rPr lang="en-US" dirty="0">
                <a:latin typeface="Verdana" panose="020B0604030504040204" pitchFamily="34" charset="0"/>
                <a:ea typeface="Verdana" panose="020B0604030504040204" pitchFamily="34" charset="0"/>
              </a:rPr>
              <a:t>Stuff to </a:t>
            </a:r>
            <a:r>
              <a:rPr lang="en-US" b="1" dirty="0">
                <a:solidFill>
                  <a:schemeClr val="accent1">
                    <a:lumMod val="75000"/>
                  </a:schemeClr>
                </a:solidFill>
                <a:latin typeface="Verdana" panose="020B0604030504040204" pitchFamily="34" charset="0"/>
                <a:ea typeface="Verdana" panose="020B0604030504040204" pitchFamily="34" charset="0"/>
              </a:rPr>
              <a:t>Consider</a:t>
            </a:r>
          </a:p>
        </p:txBody>
      </p:sp>
      <p:sp>
        <p:nvSpPr>
          <p:cNvPr id="3" name="Content Placeholder 2">
            <a:extLst>
              <a:ext uri="{FF2B5EF4-FFF2-40B4-BE49-F238E27FC236}">
                <a16:creationId xmlns:a16="http://schemas.microsoft.com/office/drawing/2014/main" id="{E1B9A6CD-A711-494E-6D18-63BA1B6948A7}"/>
              </a:ext>
            </a:extLst>
          </p:cNvPr>
          <p:cNvSpPr>
            <a:spLocks noGrp="1"/>
          </p:cNvSpPr>
          <p:nvPr>
            <p:ph idx="1"/>
          </p:nvPr>
        </p:nvSpPr>
        <p:spPr>
          <a:xfrm>
            <a:off x="625002" y="2203501"/>
            <a:ext cx="10941996" cy="4351338"/>
          </a:xfrm>
        </p:spPr>
        <p:txBody>
          <a:bodyPr numCol="2">
            <a:normAutofit/>
          </a:bodyPr>
          <a:lstStyle/>
          <a:p>
            <a:pPr marL="0" indent="0">
              <a:lnSpc>
                <a:spcPct val="200000"/>
              </a:lnSpc>
              <a:buNone/>
            </a:pPr>
            <a:r>
              <a:rPr lang="en-US" dirty="0">
                <a:latin typeface="Verdana" panose="020B0604030504040204" pitchFamily="34" charset="0"/>
                <a:ea typeface="Verdana" panose="020B0604030504040204" pitchFamily="34" charset="0"/>
              </a:rPr>
              <a:t>- Confidentiality</a:t>
            </a:r>
          </a:p>
          <a:p>
            <a:pPr marL="0" indent="0">
              <a:lnSpc>
                <a:spcPct val="200000"/>
              </a:lnSpc>
              <a:buNone/>
            </a:pPr>
            <a:r>
              <a:rPr lang="en-US" dirty="0">
                <a:latin typeface="Verdana" panose="020B0604030504040204" pitchFamily="34" charset="0"/>
                <a:ea typeface="Verdana" panose="020B0604030504040204" pitchFamily="34" charset="0"/>
              </a:rPr>
              <a:t>- Data-Security</a:t>
            </a:r>
          </a:p>
          <a:p>
            <a:pPr marL="0" indent="0">
              <a:lnSpc>
                <a:spcPct val="200000"/>
              </a:lnSpc>
              <a:buNone/>
            </a:pPr>
            <a:r>
              <a:rPr lang="en-US" dirty="0">
                <a:latin typeface="Verdana" panose="020B0604030504040204" pitchFamily="34" charset="0"/>
                <a:ea typeface="Verdana" panose="020B0604030504040204" pitchFamily="34" charset="0"/>
              </a:rPr>
              <a:t>- Ethical Use</a:t>
            </a:r>
          </a:p>
          <a:p>
            <a:pPr marL="0" indent="0">
              <a:lnSpc>
                <a:spcPct val="200000"/>
              </a:lnSpc>
              <a:buNone/>
            </a:pPr>
            <a:r>
              <a:rPr lang="en-US" dirty="0">
                <a:latin typeface="Verdana" panose="020B0604030504040204" pitchFamily="34" charset="0"/>
                <a:ea typeface="Verdana" panose="020B0604030504040204" pitchFamily="34" charset="0"/>
              </a:rPr>
              <a:t>- Training and Expertise</a:t>
            </a:r>
          </a:p>
          <a:p>
            <a:pPr marL="0" indent="0">
              <a:lnSpc>
                <a:spcPct val="200000"/>
              </a:lnSpc>
              <a:buNone/>
            </a:pPr>
            <a:r>
              <a:rPr lang="en-US" dirty="0">
                <a:latin typeface="Verdana" panose="020B0604030504040204" pitchFamily="34" charset="0"/>
                <a:ea typeface="Verdana" panose="020B0604030504040204" pitchFamily="34" charset="0"/>
              </a:rPr>
              <a:t>- Resource Allocation</a:t>
            </a:r>
          </a:p>
          <a:p>
            <a:pPr marL="0" indent="0">
              <a:lnSpc>
                <a:spcPct val="200000"/>
              </a:lnSpc>
              <a:buNone/>
            </a:pPr>
            <a:r>
              <a:rPr lang="en-US" dirty="0">
                <a:latin typeface="Verdana" panose="020B0604030504040204" pitchFamily="34" charset="0"/>
                <a:ea typeface="Verdana" panose="020B0604030504040204" pitchFamily="34" charset="0"/>
              </a:rPr>
              <a:t>- Quality Assurance</a:t>
            </a:r>
          </a:p>
          <a:p>
            <a:pPr marL="0" indent="0">
              <a:lnSpc>
                <a:spcPct val="200000"/>
              </a:lnSpc>
              <a:buNone/>
            </a:pPr>
            <a:r>
              <a:rPr lang="en-US" dirty="0">
                <a:latin typeface="Verdana" panose="020B0604030504040204" pitchFamily="34" charset="0"/>
                <a:ea typeface="Verdana" panose="020B0604030504040204" pitchFamily="34" charset="0"/>
              </a:rPr>
              <a:t>- User Education</a:t>
            </a:r>
          </a:p>
          <a:p>
            <a:pPr marL="0" indent="0">
              <a:lnSpc>
                <a:spcPct val="200000"/>
              </a:lnSpc>
              <a:buNone/>
            </a:pPr>
            <a:r>
              <a:rPr lang="en-US" dirty="0">
                <a:latin typeface="Verdana" panose="020B0604030504040204" pitchFamily="34" charset="0"/>
                <a:ea typeface="Verdana" panose="020B0604030504040204" pitchFamily="34" charset="0"/>
              </a:rPr>
              <a:t>- Interoperability</a:t>
            </a:r>
          </a:p>
        </p:txBody>
      </p:sp>
      <p:cxnSp>
        <p:nvCxnSpPr>
          <p:cNvPr id="5" name="Straight Connector 4">
            <a:extLst>
              <a:ext uri="{FF2B5EF4-FFF2-40B4-BE49-F238E27FC236}">
                <a16:creationId xmlns:a16="http://schemas.microsoft.com/office/drawing/2014/main" id="{F366F9ED-2EEC-F601-B6EA-D3D0F187DCA4}"/>
              </a:ext>
            </a:extLst>
          </p:cNvPr>
          <p:cNvCxnSpPr/>
          <p:nvPr/>
        </p:nvCxnSpPr>
        <p:spPr>
          <a:xfrm>
            <a:off x="1488331" y="1566153"/>
            <a:ext cx="9007813"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EFCEC3F-B8E4-00C0-9EDD-636A0A5FB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6078" y="6357938"/>
            <a:ext cx="1188907" cy="393802"/>
          </a:xfrm>
          <a:prstGeom prst="rect">
            <a:avLst/>
          </a:prstGeom>
        </p:spPr>
      </p:pic>
    </p:spTree>
    <p:extLst>
      <p:ext uri="{BB962C8B-B14F-4D97-AF65-F5344CB8AC3E}">
        <p14:creationId xmlns:p14="http://schemas.microsoft.com/office/powerpoint/2010/main" val="1799872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8E77-6C41-6D3E-5661-ACE14BFE8F4A}"/>
              </a:ext>
            </a:extLst>
          </p:cNvPr>
          <p:cNvSpPr>
            <a:spLocks noGrp="1"/>
          </p:cNvSpPr>
          <p:nvPr>
            <p:ph type="title"/>
          </p:nvPr>
        </p:nvSpPr>
        <p:spPr>
          <a:xfrm>
            <a:off x="838200" y="500062"/>
            <a:ext cx="10515600" cy="1325563"/>
          </a:xfrm>
        </p:spPr>
        <p:txBody>
          <a:bodyPr/>
          <a:lstStyle/>
          <a:p>
            <a:pPr algn="ctr"/>
            <a:r>
              <a:rPr lang="en-US" dirty="0">
                <a:latin typeface="Verdana" panose="020B0604030504040204" pitchFamily="34" charset="0"/>
                <a:ea typeface="Verdana" panose="020B0604030504040204" pitchFamily="34" charset="0"/>
              </a:rPr>
              <a:t>The </a:t>
            </a:r>
            <a:r>
              <a:rPr lang="en-US" b="1" dirty="0">
                <a:solidFill>
                  <a:schemeClr val="accent1">
                    <a:lumMod val="75000"/>
                  </a:schemeClr>
                </a:solidFill>
                <a:latin typeface="Verdana" panose="020B0604030504040204" pitchFamily="34" charset="0"/>
                <a:ea typeface="Verdana" panose="020B0604030504040204" pitchFamily="34" charset="0"/>
              </a:rPr>
              <a:t>Future of AI Legal Services</a:t>
            </a:r>
          </a:p>
        </p:txBody>
      </p:sp>
      <p:sp>
        <p:nvSpPr>
          <p:cNvPr id="3" name="Content Placeholder 2">
            <a:extLst>
              <a:ext uri="{FF2B5EF4-FFF2-40B4-BE49-F238E27FC236}">
                <a16:creationId xmlns:a16="http://schemas.microsoft.com/office/drawing/2014/main" id="{E1B9A6CD-A711-494E-6D18-63BA1B6948A7}"/>
              </a:ext>
            </a:extLst>
          </p:cNvPr>
          <p:cNvSpPr>
            <a:spLocks noGrp="1"/>
          </p:cNvSpPr>
          <p:nvPr>
            <p:ph idx="1"/>
          </p:nvPr>
        </p:nvSpPr>
        <p:spPr>
          <a:xfrm>
            <a:off x="625002" y="2203501"/>
            <a:ext cx="10941996" cy="4351338"/>
          </a:xfrm>
        </p:spPr>
        <p:txBody>
          <a:bodyPr numCol="1">
            <a:normAutofit/>
          </a:bodyPr>
          <a:lstStyle/>
          <a:p>
            <a:pPr marL="0" indent="0">
              <a:lnSpc>
                <a:spcPct val="150000"/>
              </a:lnSpc>
              <a:buNone/>
            </a:pPr>
            <a:r>
              <a:rPr lang="en-US" dirty="0">
                <a:latin typeface="Verdana" panose="020B0604030504040204" pitchFamily="34" charset="0"/>
                <a:ea typeface="Verdana" panose="020B0604030504040204" pitchFamily="34" charset="0"/>
              </a:rPr>
              <a:t>- Enhanced NLP</a:t>
            </a:r>
          </a:p>
          <a:p>
            <a:pPr marL="0" indent="0">
              <a:lnSpc>
                <a:spcPct val="150000"/>
              </a:lnSpc>
              <a:buNone/>
            </a:pPr>
            <a:r>
              <a:rPr lang="en-US" dirty="0">
                <a:latin typeface="Verdana" panose="020B0604030504040204" pitchFamily="34" charset="0"/>
                <a:ea typeface="Verdana" panose="020B0604030504040204" pitchFamily="34" charset="0"/>
              </a:rPr>
              <a:t>- Automated Simple Research</a:t>
            </a:r>
          </a:p>
          <a:p>
            <a:pPr marL="0" indent="0">
              <a:lnSpc>
                <a:spcPct val="150000"/>
              </a:lnSpc>
              <a:buNone/>
            </a:pPr>
            <a:r>
              <a:rPr lang="en-US" dirty="0">
                <a:latin typeface="Verdana" panose="020B0604030504040204" pitchFamily="34" charset="0"/>
                <a:ea typeface="Verdana" panose="020B0604030504040204" pitchFamily="34" charset="0"/>
              </a:rPr>
              <a:t>- AI-Enhanced Due Diligence</a:t>
            </a:r>
          </a:p>
          <a:p>
            <a:pPr marL="0" indent="0">
              <a:lnSpc>
                <a:spcPct val="150000"/>
              </a:lnSpc>
              <a:buNone/>
            </a:pPr>
            <a:r>
              <a:rPr lang="en-US" dirty="0">
                <a:latin typeface="Verdana" panose="020B0604030504040204" pitchFamily="34" charset="0"/>
                <a:ea typeface="Verdana" panose="020B0604030504040204" pitchFamily="34" charset="0"/>
              </a:rPr>
              <a:t>- Legal Large Language Models (LLLMs)</a:t>
            </a:r>
          </a:p>
          <a:p>
            <a:pPr marL="0" indent="0">
              <a:lnSpc>
                <a:spcPct val="150000"/>
              </a:lnSpc>
              <a:buNone/>
            </a:pPr>
            <a:r>
              <a:rPr lang="en-US" dirty="0">
                <a:latin typeface="Verdana" panose="020B0604030504040204" pitchFamily="34" charset="0"/>
                <a:ea typeface="Verdana" panose="020B0604030504040204" pitchFamily="34" charset="0"/>
              </a:rPr>
              <a:t>- Ethical AI</a:t>
            </a:r>
          </a:p>
        </p:txBody>
      </p:sp>
      <p:cxnSp>
        <p:nvCxnSpPr>
          <p:cNvPr id="5" name="Straight Connector 4">
            <a:extLst>
              <a:ext uri="{FF2B5EF4-FFF2-40B4-BE49-F238E27FC236}">
                <a16:creationId xmlns:a16="http://schemas.microsoft.com/office/drawing/2014/main" id="{F366F9ED-2EEC-F601-B6EA-D3D0F187DCA4}"/>
              </a:ext>
            </a:extLst>
          </p:cNvPr>
          <p:cNvCxnSpPr/>
          <p:nvPr/>
        </p:nvCxnSpPr>
        <p:spPr>
          <a:xfrm>
            <a:off x="1488331" y="1566153"/>
            <a:ext cx="9007813"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EFCEC3F-B8E4-00C0-9EDD-636A0A5FB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6078" y="6357938"/>
            <a:ext cx="1188907" cy="393802"/>
          </a:xfrm>
          <a:prstGeom prst="rect">
            <a:avLst/>
          </a:prstGeom>
        </p:spPr>
      </p:pic>
    </p:spTree>
    <p:extLst>
      <p:ext uri="{BB962C8B-B14F-4D97-AF65-F5344CB8AC3E}">
        <p14:creationId xmlns:p14="http://schemas.microsoft.com/office/powerpoint/2010/main" val="3521742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8E77-6C41-6D3E-5661-ACE14BFE8F4A}"/>
              </a:ext>
            </a:extLst>
          </p:cNvPr>
          <p:cNvSpPr>
            <a:spLocks noGrp="1"/>
          </p:cNvSpPr>
          <p:nvPr>
            <p:ph type="title"/>
          </p:nvPr>
        </p:nvSpPr>
        <p:spPr>
          <a:xfrm>
            <a:off x="838200" y="500062"/>
            <a:ext cx="10515600" cy="1325563"/>
          </a:xfrm>
        </p:spPr>
        <p:txBody>
          <a:bodyPr/>
          <a:lstStyle/>
          <a:p>
            <a:pPr algn="ctr"/>
            <a:r>
              <a:rPr lang="en-US" dirty="0">
                <a:latin typeface="Verdana" panose="020B0604030504040204" pitchFamily="34" charset="0"/>
                <a:ea typeface="Verdana" panose="020B0604030504040204" pitchFamily="34" charset="0"/>
              </a:rPr>
              <a:t>The </a:t>
            </a:r>
            <a:r>
              <a:rPr lang="en-US" b="1" dirty="0">
                <a:solidFill>
                  <a:schemeClr val="accent1">
                    <a:lumMod val="75000"/>
                  </a:schemeClr>
                </a:solidFill>
                <a:latin typeface="Verdana" panose="020B0604030504040204" pitchFamily="34" charset="0"/>
                <a:ea typeface="Verdana" panose="020B0604030504040204" pitchFamily="34" charset="0"/>
              </a:rPr>
              <a:t>Future of AI Legal Services</a:t>
            </a:r>
          </a:p>
        </p:txBody>
      </p:sp>
      <p:sp>
        <p:nvSpPr>
          <p:cNvPr id="3" name="Content Placeholder 2">
            <a:extLst>
              <a:ext uri="{FF2B5EF4-FFF2-40B4-BE49-F238E27FC236}">
                <a16:creationId xmlns:a16="http://schemas.microsoft.com/office/drawing/2014/main" id="{E1B9A6CD-A711-494E-6D18-63BA1B6948A7}"/>
              </a:ext>
            </a:extLst>
          </p:cNvPr>
          <p:cNvSpPr>
            <a:spLocks noGrp="1"/>
          </p:cNvSpPr>
          <p:nvPr>
            <p:ph idx="1"/>
          </p:nvPr>
        </p:nvSpPr>
        <p:spPr>
          <a:xfrm>
            <a:off x="625002" y="2203501"/>
            <a:ext cx="10941996" cy="4351338"/>
          </a:xfrm>
        </p:spPr>
        <p:txBody>
          <a:bodyPr numCol="1">
            <a:normAutofit/>
          </a:bodyPr>
          <a:lstStyle/>
          <a:p>
            <a:pPr marL="0" indent="0">
              <a:lnSpc>
                <a:spcPct val="150000"/>
              </a:lnSpc>
              <a:buNone/>
            </a:pPr>
            <a:r>
              <a:rPr lang="en-US" dirty="0">
                <a:latin typeface="Verdana" panose="020B0604030504040204" pitchFamily="34" charset="0"/>
                <a:ea typeface="Verdana" panose="020B0604030504040204" pitchFamily="34" charset="0"/>
              </a:rPr>
              <a:t>- Lawyer Augmentation</a:t>
            </a:r>
          </a:p>
          <a:p>
            <a:pPr marL="0" indent="0">
              <a:lnSpc>
                <a:spcPct val="150000"/>
              </a:lnSpc>
              <a:buNone/>
            </a:pPr>
            <a:r>
              <a:rPr lang="en-US" dirty="0">
                <a:latin typeface="Verdana" panose="020B0604030504040204" pitchFamily="34" charset="0"/>
                <a:ea typeface="Verdana" panose="020B0604030504040204" pitchFamily="34" charset="0"/>
              </a:rPr>
              <a:t>- Improved Access to Justice</a:t>
            </a:r>
          </a:p>
          <a:p>
            <a:pPr marL="0" indent="0">
              <a:lnSpc>
                <a:spcPct val="150000"/>
              </a:lnSpc>
              <a:buNone/>
            </a:pPr>
            <a:r>
              <a:rPr lang="en-US" dirty="0">
                <a:latin typeface="Verdana" panose="020B0604030504040204" pitchFamily="34" charset="0"/>
                <a:ea typeface="Verdana" panose="020B0604030504040204" pitchFamily="34" charset="0"/>
              </a:rPr>
              <a:t>- Continual Adaptation</a:t>
            </a:r>
          </a:p>
          <a:p>
            <a:pPr marL="0" indent="0">
              <a:lnSpc>
                <a:spcPct val="150000"/>
              </a:lnSpc>
              <a:buNone/>
            </a:pPr>
            <a:r>
              <a:rPr lang="en-US" dirty="0">
                <a:latin typeface="Verdana" panose="020B0604030504040204" pitchFamily="34" charset="0"/>
                <a:ea typeface="Verdana" panose="020B0604030504040204" pitchFamily="34" charset="0"/>
              </a:rPr>
              <a:t>- Efficiency and Client Satisfaction</a:t>
            </a:r>
          </a:p>
          <a:p>
            <a:pPr marL="0" indent="0">
              <a:lnSpc>
                <a:spcPct val="150000"/>
              </a:lnSpc>
              <a:buNone/>
            </a:pPr>
            <a:r>
              <a:rPr lang="en-US" dirty="0">
                <a:latin typeface="Verdana" panose="020B0604030504040204" pitchFamily="34" charset="0"/>
                <a:ea typeface="Verdana" panose="020B0604030504040204" pitchFamily="34" charset="0"/>
              </a:rPr>
              <a:t>- Pioneering New Practices</a:t>
            </a:r>
          </a:p>
        </p:txBody>
      </p:sp>
      <p:cxnSp>
        <p:nvCxnSpPr>
          <p:cNvPr id="5" name="Straight Connector 4">
            <a:extLst>
              <a:ext uri="{FF2B5EF4-FFF2-40B4-BE49-F238E27FC236}">
                <a16:creationId xmlns:a16="http://schemas.microsoft.com/office/drawing/2014/main" id="{F366F9ED-2EEC-F601-B6EA-D3D0F187DCA4}"/>
              </a:ext>
            </a:extLst>
          </p:cNvPr>
          <p:cNvCxnSpPr/>
          <p:nvPr/>
        </p:nvCxnSpPr>
        <p:spPr>
          <a:xfrm>
            <a:off x="1488331" y="1566153"/>
            <a:ext cx="9007813"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EFCEC3F-B8E4-00C0-9EDD-636A0A5FB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6078" y="6357938"/>
            <a:ext cx="1188907" cy="393802"/>
          </a:xfrm>
          <a:prstGeom prst="rect">
            <a:avLst/>
          </a:prstGeom>
        </p:spPr>
      </p:pic>
    </p:spTree>
    <p:extLst>
      <p:ext uri="{BB962C8B-B14F-4D97-AF65-F5344CB8AC3E}">
        <p14:creationId xmlns:p14="http://schemas.microsoft.com/office/powerpoint/2010/main" val="4060144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aphical user interface, application">
            <a:extLst>
              <a:ext uri="{FF2B5EF4-FFF2-40B4-BE49-F238E27FC236}">
                <a16:creationId xmlns:a16="http://schemas.microsoft.com/office/drawing/2014/main" id="{D2764799-395E-6A66-FC26-E1FA272F26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4300" y="0"/>
            <a:ext cx="6883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700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8E77-6C41-6D3E-5661-ACE14BFE8F4A}"/>
              </a:ext>
            </a:extLst>
          </p:cNvPr>
          <p:cNvSpPr>
            <a:spLocks noGrp="1"/>
          </p:cNvSpPr>
          <p:nvPr>
            <p:ph type="title"/>
          </p:nvPr>
        </p:nvSpPr>
        <p:spPr>
          <a:xfrm>
            <a:off x="838200" y="2766218"/>
            <a:ext cx="10515600" cy="1325563"/>
          </a:xfrm>
        </p:spPr>
        <p:txBody>
          <a:bodyPr>
            <a:normAutofit fontScale="90000"/>
          </a:bodyPr>
          <a:lstStyle/>
          <a:p>
            <a:pPr algn="ctr">
              <a:lnSpc>
                <a:spcPct val="200000"/>
              </a:lnSpc>
            </a:pPr>
            <a:br>
              <a:rPr lang="en-US" b="1" dirty="0">
                <a:solidFill>
                  <a:schemeClr val="accent1">
                    <a:lumMod val="75000"/>
                  </a:schemeClr>
                </a:solidFill>
                <a:latin typeface="Verdana" panose="020B0604030504040204" pitchFamily="34" charset="0"/>
                <a:ea typeface="Verdana" panose="020B0604030504040204" pitchFamily="34" charset="0"/>
              </a:rPr>
            </a:br>
            <a:r>
              <a:rPr lang="en-US" b="1" dirty="0">
                <a:solidFill>
                  <a:schemeClr val="accent1">
                    <a:lumMod val="75000"/>
                  </a:schemeClr>
                </a:solidFill>
                <a:latin typeface="Verdana" panose="020B0604030504040204" pitchFamily="34" charset="0"/>
                <a:ea typeface="Verdana" panose="020B0604030504040204" pitchFamily="34" charset="0"/>
              </a:rPr>
              <a:t>Thank You!</a:t>
            </a:r>
            <a:br>
              <a:rPr lang="en-US" b="1" dirty="0">
                <a:solidFill>
                  <a:schemeClr val="accent1">
                    <a:lumMod val="75000"/>
                  </a:schemeClr>
                </a:solidFill>
                <a:latin typeface="Verdana" panose="020B0604030504040204" pitchFamily="34" charset="0"/>
                <a:ea typeface="Verdana" panose="020B0604030504040204" pitchFamily="34" charset="0"/>
              </a:rPr>
            </a:br>
            <a:r>
              <a:rPr lang="en-US" b="1" dirty="0">
                <a:solidFill>
                  <a:schemeClr val="accent1">
                    <a:lumMod val="75000"/>
                  </a:schemeClr>
                </a:solidFill>
                <a:latin typeface="Verdana" panose="020B0604030504040204" pitchFamily="34" charset="0"/>
                <a:ea typeface="Verdana" panose="020B0604030504040204" pitchFamily="34" charset="0"/>
              </a:rPr>
              <a:t>+</a:t>
            </a:r>
            <a:br>
              <a:rPr lang="en-US" b="1" dirty="0">
                <a:solidFill>
                  <a:schemeClr val="accent1">
                    <a:lumMod val="75000"/>
                  </a:schemeClr>
                </a:solidFill>
                <a:latin typeface="Verdana" panose="020B0604030504040204" pitchFamily="34" charset="0"/>
                <a:ea typeface="Verdana" panose="020B0604030504040204" pitchFamily="34" charset="0"/>
              </a:rPr>
            </a:br>
            <a:r>
              <a:rPr lang="en-US" b="1" dirty="0">
                <a:solidFill>
                  <a:schemeClr val="accent1">
                    <a:lumMod val="75000"/>
                  </a:schemeClr>
                </a:solidFill>
                <a:latin typeface="Verdana" panose="020B0604030504040204" pitchFamily="34" charset="0"/>
                <a:ea typeface="Verdana" panose="020B0604030504040204" pitchFamily="34" charset="0"/>
              </a:rPr>
              <a:t>Quiz: </a:t>
            </a:r>
            <a:r>
              <a:rPr lang="en-GB" b="0" i="0" u="none" strike="noStrike" dirty="0">
                <a:solidFill>
                  <a:srgbClr val="2A5BD7"/>
                </a:solidFill>
                <a:effectLst/>
                <a:latin typeface="proxima nova extrabold"/>
                <a:hlinkClick r:id="rId3"/>
              </a:rPr>
              <a:t>bit.ly/3S075lU</a:t>
            </a:r>
            <a:br>
              <a:rPr lang="en-GB" b="0" i="0" u="none" strike="noStrike" dirty="0">
                <a:solidFill>
                  <a:srgbClr val="2A5BD7"/>
                </a:solidFill>
                <a:effectLst/>
                <a:latin typeface="proxima nova extrabold"/>
              </a:rPr>
            </a:br>
            <a:r>
              <a:rPr lang="en-GB" sz="2700" b="0" i="0" u="none" strike="noStrike" dirty="0">
                <a:solidFill>
                  <a:srgbClr val="2A5BD7"/>
                </a:solidFill>
                <a:effectLst/>
                <a:latin typeface="proxima nova extrabold"/>
              </a:rPr>
              <a:t>(Prize: 10 Free Alexi Memos)</a:t>
            </a:r>
            <a:br>
              <a:rPr lang="en-GB" sz="2700" b="0" i="0" dirty="0">
                <a:solidFill>
                  <a:srgbClr val="273144"/>
                </a:solidFill>
                <a:effectLst/>
                <a:latin typeface="proxima nova extrabold"/>
              </a:rPr>
            </a:br>
            <a:r>
              <a:rPr lang="en-US" b="1" dirty="0">
                <a:solidFill>
                  <a:schemeClr val="accent1">
                    <a:lumMod val="75000"/>
                  </a:schemeClr>
                </a:solidFill>
                <a:latin typeface="Verdana" panose="020B0604030504040204" pitchFamily="34" charset="0"/>
                <a:ea typeface="Verdana" panose="020B0604030504040204" pitchFamily="34" charset="0"/>
              </a:rPr>
              <a:t> </a:t>
            </a:r>
          </a:p>
        </p:txBody>
      </p:sp>
      <p:pic>
        <p:nvPicPr>
          <p:cNvPr id="6" name="Picture 5">
            <a:extLst>
              <a:ext uri="{FF2B5EF4-FFF2-40B4-BE49-F238E27FC236}">
                <a16:creationId xmlns:a16="http://schemas.microsoft.com/office/drawing/2014/main" id="{CEFCEC3F-B8E4-00C0-9EDD-636A0A5FBD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6078" y="6357938"/>
            <a:ext cx="1188907" cy="393802"/>
          </a:xfrm>
          <a:prstGeom prst="rect">
            <a:avLst/>
          </a:prstGeom>
        </p:spPr>
      </p:pic>
    </p:spTree>
    <p:extLst>
      <p:ext uri="{BB962C8B-B14F-4D97-AF65-F5344CB8AC3E}">
        <p14:creationId xmlns:p14="http://schemas.microsoft.com/office/powerpoint/2010/main" val="90633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8E77-6C41-6D3E-5661-ACE14BFE8F4A}"/>
              </a:ext>
            </a:extLst>
          </p:cNvPr>
          <p:cNvSpPr>
            <a:spLocks noGrp="1"/>
          </p:cNvSpPr>
          <p:nvPr>
            <p:ph type="title"/>
          </p:nvPr>
        </p:nvSpPr>
        <p:spPr>
          <a:xfrm>
            <a:off x="838200" y="500062"/>
            <a:ext cx="10515600" cy="1325563"/>
          </a:xfrm>
        </p:spPr>
        <p:txBody>
          <a:bodyPr/>
          <a:lstStyle/>
          <a:p>
            <a:pPr algn="ctr"/>
            <a:r>
              <a:rPr lang="en-US" dirty="0">
                <a:latin typeface="Verdana" panose="020B0604030504040204" pitchFamily="34" charset="0"/>
                <a:ea typeface="Verdana" panose="020B0604030504040204" pitchFamily="34" charset="0"/>
              </a:rPr>
              <a:t>Artificial </a:t>
            </a:r>
            <a:r>
              <a:rPr lang="en-US" b="1" dirty="0">
                <a:solidFill>
                  <a:schemeClr val="accent1">
                    <a:lumMod val="75000"/>
                  </a:schemeClr>
                </a:solidFill>
                <a:latin typeface="Verdana" panose="020B0604030504040204" pitchFamily="34" charset="0"/>
                <a:ea typeface="Verdana" panose="020B0604030504040204" pitchFamily="34" charset="0"/>
              </a:rPr>
              <a:t>Intelligence</a:t>
            </a:r>
          </a:p>
        </p:txBody>
      </p:sp>
      <p:sp>
        <p:nvSpPr>
          <p:cNvPr id="3" name="Content Placeholder 2">
            <a:extLst>
              <a:ext uri="{FF2B5EF4-FFF2-40B4-BE49-F238E27FC236}">
                <a16:creationId xmlns:a16="http://schemas.microsoft.com/office/drawing/2014/main" id="{E1B9A6CD-A711-494E-6D18-63BA1B6948A7}"/>
              </a:ext>
            </a:extLst>
          </p:cNvPr>
          <p:cNvSpPr>
            <a:spLocks noGrp="1"/>
          </p:cNvSpPr>
          <p:nvPr>
            <p:ph idx="1"/>
          </p:nvPr>
        </p:nvSpPr>
        <p:spPr>
          <a:xfrm>
            <a:off x="625002" y="1825625"/>
            <a:ext cx="10941996" cy="4351338"/>
          </a:xfrm>
        </p:spPr>
        <p:txBody>
          <a:bodyPr>
            <a:normAutofit/>
          </a:bodyPr>
          <a:lstStyle/>
          <a:p>
            <a:endParaRPr lang="en-US" sz="3200" b="0" i="0" dirty="0">
              <a:solidFill>
                <a:schemeClr val="tx1">
                  <a:lumMod val="85000"/>
                  <a:lumOff val="15000"/>
                </a:schemeClr>
              </a:solidFill>
              <a:effectLst/>
              <a:latin typeface="Neue Haas Grotesk Text Pro Medi" panose="020B0604020202020204" pitchFamily="34" charset="0"/>
            </a:endParaRPr>
          </a:p>
          <a:p>
            <a:pPr marL="0" indent="0">
              <a:buNone/>
            </a:pPr>
            <a:endParaRPr lang="en-US" sz="3200" dirty="0">
              <a:solidFill>
                <a:schemeClr val="tx1">
                  <a:lumMod val="85000"/>
                  <a:lumOff val="15000"/>
                </a:schemeClr>
              </a:solidFill>
              <a:latin typeface="Neue Haas Grotesk Text Pro Medi" panose="020B0604020202020204" pitchFamily="34" charset="0"/>
            </a:endParaRPr>
          </a:p>
          <a:p>
            <a:pPr marL="0" indent="0">
              <a:buNone/>
            </a:pPr>
            <a:r>
              <a:rPr lang="en-US" sz="3200" b="0" i="0" dirty="0">
                <a:solidFill>
                  <a:schemeClr val="tx1">
                    <a:lumMod val="85000"/>
                    <a:lumOff val="15000"/>
                  </a:schemeClr>
                </a:solidFill>
                <a:effectLst/>
                <a:latin typeface="Neue Haas Grotesk Text Pro Medi" panose="020B0604020202020204" pitchFamily="34" charset="0"/>
              </a:rPr>
              <a:t>“AI is an amplifier of human intelligence &amp; when people are smarter, better things happen: people are more productive, happier &amp; the economy strives.”</a:t>
            </a:r>
            <a:r>
              <a:rPr lang="en-US" sz="3200" b="0" i="0" dirty="0">
                <a:solidFill>
                  <a:schemeClr val="tx1">
                    <a:lumMod val="85000"/>
                    <a:lumOff val="15000"/>
                  </a:schemeClr>
                </a:solidFill>
                <a:effectLst/>
                <a:latin typeface="Neue Haas Grotesk Text Pro Medi" panose="020B0604020202020204" pitchFamily="34" charset="0"/>
                <a:ea typeface="Verdana" panose="020B0604030504040204" pitchFamily="34" charset="0"/>
              </a:rPr>
              <a:t> </a:t>
            </a:r>
          </a:p>
          <a:p>
            <a:pPr marL="0" indent="0" algn="r">
              <a:buNone/>
            </a:pPr>
            <a:r>
              <a:rPr lang="en-US" sz="3200" b="0" i="0" dirty="0">
                <a:solidFill>
                  <a:schemeClr val="tx1">
                    <a:lumMod val="85000"/>
                    <a:lumOff val="15000"/>
                  </a:schemeClr>
                </a:solidFill>
                <a:effectLst/>
                <a:latin typeface="Neue Haas Grotesk Text Pro Medi" panose="020B0604020202020204" pitchFamily="34" charset="0"/>
                <a:ea typeface="Verdana" panose="020B0604030504040204" pitchFamily="34" charset="0"/>
              </a:rPr>
              <a:t>– Yann LeCun, June 14, 2023</a:t>
            </a:r>
            <a:endParaRPr lang="en-US" sz="3200" b="0" i="0" dirty="0">
              <a:solidFill>
                <a:schemeClr val="tx1">
                  <a:lumMod val="85000"/>
                  <a:lumOff val="15000"/>
                </a:schemeClr>
              </a:solidFill>
              <a:effectLst/>
              <a:latin typeface="Neue Haas Grotesk Text Pro Medi" panose="020B0604020202020204" pitchFamily="34" charset="0"/>
            </a:endParaRPr>
          </a:p>
        </p:txBody>
      </p:sp>
      <p:cxnSp>
        <p:nvCxnSpPr>
          <p:cNvPr id="5" name="Straight Connector 4">
            <a:extLst>
              <a:ext uri="{FF2B5EF4-FFF2-40B4-BE49-F238E27FC236}">
                <a16:creationId xmlns:a16="http://schemas.microsoft.com/office/drawing/2014/main" id="{F366F9ED-2EEC-F601-B6EA-D3D0F187DCA4}"/>
              </a:ext>
            </a:extLst>
          </p:cNvPr>
          <p:cNvCxnSpPr/>
          <p:nvPr/>
        </p:nvCxnSpPr>
        <p:spPr>
          <a:xfrm>
            <a:off x="1488331" y="1566153"/>
            <a:ext cx="9007813"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EFCEC3F-B8E4-00C0-9EDD-636A0A5FB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6078" y="6357938"/>
            <a:ext cx="1188907" cy="393802"/>
          </a:xfrm>
          <a:prstGeom prst="rect">
            <a:avLst/>
          </a:prstGeom>
        </p:spPr>
      </p:pic>
    </p:spTree>
    <p:extLst>
      <p:ext uri="{BB962C8B-B14F-4D97-AF65-F5344CB8AC3E}">
        <p14:creationId xmlns:p14="http://schemas.microsoft.com/office/powerpoint/2010/main" val="675956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8E77-6C41-6D3E-5661-ACE14BFE8F4A}"/>
              </a:ext>
            </a:extLst>
          </p:cNvPr>
          <p:cNvSpPr>
            <a:spLocks noGrp="1"/>
          </p:cNvSpPr>
          <p:nvPr>
            <p:ph type="title"/>
          </p:nvPr>
        </p:nvSpPr>
        <p:spPr>
          <a:xfrm>
            <a:off x="838200" y="500062"/>
            <a:ext cx="10515600" cy="1325563"/>
          </a:xfrm>
        </p:spPr>
        <p:txBody>
          <a:bodyPr/>
          <a:lstStyle/>
          <a:p>
            <a:pPr algn="ctr"/>
            <a:r>
              <a:rPr lang="en-US" dirty="0">
                <a:latin typeface="Verdana" panose="020B0604030504040204" pitchFamily="34" charset="0"/>
                <a:ea typeface="Verdana" panose="020B0604030504040204" pitchFamily="34" charset="0"/>
              </a:rPr>
              <a:t>Your </a:t>
            </a:r>
            <a:r>
              <a:rPr lang="en-US" b="1" dirty="0">
                <a:solidFill>
                  <a:schemeClr val="accent1">
                    <a:lumMod val="75000"/>
                  </a:schemeClr>
                </a:solidFill>
                <a:latin typeface="Verdana" panose="020B0604030504040204" pitchFamily="34" charset="0"/>
                <a:ea typeface="Verdana" panose="020B0604030504040204" pitchFamily="34" charset="0"/>
              </a:rPr>
              <a:t>Presenter</a:t>
            </a:r>
          </a:p>
        </p:txBody>
      </p:sp>
      <p:sp>
        <p:nvSpPr>
          <p:cNvPr id="3" name="Content Placeholder 2">
            <a:extLst>
              <a:ext uri="{FF2B5EF4-FFF2-40B4-BE49-F238E27FC236}">
                <a16:creationId xmlns:a16="http://schemas.microsoft.com/office/drawing/2014/main" id="{E1B9A6CD-A711-494E-6D18-63BA1B6948A7}"/>
              </a:ext>
            </a:extLst>
          </p:cNvPr>
          <p:cNvSpPr>
            <a:spLocks noGrp="1"/>
          </p:cNvSpPr>
          <p:nvPr>
            <p:ph idx="1"/>
          </p:nvPr>
        </p:nvSpPr>
        <p:spPr>
          <a:xfrm>
            <a:off x="625002" y="1825625"/>
            <a:ext cx="10941996" cy="4351338"/>
          </a:xfrm>
        </p:spPr>
        <p:txBody>
          <a:bodyPr>
            <a:normAutofit/>
          </a:bodyPr>
          <a:lstStyle/>
          <a:p>
            <a:pPr marL="0" indent="0">
              <a:buNone/>
            </a:pPr>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p:txBody>
      </p:sp>
      <p:cxnSp>
        <p:nvCxnSpPr>
          <p:cNvPr id="5" name="Straight Connector 4">
            <a:extLst>
              <a:ext uri="{FF2B5EF4-FFF2-40B4-BE49-F238E27FC236}">
                <a16:creationId xmlns:a16="http://schemas.microsoft.com/office/drawing/2014/main" id="{F366F9ED-2EEC-F601-B6EA-D3D0F187DCA4}"/>
              </a:ext>
            </a:extLst>
          </p:cNvPr>
          <p:cNvCxnSpPr/>
          <p:nvPr/>
        </p:nvCxnSpPr>
        <p:spPr>
          <a:xfrm>
            <a:off x="1488331" y="1566153"/>
            <a:ext cx="9007813"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EFCEC3F-B8E4-00C0-9EDD-636A0A5FB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6078" y="6357938"/>
            <a:ext cx="1188907" cy="393802"/>
          </a:xfrm>
          <a:prstGeom prst="rect">
            <a:avLst/>
          </a:prstGeom>
        </p:spPr>
      </p:pic>
      <p:pic>
        <p:nvPicPr>
          <p:cNvPr id="7" name="Picture 6" descr="A person wearing glasses and a blue shirt">
            <a:extLst>
              <a:ext uri="{FF2B5EF4-FFF2-40B4-BE49-F238E27FC236}">
                <a16:creationId xmlns:a16="http://schemas.microsoft.com/office/drawing/2014/main" id="{C0973010-AEEC-5D65-D5E4-E288A55C1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8332" y="1825625"/>
            <a:ext cx="5232034" cy="3466222"/>
          </a:xfrm>
          <a:prstGeom prst="rect">
            <a:avLst/>
          </a:prstGeom>
        </p:spPr>
      </p:pic>
      <p:sp>
        <p:nvSpPr>
          <p:cNvPr id="8" name="TextBox 7">
            <a:extLst>
              <a:ext uri="{FF2B5EF4-FFF2-40B4-BE49-F238E27FC236}">
                <a16:creationId xmlns:a16="http://schemas.microsoft.com/office/drawing/2014/main" id="{6825E8FC-D989-DEB2-3E80-DF17D65A8345}"/>
              </a:ext>
            </a:extLst>
          </p:cNvPr>
          <p:cNvSpPr txBox="1"/>
          <p:nvPr/>
        </p:nvSpPr>
        <p:spPr>
          <a:xfrm>
            <a:off x="6850743" y="1825625"/>
            <a:ext cx="3852925" cy="3552576"/>
          </a:xfrm>
          <a:prstGeom prst="rect">
            <a:avLst/>
          </a:prstGeom>
          <a:noFill/>
        </p:spPr>
        <p:txBody>
          <a:bodyPr wrap="square" rtlCol="0">
            <a:spAutoFit/>
          </a:bodyPr>
          <a:lstStyle/>
          <a:p>
            <a:endParaRPr lang="en-US" sz="4800" b="1" dirty="0">
              <a:latin typeface="Neue Haas Grotesk Text Pro" panose="020B0504020202020204" pitchFamily="34" charset="0"/>
            </a:endParaRPr>
          </a:p>
          <a:p>
            <a:endParaRPr lang="en-US" b="1" dirty="0">
              <a:latin typeface="Neue Haas Grotesk Text Pro" panose="020B0504020202020204" pitchFamily="34" charset="0"/>
            </a:endParaRPr>
          </a:p>
          <a:p>
            <a:endParaRPr lang="en-US" b="1" dirty="0">
              <a:latin typeface="Neue Haas Grotesk Text Pro" panose="020B0504020202020204" pitchFamily="34" charset="0"/>
            </a:endParaRPr>
          </a:p>
          <a:p>
            <a:endParaRPr lang="en-US" b="1" dirty="0">
              <a:latin typeface="Neue Haas Grotesk Text Pro" panose="020B0504020202020204" pitchFamily="34" charset="0"/>
            </a:endParaRPr>
          </a:p>
          <a:p>
            <a:endParaRPr lang="en-US" sz="2400" b="1" dirty="0">
              <a:latin typeface="Neue Haas Grotesk Text Pro" panose="020B0504020202020204" pitchFamily="34" charset="0"/>
            </a:endParaRPr>
          </a:p>
          <a:p>
            <a:r>
              <a:rPr lang="en-US" sz="4800" b="1" dirty="0" err="1">
                <a:latin typeface="Neue Haas Grotesk Text Pro" panose="020B0504020202020204" pitchFamily="34" charset="0"/>
              </a:rPr>
              <a:t>Hor</a:t>
            </a:r>
            <a:r>
              <a:rPr lang="en-US" sz="4800" b="1" dirty="0">
                <a:latin typeface="Neue Haas Grotesk Text Pro" panose="020B0504020202020204" pitchFamily="34" charset="0"/>
              </a:rPr>
              <a:t> </a:t>
            </a:r>
            <a:r>
              <a:rPr lang="en-US" sz="4800" b="1" dirty="0" err="1">
                <a:latin typeface="Neue Haas Grotesk Text Pro" panose="020B0504020202020204" pitchFamily="34" charset="0"/>
              </a:rPr>
              <a:t>Druma</a:t>
            </a:r>
            <a:endParaRPr lang="en-US" sz="4800" b="1" dirty="0">
              <a:latin typeface="Neue Haas Grotesk Text Pro" panose="020B0504020202020204" pitchFamily="34" charset="0"/>
            </a:endParaRPr>
          </a:p>
          <a:p>
            <a:pPr>
              <a:lnSpc>
                <a:spcPct val="150000"/>
              </a:lnSpc>
            </a:pPr>
            <a:r>
              <a:rPr lang="en-US" dirty="0">
                <a:latin typeface="Neue Haas Grotesk Text Pro" panose="020B0504020202020204" pitchFamily="34" charset="0"/>
              </a:rPr>
              <a:t>Head of Canadian Content, Alexi</a:t>
            </a:r>
          </a:p>
          <a:p>
            <a:pPr>
              <a:lnSpc>
                <a:spcPct val="150000"/>
              </a:lnSpc>
            </a:pPr>
            <a:r>
              <a:rPr lang="en-US" dirty="0">
                <a:latin typeface="Neue Haas Grotesk Text Pro" panose="020B0504020202020204" pitchFamily="34" charset="0"/>
              </a:rPr>
              <a:t>horatiu@alexi.com</a:t>
            </a:r>
          </a:p>
        </p:txBody>
      </p:sp>
    </p:spTree>
    <p:extLst>
      <p:ext uri="{BB962C8B-B14F-4D97-AF65-F5344CB8AC3E}">
        <p14:creationId xmlns:p14="http://schemas.microsoft.com/office/powerpoint/2010/main" val="2548174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8E77-6C41-6D3E-5661-ACE14BFE8F4A}"/>
              </a:ext>
            </a:extLst>
          </p:cNvPr>
          <p:cNvSpPr>
            <a:spLocks noGrp="1"/>
          </p:cNvSpPr>
          <p:nvPr>
            <p:ph type="title"/>
          </p:nvPr>
        </p:nvSpPr>
        <p:spPr>
          <a:xfrm>
            <a:off x="838200" y="500062"/>
            <a:ext cx="10515600" cy="1325563"/>
          </a:xfrm>
        </p:spPr>
        <p:txBody>
          <a:bodyPr/>
          <a:lstStyle/>
          <a:p>
            <a:pPr algn="ctr"/>
            <a:r>
              <a:rPr lang="en-US" dirty="0">
                <a:latin typeface="Verdana" panose="020B0604030504040204" pitchFamily="34" charset="0"/>
                <a:ea typeface="Verdana" panose="020B0604030504040204" pitchFamily="34" charset="0"/>
              </a:rPr>
              <a:t>Who am </a:t>
            </a:r>
            <a:r>
              <a:rPr lang="en-US" b="1" dirty="0">
                <a:solidFill>
                  <a:schemeClr val="accent1">
                    <a:lumMod val="75000"/>
                  </a:schemeClr>
                </a:solidFill>
                <a:latin typeface="Verdana" panose="020B0604030504040204" pitchFamily="34" charset="0"/>
                <a:ea typeface="Verdana" panose="020B0604030504040204" pitchFamily="34" charset="0"/>
              </a:rPr>
              <a:t>I?</a:t>
            </a:r>
          </a:p>
        </p:txBody>
      </p:sp>
      <p:sp>
        <p:nvSpPr>
          <p:cNvPr id="3" name="Content Placeholder 2">
            <a:extLst>
              <a:ext uri="{FF2B5EF4-FFF2-40B4-BE49-F238E27FC236}">
                <a16:creationId xmlns:a16="http://schemas.microsoft.com/office/drawing/2014/main" id="{E1B9A6CD-A711-494E-6D18-63BA1B6948A7}"/>
              </a:ext>
            </a:extLst>
          </p:cNvPr>
          <p:cNvSpPr>
            <a:spLocks noGrp="1"/>
          </p:cNvSpPr>
          <p:nvPr>
            <p:ph idx="1"/>
          </p:nvPr>
        </p:nvSpPr>
        <p:spPr>
          <a:xfrm>
            <a:off x="625002" y="1825625"/>
            <a:ext cx="10941996" cy="4351338"/>
          </a:xfrm>
        </p:spPr>
        <p:txBody>
          <a:bodyPr>
            <a:normAutofit fontScale="92500"/>
          </a:bodyPr>
          <a:lstStyle/>
          <a:p>
            <a:pPr>
              <a:lnSpc>
                <a:spcPct val="300000"/>
              </a:lnSpc>
            </a:pPr>
            <a:r>
              <a:rPr lang="en-US" dirty="0">
                <a:latin typeface="Verdana" panose="020B0604030504040204" pitchFamily="34" charset="0"/>
                <a:ea typeface="Verdana" panose="020B0604030504040204" pitchFamily="34" charset="0"/>
              </a:rPr>
              <a:t>Former Litigator with experience in Civil and Commercial Law</a:t>
            </a:r>
          </a:p>
          <a:p>
            <a:pPr>
              <a:lnSpc>
                <a:spcPct val="300000"/>
              </a:lnSpc>
            </a:pPr>
            <a:r>
              <a:rPr lang="en-US" dirty="0">
                <a:latin typeface="Verdana" panose="020B0604030504040204" pitchFamily="34" charset="0"/>
                <a:ea typeface="Verdana" panose="020B0604030504040204" pitchFamily="34" charset="0"/>
              </a:rPr>
              <a:t>Currently, Head of Canadian Content at Alexi</a:t>
            </a:r>
          </a:p>
          <a:p>
            <a:pPr>
              <a:lnSpc>
                <a:spcPct val="300000"/>
              </a:lnSpc>
            </a:pPr>
            <a:r>
              <a:rPr lang="en-US" dirty="0">
                <a:latin typeface="Verdana" panose="020B0604030504040204" pitchFamily="34" charset="0"/>
                <a:ea typeface="Verdana" panose="020B0604030504040204" pitchFamily="34" charset="0"/>
              </a:rPr>
              <a:t>Passionate AI Guide at the Intersection of Law and Technology</a:t>
            </a:r>
          </a:p>
          <a:p>
            <a:pPr marL="0" indent="0">
              <a:buNone/>
            </a:pPr>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p:txBody>
      </p:sp>
      <p:cxnSp>
        <p:nvCxnSpPr>
          <p:cNvPr id="5" name="Straight Connector 4">
            <a:extLst>
              <a:ext uri="{FF2B5EF4-FFF2-40B4-BE49-F238E27FC236}">
                <a16:creationId xmlns:a16="http://schemas.microsoft.com/office/drawing/2014/main" id="{F366F9ED-2EEC-F601-B6EA-D3D0F187DCA4}"/>
              </a:ext>
            </a:extLst>
          </p:cNvPr>
          <p:cNvCxnSpPr/>
          <p:nvPr/>
        </p:nvCxnSpPr>
        <p:spPr>
          <a:xfrm>
            <a:off x="1488331" y="1566153"/>
            <a:ext cx="9007813"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EFCEC3F-B8E4-00C0-9EDD-636A0A5FB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6078" y="6357938"/>
            <a:ext cx="1188907" cy="393802"/>
          </a:xfrm>
          <a:prstGeom prst="rect">
            <a:avLst/>
          </a:prstGeom>
        </p:spPr>
      </p:pic>
    </p:spTree>
    <p:extLst>
      <p:ext uri="{BB962C8B-B14F-4D97-AF65-F5344CB8AC3E}">
        <p14:creationId xmlns:p14="http://schemas.microsoft.com/office/powerpoint/2010/main" val="170233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8E77-6C41-6D3E-5661-ACE14BFE8F4A}"/>
              </a:ext>
            </a:extLst>
          </p:cNvPr>
          <p:cNvSpPr>
            <a:spLocks noGrp="1"/>
          </p:cNvSpPr>
          <p:nvPr>
            <p:ph type="title"/>
          </p:nvPr>
        </p:nvSpPr>
        <p:spPr>
          <a:xfrm>
            <a:off x="838200" y="500062"/>
            <a:ext cx="10515600" cy="1325563"/>
          </a:xfrm>
        </p:spPr>
        <p:txBody>
          <a:bodyPr/>
          <a:lstStyle/>
          <a:p>
            <a:pPr algn="ctr"/>
            <a:r>
              <a:rPr lang="en-US" dirty="0">
                <a:latin typeface="Verdana" panose="020B0604030504040204" pitchFamily="34" charset="0"/>
                <a:ea typeface="Verdana" panose="020B0604030504040204" pitchFamily="34" charset="0"/>
              </a:rPr>
              <a:t>An </a:t>
            </a:r>
            <a:r>
              <a:rPr lang="en-US" b="1" dirty="0">
                <a:solidFill>
                  <a:schemeClr val="accent1">
                    <a:lumMod val="75000"/>
                  </a:schemeClr>
                </a:solidFill>
                <a:latin typeface="Verdana" panose="020B0604030504040204" pitchFamily="34" charset="0"/>
                <a:ea typeface="Verdana" panose="020B0604030504040204" pitchFamily="34" charset="0"/>
              </a:rPr>
              <a:t>Introduction</a:t>
            </a:r>
          </a:p>
        </p:txBody>
      </p:sp>
      <p:sp>
        <p:nvSpPr>
          <p:cNvPr id="3" name="Content Placeholder 2">
            <a:extLst>
              <a:ext uri="{FF2B5EF4-FFF2-40B4-BE49-F238E27FC236}">
                <a16:creationId xmlns:a16="http://schemas.microsoft.com/office/drawing/2014/main" id="{E1B9A6CD-A711-494E-6D18-63BA1B6948A7}"/>
              </a:ext>
            </a:extLst>
          </p:cNvPr>
          <p:cNvSpPr>
            <a:spLocks noGrp="1"/>
          </p:cNvSpPr>
          <p:nvPr>
            <p:ph idx="1"/>
          </p:nvPr>
        </p:nvSpPr>
        <p:spPr>
          <a:xfrm>
            <a:off x="625002" y="1825625"/>
            <a:ext cx="10941996" cy="4351338"/>
          </a:xfrm>
        </p:spPr>
        <p:txBody>
          <a:bodyPr>
            <a:normAutofit/>
          </a:bodyPr>
          <a:lstStyle/>
          <a:p>
            <a:pPr marL="0" indent="0">
              <a:buNone/>
            </a:pPr>
            <a:r>
              <a:rPr lang="en-US" dirty="0">
                <a:latin typeface="Verdana" panose="020B0604030504040204" pitchFamily="34" charset="0"/>
                <a:ea typeface="Verdana" panose="020B0604030504040204" pitchFamily="34" charset="0"/>
              </a:rPr>
              <a:t>We’ll Talk About:</a:t>
            </a:r>
          </a:p>
          <a:p>
            <a:pPr marL="514350" indent="-514350">
              <a:lnSpc>
                <a:spcPct val="150000"/>
              </a:lnSpc>
              <a:buAutoNum type="arabicPeriod"/>
            </a:pPr>
            <a:r>
              <a:rPr lang="en-US" dirty="0">
                <a:latin typeface="Verdana" panose="020B0604030504040204" pitchFamily="34" charset="0"/>
                <a:ea typeface="Verdana" panose="020B0604030504040204" pitchFamily="34" charset="0"/>
              </a:rPr>
              <a:t>The Librarian’s Unique Role in the AI era</a:t>
            </a:r>
          </a:p>
          <a:p>
            <a:pPr marL="514350" indent="-514350">
              <a:lnSpc>
                <a:spcPct val="150000"/>
              </a:lnSpc>
              <a:buAutoNum type="arabicPeriod"/>
            </a:pPr>
            <a:r>
              <a:rPr lang="en-US" dirty="0">
                <a:latin typeface="Verdana" panose="020B0604030504040204" pitchFamily="34" charset="0"/>
                <a:ea typeface="Verdana" panose="020B0604030504040204" pitchFamily="34" charset="0"/>
              </a:rPr>
              <a:t>Demystifying Legal AI</a:t>
            </a:r>
          </a:p>
          <a:p>
            <a:pPr marL="514350" indent="-514350">
              <a:lnSpc>
                <a:spcPct val="150000"/>
              </a:lnSpc>
              <a:buAutoNum type="arabicPeriod"/>
            </a:pPr>
            <a:r>
              <a:rPr lang="en-US" dirty="0">
                <a:latin typeface="Verdana" panose="020B0604030504040204" pitchFamily="34" charset="0"/>
                <a:ea typeface="Verdana" panose="020B0604030504040204" pitchFamily="34" charset="0"/>
              </a:rPr>
              <a:t>Types of AI Tools</a:t>
            </a:r>
          </a:p>
          <a:p>
            <a:pPr marL="514350" indent="-514350">
              <a:lnSpc>
                <a:spcPct val="150000"/>
              </a:lnSpc>
              <a:buAutoNum type="arabicPeriod"/>
            </a:pPr>
            <a:r>
              <a:rPr lang="en-US" dirty="0">
                <a:latin typeface="Verdana" panose="020B0604030504040204" pitchFamily="34" charset="0"/>
                <a:ea typeface="Verdana" panose="020B0604030504040204" pitchFamily="34" charset="0"/>
              </a:rPr>
              <a:t>LLM Prompting Techniques</a:t>
            </a:r>
          </a:p>
          <a:p>
            <a:pPr marL="514350" indent="-514350">
              <a:lnSpc>
                <a:spcPct val="150000"/>
              </a:lnSpc>
              <a:buAutoNum type="arabicPeriod"/>
            </a:pPr>
            <a:r>
              <a:rPr lang="en-US" dirty="0">
                <a:latin typeface="Verdana" panose="020B0604030504040204" pitchFamily="34" charset="0"/>
                <a:ea typeface="Verdana" panose="020B0604030504040204" pitchFamily="34" charset="0"/>
              </a:rPr>
              <a:t>The Future of AI-Driven Legal Services</a:t>
            </a:r>
          </a:p>
        </p:txBody>
      </p:sp>
      <p:cxnSp>
        <p:nvCxnSpPr>
          <p:cNvPr id="5" name="Straight Connector 4">
            <a:extLst>
              <a:ext uri="{FF2B5EF4-FFF2-40B4-BE49-F238E27FC236}">
                <a16:creationId xmlns:a16="http://schemas.microsoft.com/office/drawing/2014/main" id="{F366F9ED-2EEC-F601-B6EA-D3D0F187DCA4}"/>
              </a:ext>
            </a:extLst>
          </p:cNvPr>
          <p:cNvCxnSpPr/>
          <p:nvPr/>
        </p:nvCxnSpPr>
        <p:spPr>
          <a:xfrm>
            <a:off x="1488331" y="1566153"/>
            <a:ext cx="9007813"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EFCEC3F-B8E4-00C0-9EDD-636A0A5FB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6078" y="6357938"/>
            <a:ext cx="1188907" cy="393802"/>
          </a:xfrm>
          <a:prstGeom prst="rect">
            <a:avLst/>
          </a:prstGeom>
        </p:spPr>
      </p:pic>
    </p:spTree>
    <p:extLst>
      <p:ext uri="{BB962C8B-B14F-4D97-AF65-F5344CB8AC3E}">
        <p14:creationId xmlns:p14="http://schemas.microsoft.com/office/powerpoint/2010/main" val="2357332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8E77-6C41-6D3E-5661-ACE14BFE8F4A}"/>
              </a:ext>
            </a:extLst>
          </p:cNvPr>
          <p:cNvSpPr>
            <a:spLocks noGrp="1"/>
          </p:cNvSpPr>
          <p:nvPr>
            <p:ph type="title"/>
          </p:nvPr>
        </p:nvSpPr>
        <p:spPr>
          <a:xfrm>
            <a:off x="838200" y="500062"/>
            <a:ext cx="10515600" cy="1325563"/>
          </a:xfrm>
        </p:spPr>
        <p:txBody>
          <a:bodyPr/>
          <a:lstStyle/>
          <a:p>
            <a:pPr algn="ctr"/>
            <a:r>
              <a:rPr lang="en-US" dirty="0">
                <a:latin typeface="Verdana" panose="020B0604030504040204" pitchFamily="34" charset="0"/>
                <a:ea typeface="Verdana" panose="020B0604030504040204" pitchFamily="34" charset="0"/>
              </a:rPr>
              <a:t>The Librarian’s </a:t>
            </a:r>
            <a:r>
              <a:rPr lang="en-US" b="1" dirty="0">
                <a:solidFill>
                  <a:schemeClr val="accent1">
                    <a:lumMod val="75000"/>
                  </a:schemeClr>
                </a:solidFill>
                <a:latin typeface="Verdana" panose="020B0604030504040204" pitchFamily="34" charset="0"/>
                <a:ea typeface="Verdana" panose="020B0604030504040204" pitchFamily="34" charset="0"/>
              </a:rPr>
              <a:t>Unique Role</a:t>
            </a:r>
          </a:p>
        </p:txBody>
      </p:sp>
      <p:sp>
        <p:nvSpPr>
          <p:cNvPr id="3" name="Content Placeholder 2">
            <a:extLst>
              <a:ext uri="{FF2B5EF4-FFF2-40B4-BE49-F238E27FC236}">
                <a16:creationId xmlns:a16="http://schemas.microsoft.com/office/drawing/2014/main" id="{E1B9A6CD-A711-494E-6D18-63BA1B6948A7}"/>
              </a:ext>
            </a:extLst>
          </p:cNvPr>
          <p:cNvSpPr>
            <a:spLocks noGrp="1"/>
          </p:cNvSpPr>
          <p:nvPr>
            <p:ph idx="1"/>
          </p:nvPr>
        </p:nvSpPr>
        <p:spPr>
          <a:xfrm>
            <a:off x="625002" y="1825625"/>
            <a:ext cx="10941996" cy="4351338"/>
          </a:xfrm>
        </p:spPr>
        <p:txBody>
          <a:bodyPr>
            <a:normAutofit/>
          </a:bodyPr>
          <a:lstStyle/>
          <a:p>
            <a:pPr marL="0" indent="0">
              <a:lnSpc>
                <a:spcPct val="150000"/>
              </a:lnSpc>
              <a:buNone/>
            </a:pPr>
            <a:r>
              <a:rPr lang="en-US" dirty="0">
                <a:latin typeface="Verdana" panose="020B0604030504040204" pitchFamily="34" charset="0"/>
                <a:ea typeface="Verdana" panose="020B0604030504040204" pitchFamily="34" charset="0"/>
              </a:rPr>
              <a:t>Librarians Are:</a:t>
            </a:r>
          </a:p>
          <a:p>
            <a:pPr marL="514350" indent="-514350">
              <a:lnSpc>
                <a:spcPct val="150000"/>
              </a:lnSpc>
              <a:buAutoNum type="arabicPeriod"/>
            </a:pPr>
            <a:r>
              <a:rPr lang="en-US" dirty="0">
                <a:latin typeface="Verdana" panose="020B0604030504040204" pitchFamily="34" charset="0"/>
                <a:ea typeface="Verdana" panose="020B0604030504040204" pitchFamily="34" charset="0"/>
              </a:rPr>
              <a:t>Knowledge Experts</a:t>
            </a:r>
          </a:p>
          <a:p>
            <a:pPr marL="514350" indent="-514350">
              <a:lnSpc>
                <a:spcPct val="150000"/>
              </a:lnSpc>
              <a:buAutoNum type="arabicPeriod"/>
            </a:pPr>
            <a:r>
              <a:rPr lang="en-US" dirty="0">
                <a:latin typeface="Verdana" panose="020B0604030504040204" pitchFamily="34" charset="0"/>
                <a:ea typeface="Verdana" panose="020B0604030504040204" pitchFamily="34" charset="0"/>
              </a:rPr>
              <a:t>Curators</a:t>
            </a:r>
          </a:p>
          <a:p>
            <a:pPr marL="514350" indent="-514350">
              <a:lnSpc>
                <a:spcPct val="150000"/>
              </a:lnSpc>
              <a:buAutoNum type="arabicPeriod"/>
            </a:pPr>
            <a:r>
              <a:rPr lang="en-US" dirty="0">
                <a:latin typeface="Verdana" panose="020B0604030504040204" pitchFamily="34" charset="0"/>
                <a:ea typeface="Verdana" panose="020B0604030504040204" pitchFamily="34" charset="0"/>
              </a:rPr>
              <a:t>Guardians</a:t>
            </a:r>
          </a:p>
          <a:p>
            <a:pPr marL="514350" indent="-514350">
              <a:lnSpc>
                <a:spcPct val="150000"/>
              </a:lnSpc>
              <a:buAutoNum type="arabicPeriod"/>
            </a:pPr>
            <a:r>
              <a:rPr lang="en-US" dirty="0">
                <a:latin typeface="Verdana" panose="020B0604030504040204" pitchFamily="34" charset="0"/>
                <a:ea typeface="Verdana" panose="020B0604030504040204" pitchFamily="34" charset="0"/>
              </a:rPr>
              <a:t>Connectors</a:t>
            </a:r>
          </a:p>
        </p:txBody>
      </p:sp>
      <p:cxnSp>
        <p:nvCxnSpPr>
          <p:cNvPr id="5" name="Straight Connector 4">
            <a:extLst>
              <a:ext uri="{FF2B5EF4-FFF2-40B4-BE49-F238E27FC236}">
                <a16:creationId xmlns:a16="http://schemas.microsoft.com/office/drawing/2014/main" id="{F366F9ED-2EEC-F601-B6EA-D3D0F187DCA4}"/>
              </a:ext>
            </a:extLst>
          </p:cNvPr>
          <p:cNvCxnSpPr/>
          <p:nvPr/>
        </p:nvCxnSpPr>
        <p:spPr>
          <a:xfrm>
            <a:off x="1488331" y="1566153"/>
            <a:ext cx="9007813"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EFCEC3F-B8E4-00C0-9EDD-636A0A5FB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6078" y="6357938"/>
            <a:ext cx="1188907" cy="393802"/>
          </a:xfrm>
          <a:prstGeom prst="rect">
            <a:avLst/>
          </a:prstGeom>
        </p:spPr>
      </p:pic>
    </p:spTree>
    <p:extLst>
      <p:ext uri="{BB962C8B-B14F-4D97-AF65-F5344CB8AC3E}">
        <p14:creationId xmlns:p14="http://schemas.microsoft.com/office/powerpoint/2010/main" val="2383071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8E77-6C41-6D3E-5661-ACE14BFE8F4A}"/>
              </a:ext>
            </a:extLst>
          </p:cNvPr>
          <p:cNvSpPr>
            <a:spLocks noGrp="1"/>
          </p:cNvSpPr>
          <p:nvPr>
            <p:ph type="title"/>
          </p:nvPr>
        </p:nvSpPr>
        <p:spPr>
          <a:xfrm>
            <a:off x="838200" y="500062"/>
            <a:ext cx="10515600" cy="1325563"/>
          </a:xfrm>
        </p:spPr>
        <p:txBody>
          <a:bodyPr/>
          <a:lstStyle/>
          <a:p>
            <a:pPr algn="ctr"/>
            <a:r>
              <a:rPr lang="en-US" dirty="0">
                <a:latin typeface="Verdana" panose="020B0604030504040204" pitchFamily="34" charset="0"/>
                <a:ea typeface="Verdana" panose="020B0604030504040204" pitchFamily="34" charset="0"/>
              </a:rPr>
              <a:t>The Librarian’s </a:t>
            </a:r>
            <a:r>
              <a:rPr lang="en-US" b="1" dirty="0">
                <a:solidFill>
                  <a:schemeClr val="accent1">
                    <a:lumMod val="75000"/>
                  </a:schemeClr>
                </a:solidFill>
                <a:latin typeface="Verdana" panose="020B0604030504040204" pitchFamily="34" charset="0"/>
                <a:ea typeface="Verdana" panose="020B0604030504040204" pitchFamily="34" charset="0"/>
              </a:rPr>
              <a:t>Unique Role</a:t>
            </a:r>
          </a:p>
        </p:txBody>
      </p:sp>
      <p:sp>
        <p:nvSpPr>
          <p:cNvPr id="3" name="Content Placeholder 2">
            <a:extLst>
              <a:ext uri="{FF2B5EF4-FFF2-40B4-BE49-F238E27FC236}">
                <a16:creationId xmlns:a16="http://schemas.microsoft.com/office/drawing/2014/main" id="{E1B9A6CD-A711-494E-6D18-63BA1B6948A7}"/>
              </a:ext>
            </a:extLst>
          </p:cNvPr>
          <p:cNvSpPr>
            <a:spLocks noGrp="1"/>
          </p:cNvSpPr>
          <p:nvPr>
            <p:ph idx="1"/>
          </p:nvPr>
        </p:nvSpPr>
        <p:spPr>
          <a:xfrm>
            <a:off x="625002" y="1825625"/>
            <a:ext cx="10941996" cy="4351338"/>
          </a:xfrm>
        </p:spPr>
        <p:txBody>
          <a:bodyPr>
            <a:normAutofit/>
          </a:bodyPr>
          <a:lstStyle/>
          <a:p>
            <a:pPr marL="0" indent="0">
              <a:lnSpc>
                <a:spcPct val="150000"/>
              </a:lnSpc>
              <a:buNone/>
            </a:pPr>
            <a:r>
              <a:rPr lang="en-US" dirty="0">
                <a:latin typeface="Verdana" panose="020B0604030504040204" pitchFamily="34" charset="0"/>
                <a:ea typeface="Verdana" panose="020B0604030504040204" pitchFamily="34" charset="0"/>
              </a:rPr>
              <a:t>Implications in the era of AI:</a:t>
            </a:r>
          </a:p>
          <a:p>
            <a:pPr marL="514350" indent="-514350">
              <a:lnSpc>
                <a:spcPct val="150000"/>
              </a:lnSpc>
              <a:buAutoNum type="arabicPeriod"/>
            </a:pPr>
            <a:r>
              <a:rPr lang="en-US" dirty="0">
                <a:latin typeface="Verdana" panose="020B0604030504040204" pitchFamily="34" charset="0"/>
                <a:ea typeface="Verdana" panose="020B0604030504040204" pitchFamily="34" charset="0"/>
              </a:rPr>
              <a:t>Deep Knowledge</a:t>
            </a:r>
          </a:p>
          <a:p>
            <a:pPr marL="514350" indent="-514350">
              <a:lnSpc>
                <a:spcPct val="150000"/>
              </a:lnSpc>
              <a:buAutoNum type="arabicPeriod"/>
            </a:pPr>
            <a:r>
              <a:rPr lang="en-US" dirty="0">
                <a:latin typeface="Verdana" panose="020B0604030504040204" pitchFamily="34" charset="0"/>
                <a:ea typeface="Verdana" panose="020B0604030504040204" pitchFamily="34" charset="0"/>
              </a:rPr>
              <a:t>Ability to translate</a:t>
            </a:r>
          </a:p>
          <a:p>
            <a:pPr marL="514350" indent="-514350">
              <a:lnSpc>
                <a:spcPct val="150000"/>
              </a:lnSpc>
              <a:buAutoNum type="arabicPeriod"/>
            </a:pPr>
            <a:r>
              <a:rPr lang="en-US" dirty="0">
                <a:latin typeface="Verdana" panose="020B0604030504040204" pitchFamily="34" charset="0"/>
                <a:ea typeface="Verdana" panose="020B0604030504040204" pitchFamily="34" charset="0"/>
              </a:rPr>
              <a:t>Constant Learning</a:t>
            </a:r>
          </a:p>
          <a:p>
            <a:pPr marL="514350" indent="-514350">
              <a:lnSpc>
                <a:spcPct val="150000"/>
              </a:lnSpc>
              <a:buAutoNum type="arabicPeriod"/>
            </a:pPr>
            <a:r>
              <a:rPr lang="en-US" dirty="0">
                <a:latin typeface="Verdana" panose="020B0604030504040204" pitchFamily="34" charset="0"/>
                <a:ea typeface="Verdana" panose="020B0604030504040204" pitchFamily="34" charset="0"/>
              </a:rPr>
              <a:t>Mentors</a:t>
            </a:r>
          </a:p>
          <a:p>
            <a:pPr marL="514350" indent="-514350">
              <a:lnSpc>
                <a:spcPct val="150000"/>
              </a:lnSpc>
              <a:buAutoNum type="arabicPeriod"/>
            </a:pPr>
            <a:endParaRPr lang="en-US" dirty="0">
              <a:latin typeface="Verdana" panose="020B0604030504040204" pitchFamily="34" charset="0"/>
              <a:ea typeface="Verdana" panose="020B0604030504040204" pitchFamily="34" charset="0"/>
            </a:endParaRPr>
          </a:p>
        </p:txBody>
      </p:sp>
      <p:cxnSp>
        <p:nvCxnSpPr>
          <p:cNvPr id="5" name="Straight Connector 4">
            <a:extLst>
              <a:ext uri="{FF2B5EF4-FFF2-40B4-BE49-F238E27FC236}">
                <a16:creationId xmlns:a16="http://schemas.microsoft.com/office/drawing/2014/main" id="{F366F9ED-2EEC-F601-B6EA-D3D0F187DCA4}"/>
              </a:ext>
            </a:extLst>
          </p:cNvPr>
          <p:cNvCxnSpPr/>
          <p:nvPr/>
        </p:nvCxnSpPr>
        <p:spPr>
          <a:xfrm>
            <a:off x="1488331" y="1566153"/>
            <a:ext cx="9007813"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EFCEC3F-B8E4-00C0-9EDD-636A0A5FB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6078" y="6357938"/>
            <a:ext cx="1188907" cy="393802"/>
          </a:xfrm>
          <a:prstGeom prst="rect">
            <a:avLst/>
          </a:prstGeom>
        </p:spPr>
      </p:pic>
    </p:spTree>
    <p:extLst>
      <p:ext uri="{BB962C8B-B14F-4D97-AF65-F5344CB8AC3E}">
        <p14:creationId xmlns:p14="http://schemas.microsoft.com/office/powerpoint/2010/main" val="204779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8E77-6C41-6D3E-5661-ACE14BFE8F4A}"/>
              </a:ext>
            </a:extLst>
          </p:cNvPr>
          <p:cNvSpPr>
            <a:spLocks noGrp="1"/>
          </p:cNvSpPr>
          <p:nvPr>
            <p:ph type="title"/>
          </p:nvPr>
        </p:nvSpPr>
        <p:spPr>
          <a:xfrm>
            <a:off x="838200" y="500062"/>
            <a:ext cx="10515600" cy="1325563"/>
          </a:xfrm>
        </p:spPr>
        <p:txBody>
          <a:bodyPr/>
          <a:lstStyle/>
          <a:p>
            <a:pPr algn="ctr"/>
            <a:r>
              <a:rPr lang="en-US" dirty="0">
                <a:latin typeface="Verdana" panose="020B0604030504040204" pitchFamily="34" charset="0"/>
                <a:ea typeface="Verdana" panose="020B0604030504040204" pitchFamily="34" charset="0"/>
              </a:rPr>
              <a:t>Demystifying </a:t>
            </a:r>
            <a:r>
              <a:rPr lang="en-US" b="1" dirty="0">
                <a:solidFill>
                  <a:schemeClr val="accent1">
                    <a:lumMod val="75000"/>
                  </a:schemeClr>
                </a:solidFill>
                <a:latin typeface="Verdana" panose="020B0604030504040204" pitchFamily="34" charset="0"/>
                <a:ea typeface="Verdana" panose="020B0604030504040204" pitchFamily="34" charset="0"/>
              </a:rPr>
              <a:t>Legal AI</a:t>
            </a:r>
          </a:p>
        </p:txBody>
      </p:sp>
      <p:sp>
        <p:nvSpPr>
          <p:cNvPr id="3" name="Content Placeholder 2">
            <a:extLst>
              <a:ext uri="{FF2B5EF4-FFF2-40B4-BE49-F238E27FC236}">
                <a16:creationId xmlns:a16="http://schemas.microsoft.com/office/drawing/2014/main" id="{E1B9A6CD-A711-494E-6D18-63BA1B6948A7}"/>
              </a:ext>
            </a:extLst>
          </p:cNvPr>
          <p:cNvSpPr>
            <a:spLocks noGrp="1"/>
          </p:cNvSpPr>
          <p:nvPr>
            <p:ph idx="1"/>
          </p:nvPr>
        </p:nvSpPr>
        <p:spPr>
          <a:xfrm>
            <a:off x="625002" y="2203501"/>
            <a:ext cx="10941996" cy="4351338"/>
          </a:xfrm>
        </p:spPr>
        <p:txBody>
          <a:bodyPr>
            <a:normAutofit/>
          </a:bodyPr>
          <a:lstStyle/>
          <a:p>
            <a:pPr marL="0" indent="0">
              <a:lnSpc>
                <a:spcPct val="150000"/>
              </a:lnSpc>
              <a:buNone/>
            </a:pPr>
            <a:r>
              <a:rPr lang="en-US" dirty="0">
                <a:latin typeface="Verdana" panose="020B0604030504040204" pitchFamily="34" charset="0"/>
                <a:ea typeface="Verdana" panose="020B0604030504040204" pitchFamily="34" charset="0"/>
              </a:rPr>
              <a:t>Legal AI can seem: </a:t>
            </a:r>
          </a:p>
          <a:p>
            <a:pPr marL="0" indent="0">
              <a:lnSpc>
                <a:spcPct val="150000"/>
              </a:lnSpc>
              <a:buNone/>
            </a:pPr>
            <a:r>
              <a:rPr lang="en-US" dirty="0">
                <a:latin typeface="Verdana" panose="020B0604030504040204" pitchFamily="34" charset="0"/>
                <a:ea typeface="Verdana" panose="020B0604030504040204" pitchFamily="34" charset="0"/>
              </a:rPr>
              <a:t>- Intimidating</a:t>
            </a:r>
          </a:p>
          <a:p>
            <a:pPr marL="0" indent="0">
              <a:lnSpc>
                <a:spcPct val="150000"/>
              </a:lnSpc>
              <a:buNone/>
            </a:pPr>
            <a:r>
              <a:rPr lang="en-US" dirty="0">
                <a:latin typeface="Verdana" panose="020B0604030504040204" pitchFamily="34" charset="0"/>
                <a:ea typeface="Verdana" panose="020B0604030504040204" pitchFamily="34" charset="0"/>
              </a:rPr>
              <a:t>- Complex</a:t>
            </a:r>
          </a:p>
          <a:p>
            <a:pPr marL="0" indent="0">
              <a:lnSpc>
                <a:spcPct val="150000"/>
              </a:lnSpc>
              <a:buNone/>
            </a:pPr>
            <a:r>
              <a:rPr lang="en-US" dirty="0">
                <a:latin typeface="Verdana" panose="020B0604030504040204" pitchFamily="34" charset="0"/>
                <a:ea typeface="Verdana" panose="020B0604030504040204" pitchFamily="34" charset="0"/>
              </a:rPr>
              <a:t>- Ethically Ambiguous</a:t>
            </a:r>
          </a:p>
        </p:txBody>
      </p:sp>
      <p:cxnSp>
        <p:nvCxnSpPr>
          <p:cNvPr id="5" name="Straight Connector 4">
            <a:extLst>
              <a:ext uri="{FF2B5EF4-FFF2-40B4-BE49-F238E27FC236}">
                <a16:creationId xmlns:a16="http://schemas.microsoft.com/office/drawing/2014/main" id="{F366F9ED-2EEC-F601-B6EA-D3D0F187DCA4}"/>
              </a:ext>
            </a:extLst>
          </p:cNvPr>
          <p:cNvCxnSpPr/>
          <p:nvPr/>
        </p:nvCxnSpPr>
        <p:spPr>
          <a:xfrm>
            <a:off x="1488331" y="1566153"/>
            <a:ext cx="9007813"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EFCEC3F-B8E4-00C0-9EDD-636A0A5FB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6078" y="6357938"/>
            <a:ext cx="1188907" cy="393802"/>
          </a:xfrm>
          <a:prstGeom prst="rect">
            <a:avLst/>
          </a:prstGeom>
        </p:spPr>
      </p:pic>
    </p:spTree>
    <p:extLst>
      <p:ext uri="{BB962C8B-B14F-4D97-AF65-F5344CB8AC3E}">
        <p14:creationId xmlns:p14="http://schemas.microsoft.com/office/powerpoint/2010/main" val="1261561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8E77-6C41-6D3E-5661-ACE14BFE8F4A}"/>
              </a:ext>
            </a:extLst>
          </p:cNvPr>
          <p:cNvSpPr>
            <a:spLocks noGrp="1"/>
          </p:cNvSpPr>
          <p:nvPr>
            <p:ph type="title"/>
          </p:nvPr>
        </p:nvSpPr>
        <p:spPr>
          <a:xfrm>
            <a:off x="838200" y="500062"/>
            <a:ext cx="10515600" cy="1325563"/>
          </a:xfrm>
        </p:spPr>
        <p:txBody>
          <a:bodyPr/>
          <a:lstStyle/>
          <a:p>
            <a:pPr algn="ctr"/>
            <a:r>
              <a:rPr lang="en-US" dirty="0">
                <a:latin typeface="Verdana" panose="020B0604030504040204" pitchFamily="34" charset="0"/>
                <a:ea typeface="Verdana" panose="020B0604030504040204" pitchFamily="34" charset="0"/>
              </a:rPr>
              <a:t>Demystifying </a:t>
            </a:r>
            <a:r>
              <a:rPr lang="en-US" b="1" dirty="0">
                <a:solidFill>
                  <a:schemeClr val="accent1">
                    <a:lumMod val="75000"/>
                  </a:schemeClr>
                </a:solidFill>
                <a:latin typeface="Verdana" panose="020B0604030504040204" pitchFamily="34" charset="0"/>
                <a:ea typeface="Verdana" panose="020B0604030504040204" pitchFamily="34" charset="0"/>
              </a:rPr>
              <a:t>Legal AI</a:t>
            </a:r>
          </a:p>
        </p:txBody>
      </p:sp>
      <p:sp>
        <p:nvSpPr>
          <p:cNvPr id="3" name="Content Placeholder 2">
            <a:extLst>
              <a:ext uri="{FF2B5EF4-FFF2-40B4-BE49-F238E27FC236}">
                <a16:creationId xmlns:a16="http://schemas.microsoft.com/office/drawing/2014/main" id="{E1B9A6CD-A711-494E-6D18-63BA1B6948A7}"/>
              </a:ext>
            </a:extLst>
          </p:cNvPr>
          <p:cNvSpPr>
            <a:spLocks noGrp="1"/>
          </p:cNvSpPr>
          <p:nvPr>
            <p:ph idx="1"/>
          </p:nvPr>
        </p:nvSpPr>
        <p:spPr>
          <a:xfrm>
            <a:off x="625002" y="2203501"/>
            <a:ext cx="10941996" cy="4351338"/>
          </a:xfrm>
        </p:spPr>
        <p:txBody>
          <a:bodyPr>
            <a:normAutofit/>
          </a:bodyPr>
          <a:lstStyle/>
          <a:p>
            <a:pPr marL="0" indent="0">
              <a:lnSpc>
                <a:spcPct val="150000"/>
              </a:lnSpc>
              <a:buNone/>
            </a:pPr>
            <a:r>
              <a:rPr lang="en-US" dirty="0">
                <a:latin typeface="Verdana" panose="020B0604030504040204" pitchFamily="34" charset="0"/>
                <a:ea typeface="Verdana" panose="020B0604030504040204" pitchFamily="34" charset="0"/>
              </a:rPr>
              <a:t>Law librarians can: </a:t>
            </a:r>
          </a:p>
          <a:p>
            <a:pPr marL="0" indent="0">
              <a:lnSpc>
                <a:spcPct val="150000"/>
              </a:lnSpc>
              <a:buNone/>
            </a:pPr>
            <a:r>
              <a:rPr lang="en-US" dirty="0">
                <a:latin typeface="Verdana" panose="020B0604030504040204" pitchFamily="34" charset="0"/>
                <a:ea typeface="Verdana" panose="020B0604030504040204" pitchFamily="34" charset="0"/>
              </a:rPr>
              <a:t>- Analogize</a:t>
            </a:r>
          </a:p>
          <a:p>
            <a:pPr marL="0" indent="0">
              <a:lnSpc>
                <a:spcPct val="150000"/>
              </a:lnSpc>
              <a:buNone/>
            </a:pPr>
            <a:r>
              <a:rPr lang="en-US" dirty="0">
                <a:latin typeface="Verdana" panose="020B0604030504040204" pitchFamily="34" charset="0"/>
                <a:ea typeface="Verdana" panose="020B0604030504040204" pitchFamily="34" charset="0"/>
              </a:rPr>
              <a:t>- Reframe</a:t>
            </a:r>
          </a:p>
          <a:p>
            <a:pPr marL="0" indent="0">
              <a:lnSpc>
                <a:spcPct val="150000"/>
              </a:lnSpc>
              <a:buNone/>
            </a:pPr>
            <a:r>
              <a:rPr lang="en-US" dirty="0">
                <a:latin typeface="Verdana" panose="020B0604030504040204" pitchFamily="34" charset="0"/>
                <a:ea typeface="Verdana" panose="020B0604030504040204" pitchFamily="34" charset="0"/>
              </a:rPr>
              <a:t>- Demonstrate</a:t>
            </a:r>
          </a:p>
          <a:p>
            <a:pPr marL="0" indent="0">
              <a:lnSpc>
                <a:spcPct val="150000"/>
              </a:lnSpc>
              <a:buNone/>
            </a:pPr>
            <a:r>
              <a:rPr lang="en-US" dirty="0">
                <a:latin typeface="Verdana" panose="020B0604030504040204" pitchFamily="34" charset="0"/>
                <a:ea typeface="Verdana" panose="020B0604030504040204" pitchFamily="34" charset="0"/>
              </a:rPr>
              <a:t>- Teach</a:t>
            </a:r>
          </a:p>
        </p:txBody>
      </p:sp>
      <p:cxnSp>
        <p:nvCxnSpPr>
          <p:cNvPr id="5" name="Straight Connector 4">
            <a:extLst>
              <a:ext uri="{FF2B5EF4-FFF2-40B4-BE49-F238E27FC236}">
                <a16:creationId xmlns:a16="http://schemas.microsoft.com/office/drawing/2014/main" id="{F366F9ED-2EEC-F601-B6EA-D3D0F187DCA4}"/>
              </a:ext>
            </a:extLst>
          </p:cNvPr>
          <p:cNvCxnSpPr/>
          <p:nvPr/>
        </p:nvCxnSpPr>
        <p:spPr>
          <a:xfrm>
            <a:off x="1488331" y="1566153"/>
            <a:ext cx="9007813"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EFCEC3F-B8E4-00C0-9EDD-636A0A5FB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6078" y="6357938"/>
            <a:ext cx="1188907" cy="393802"/>
          </a:xfrm>
          <a:prstGeom prst="rect">
            <a:avLst/>
          </a:prstGeom>
        </p:spPr>
      </p:pic>
    </p:spTree>
    <p:extLst>
      <p:ext uri="{BB962C8B-B14F-4D97-AF65-F5344CB8AC3E}">
        <p14:creationId xmlns:p14="http://schemas.microsoft.com/office/powerpoint/2010/main" val="3623718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5125</Words>
  <Application>Microsoft Office PowerPoint</Application>
  <PresentationFormat>Widescreen</PresentationFormat>
  <Paragraphs>415</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Neue Haas Grotesk Text Pro</vt:lpstr>
      <vt:lpstr>Neue Haas Grotesk Text Pro Medi</vt:lpstr>
      <vt:lpstr>proxima nova extrabold</vt:lpstr>
      <vt:lpstr>Söhne</vt:lpstr>
      <vt:lpstr>Verdana</vt:lpstr>
      <vt:lpstr>Office Theme</vt:lpstr>
      <vt:lpstr>PowerPoint Presentation</vt:lpstr>
      <vt:lpstr>Artificial Intelligence</vt:lpstr>
      <vt:lpstr>Your Presenter</vt:lpstr>
      <vt:lpstr>Who am I?</vt:lpstr>
      <vt:lpstr>An Introduction</vt:lpstr>
      <vt:lpstr>The Librarian’s Unique Role</vt:lpstr>
      <vt:lpstr>The Librarian’s Unique Role</vt:lpstr>
      <vt:lpstr>Demystifying Legal AI</vt:lpstr>
      <vt:lpstr>Demystifying Legal AI</vt:lpstr>
      <vt:lpstr>Key AI Terms</vt:lpstr>
      <vt:lpstr>Types of AI Tools</vt:lpstr>
      <vt:lpstr>LLM Prompting Techniques</vt:lpstr>
      <vt:lpstr>LLM Prompting Techniques</vt:lpstr>
      <vt:lpstr>Stuff to Consider</vt:lpstr>
      <vt:lpstr>The Future of AI Legal Services</vt:lpstr>
      <vt:lpstr>The Future of AI Legal Services</vt:lpstr>
      <vt:lpstr>PowerPoint Presentation</vt:lpstr>
      <vt:lpstr> Thank You! + Quiz: bit.ly/3S075lU (Prize: 10 Free Alexi Memos)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dc:creator>
  <cp:lastModifiedBy>Jacquie Fex</cp:lastModifiedBy>
  <cp:revision>35</cp:revision>
  <cp:lastPrinted>2023-10-20T14:49:05Z</cp:lastPrinted>
  <dcterms:created xsi:type="dcterms:W3CDTF">2023-06-15T15:35:11Z</dcterms:created>
  <dcterms:modified xsi:type="dcterms:W3CDTF">2023-10-24T15:12:25Z</dcterms:modified>
</cp:coreProperties>
</file>